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73" r:id="rId15"/>
    <p:sldId id="274" r:id="rId16"/>
    <p:sldId id="270" r:id="rId17"/>
    <p:sldId id="269" r:id="rId18"/>
    <p:sldId id="268" r:id="rId19"/>
    <p:sldId id="271" r:id="rId20"/>
    <p:sldId id="276" r:id="rId21"/>
    <p:sldId id="27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Преваленција злоупотребе ПАС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у животу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Sheet4!$A$2:$A$5</c:f>
              <c:strCache>
                <c:ptCount val="4"/>
                <c:pt idx="0">
                  <c:v>инхаланси</c:v>
                </c:pt>
                <c:pt idx="1">
                  <c:v>канабис</c:v>
                </c:pt>
                <c:pt idx="2">
                  <c:v>пушење</c:v>
                </c:pt>
                <c:pt idx="3">
                  <c:v>алкохол</c:v>
                </c:pt>
              </c:strCache>
            </c:strRef>
          </c:cat>
          <c:val>
            <c:numRef>
              <c:f>Sheet4!$B$2:$B$5</c:f>
              <c:numCache>
                <c:formatCode>0.0</c:formatCode>
                <c:ptCount val="4"/>
                <c:pt idx="0">
                  <c:v>4.5999999999999996</c:v>
                </c:pt>
                <c:pt idx="1">
                  <c:v>12.3</c:v>
                </c:pt>
                <c:pt idx="2">
                  <c:v>40.1</c:v>
                </c:pt>
                <c:pt idx="3">
                  <c:v>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F-45E1-99FF-4CE5F83B85F8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последњих месец дана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Sheet4!$A$2:$A$5</c:f>
              <c:strCache>
                <c:ptCount val="4"/>
                <c:pt idx="0">
                  <c:v>инхаланси</c:v>
                </c:pt>
                <c:pt idx="1">
                  <c:v>канабис</c:v>
                </c:pt>
                <c:pt idx="2">
                  <c:v>пушење</c:v>
                </c:pt>
                <c:pt idx="3">
                  <c:v>алкохол</c:v>
                </c:pt>
              </c:strCache>
            </c:strRef>
          </c:cat>
          <c:val>
            <c:numRef>
              <c:f>Sheet4!$C$2:$C$5</c:f>
              <c:numCache>
                <c:formatCode>0.0</c:formatCode>
                <c:ptCount val="4"/>
                <c:pt idx="0">
                  <c:v>2</c:v>
                </c:pt>
                <c:pt idx="1">
                  <c:v>6.1</c:v>
                </c:pt>
                <c:pt idx="2">
                  <c:v>20</c:v>
                </c:pt>
                <c:pt idx="3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F-45E1-99FF-4CE5F83B8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5792632"/>
        <c:axId val="365787536"/>
      </c:barChart>
      <c:catAx>
        <c:axId val="365792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5787536"/>
        <c:crosses val="autoZero"/>
        <c:auto val="1"/>
        <c:lblAlgn val="ctr"/>
        <c:lblOffset val="100"/>
        <c:noMultiLvlLbl val="0"/>
      </c:catAx>
      <c:valAx>
        <c:axId val="36578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579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600" b="0" i="0" baseline="0" dirty="0">
                <a:effectLst/>
              </a:rPr>
              <a:t>Преваленција пушења у односу на пол</a:t>
            </a:r>
            <a:endParaRPr lang="en-GB" sz="1600" dirty="0">
              <a:effectLst/>
            </a:endParaRPr>
          </a:p>
        </c:rich>
      </c:tx>
      <c:layout>
        <c:manualLayout>
          <c:xMode val="edge"/>
          <c:yMode val="edge"/>
          <c:x val="0.12638997368134397"/>
          <c:y val="3.4375015859536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4419404470992853E-2"/>
          <c:y val="0.14017730496453901"/>
          <c:w val="0.80016054359252842"/>
          <c:h val="0.75781314569721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Sheet2!$B$19</c:f>
              <c:strCache>
                <c:ptCount val="1"/>
                <c:pt idx="0">
                  <c:v>младићи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F-4E36-B438-DEFF529D0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Sheet2!$A$20:$A$24</c:f>
              <c:strCache>
                <c:ptCount val="5"/>
                <c:pt idx="0">
                  <c:v>никада</c:v>
                </c:pt>
                <c:pt idx="1">
                  <c:v>1-10 пута</c:v>
                </c:pt>
                <c:pt idx="2">
                  <c:v>10-19 пута</c:v>
                </c:pt>
                <c:pt idx="3">
                  <c:v>20-39 пута</c:v>
                </c:pt>
                <c:pt idx="4">
                  <c:v>40 и више пута</c:v>
                </c:pt>
              </c:strCache>
            </c:strRef>
          </c:cat>
          <c:val>
            <c:numRef>
              <c:f>Sheet2!$B$20:$B$24</c:f>
              <c:numCache>
                <c:formatCode>0.0</c:formatCode>
                <c:ptCount val="5"/>
                <c:pt idx="0">
                  <c:v>65.89958158995816</c:v>
                </c:pt>
                <c:pt idx="1">
                  <c:v>16.736401673640167</c:v>
                </c:pt>
                <c:pt idx="2">
                  <c:v>2.9288702928870292</c:v>
                </c:pt>
                <c:pt idx="3">
                  <c:v>0.83682008368200833</c:v>
                </c:pt>
                <c:pt idx="4">
                  <c:v>13.598326359832637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F-4E36-B438-DEFF529D0665}"/>
            </c:ext>
          </c:extLst>
        </c:ser>
        <c:ser>
          <c:idx val="1"/>
          <c:order val="1"/>
          <c:tx>
            <c:strRef>
              <c:f>Sheet2!$C$19</c:f>
              <c:strCache>
                <c:ptCount val="1"/>
                <c:pt idx="0">
                  <c:v>девојке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Sheet2!$A$20:$A$24</c:f>
              <c:strCache>
                <c:ptCount val="5"/>
                <c:pt idx="0">
                  <c:v>никада</c:v>
                </c:pt>
                <c:pt idx="1">
                  <c:v>1-10 пута</c:v>
                </c:pt>
                <c:pt idx="2">
                  <c:v>10-19 пута</c:v>
                </c:pt>
                <c:pt idx="3">
                  <c:v>20-39 пута</c:v>
                </c:pt>
                <c:pt idx="4">
                  <c:v>40 и више пута</c:v>
                </c:pt>
              </c:strCache>
            </c:strRef>
          </c:cat>
          <c:val>
            <c:numRef>
              <c:f>Sheet2!$C$20:$C$24</c:f>
              <c:numCache>
                <c:formatCode>0.0</c:formatCode>
                <c:ptCount val="5"/>
                <c:pt idx="0">
                  <c:v>55.042735042735046</c:v>
                </c:pt>
                <c:pt idx="1">
                  <c:v>23.418803418803417</c:v>
                </c:pt>
                <c:pt idx="2">
                  <c:v>3.0769230769230771</c:v>
                </c:pt>
                <c:pt idx="3">
                  <c:v>3.5897435897435899</c:v>
                </c:pt>
                <c:pt idx="4">
                  <c:v>14.871794871794872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DF-4E36-B438-DEFF529D0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93024"/>
        <c:axId val="365786360"/>
      </c:barChart>
      <c:catAx>
        <c:axId val="3657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5786360"/>
        <c:crosses val="autoZero"/>
        <c:auto val="1"/>
        <c:lblAlgn val="ctr"/>
        <c:lblOffset val="100"/>
        <c:noMultiLvlLbl val="0"/>
      </c:catAx>
      <c:valAx>
        <c:axId val="36578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57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0.76568</cdr:x>
      <cdr:y>0.94104</cdr:y>
    </cdr:from>
    <cdr:to>
      <cdr:x>0.82196</cdr:x>
      <cdr:y>0.98345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66181" y="4202545"/>
          <a:ext cx="563419" cy="189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0.0266</cdr:x>
      <cdr:y>0.07341</cdr:y>
    </cdr:from>
    <cdr:to>
      <cdr:x>0.13475</cdr:x>
      <cdr:y>0.1375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545" y="216985"/>
          <a:ext cx="563419" cy="189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951A-6016-4AB4-AE72-909431CD1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0E85A-7B26-4342-8BEC-419E62BF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4E01-9E39-4951-B774-FCF0D0D7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8B5C-D443-4AC0-B3B8-9A7DD30B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358F8-613F-4B85-BF7E-A00B71B6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1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35D1-1552-475C-966C-89529352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431B3-08AC-4A80-A4E6-91F52283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A412-CB2C-4D55-87CE-05B9F98A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7DE0-DD46-4376-B7A9-892202AA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A64E-4079-43C7-BBBD-4F534AE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81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B0E83-F9A2-4F05-8D20-273C34EEA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BB098-A490-464F-8DEE-A79B196F9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2B43-450E-4279-B475-BCF6E218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5BC4-3965-4729-AEE9-7B200926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31C9-8824-47A5-8A9D-7A5CF961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79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7B94-C672-46FD-8CA8-A5E808E5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31DA-30EB-4356-803A-B1F9C7744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A06C-3BC1-4A57-B97B-A9FFB6D8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5C0B8-1DBB-4D69-863A-E99A61AA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C4F6-C3DA-43F6-969F-858A51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27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0F8E-A8AB-4311-8248-939BC34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9EE61-163A-4130-828A-45666B9D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557D5-7F6E-47C1-943B-28D0E052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7403B-3683-4A8D-89F1-BC5CD302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FA06-1461-4A63-94D1-0AEFD931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53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63EA-B438-4826-ACC8-A81CD639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22A2-6F1F-468B-8CF0-E259E570C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7CA23-C5BA-4EF5-B21A-4B8669FBD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4F939-35E5-4E50-9B23-4FBAB7D3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B81B9-B8DE-418B-BD2D-AE9E7D3F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9F4DD-F0CF-46EB-9B87-AA69BDD1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199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0D4B-B5C1-42F2-9070-B3868D34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F1C3-BEBF-4991-B1A4-B6E056BBB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02EBE-7E3F-4AD6-ADD9-A13A8A86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C7072-9992-40DC-BB4B-632B18EB4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05558-919F-4D9F-92E8-8A091BC33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B18ED-2894-4938-B2A7-377B47DE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C7F76-4739-414A-AC16-77445B97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23E35-DB41-4D9E-B0EC-A8505BDB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14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178D-BBA1-47F5-90E4-F325A84C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CF8AE-5112-49B0-BF8F-20B5FB38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31E1B-2A2F-45EF-AEE6-FF27E69C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98A61-B791-4256-AEFF-F45842BA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82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C4B77-2CCE-4A7C-ABEB-42A06CF1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DB5A5-130D-4A05-86F6-E710D5D5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D7604-4657-4233-9117-065FD02D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333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19A4-82C5-4284-8A6D-F1F65FD6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550A-6DF8-4DBB-A526-69793360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B51F3-38B7-4A4F-8368-CC2ACFECC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DE61-E53B-4955-8C80-36722652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54D62-9230-41C4-AE4F-7482EFBD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3E99F-7694-4C8E-934F-F7959293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560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356E-407D-48B5-8F6D-17CC86D8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AB861-ABA5-4998-A238-CA8B167EA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A2E3E-590B-417F-867D-428F49919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3B11A-3244-452A-A03E-54B89B6E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279C5-0610-47F5-9243-FDAFFFFD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E8A02-DBE6-4006-84E2-D28520E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70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1E582-CD13-4DE4-8AEF-D462A775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A3117-995B-470A-90D4-019B76CD7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7DE34-D69A-4ADB-9CA6-759013216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5194-0F3F-4E86-9CF1-6F93217EAE7F}" type="datetimeFigureOut">
              <a:rPr lang="sr-Latn-RS" smtClean="0"/>
              <a:t>29.5.2024.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17F5-8795-4F02-A1A5-683A3506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CE3E-B6E9-4620-88C9-D24F3190C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7135-BE79-4835-A5C6-CD80DDDE56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68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5761-0E52-4714-8008-56BCD9B8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2648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ПРЕВАЛЕНЦИЈА ПУШЕЊА КОД МЛАДИХ У НОВОМ САДУ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9F7E5-05ED-44D6-8D48-3DC72E39F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777" y="5557421"/>
            <a:ext cx="9144000" cy="783454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Проф. др Душан Чанковић</a:t>
            </a:r>
          </a:p>
          <a:p>
            <a:r>
              <a:rPr lang="sr-Cyrl-RS" dirty="0"/>
              <a:t>Институт за јавно здравље Војводине</a:t>
            </a:r>
            <a:endParaRPr lang="sr-Latn-R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2823864" y="6340875"/>
            <a:ext cx="739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„Превенција </a:t>
            </a:r>
            <a:r>
              <a:rPr lang="ru-RU" dirty="0"/>
              <a:t>пушења – иницијативе у Новом Саду“ 29.05.2024. године </a:t>
            </a:r>
            <a:endParaRPr lang="sr-Latn-R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t="13844"/>
          <a:stretch/>
        </p:blipFill>
        <p:spPr>
          <a:xfrm>
            <a:off x="3770431" y="2851265"/>
            <a:ext cx="4525325" cy="21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5875" y="13855"/>
            <a:ext cx="8839200" cy="618590"/>
          </a:xfrm>
        </p:spPr>
        <p:txBody>
          <a:bodyPr/>
          <a:lstStyle/>
          <a:p>
            <a:pPr eaLnBrk="1" hangingPunct="1"/>
            <a:r>
              <a:rPr lang="ru-RU" altLang="sr-Latn-RS" sz="3600" b="1" dirty="0"/>
              <a:t>Деловање дувана на млад организам</a:t>
            </a:r>
            <a:endParaRPr lang="en-US" altLang="sr-Latn-RS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8228" y="695561"/>
            <a:ext cx="9222971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sr-Latn-RS" sz="2100" b="1" dirty="0"/>
              <a:t>Непосредан утицај: </a:t>
            </a:r>
            <a:r>
              <a:rPr lang="ru-RU" altLang="sr-Latn-RS" sz="2100" b="1" dirty="0">
                <a:solidFill>
                  <a:srgbClr val="FF0000"/>
                </a:solidFill>
              </a:rPr>
              <a:t>кашаљ</a:t>
            </a:r>
            <a:r>
              <a:rPr lang="ru-RU" altLang="sr-Latn-RS" sz="2100" b="1" dirty="0"/>
              <a:t>, смањење дубине дисања, стална појава слузи у бронхијама, чешће прехладе, сивило коже и усана, </a:t>
            </a:r>
            <a:r>
              <a:rPr lang="sr-Cyrl-RS" altLang="sr-Latn-RS" sz="2100" b="1" dirty="0">
                <a:solidFill>
                  <a:srgbClr val="FF0000"/>
                </a:solidFill>
              </a:rPr>
              <a:t>мука, вртоглавица</a:t>
            </a:r>
            <a:r>
              <a:rPr lang="sr-Cyrl-RS" altLang="sr-Latn-RS" sz="2100" b="1" dirty="0"/>
              <a:t>, </a:t>
            </a:r>
            <a:r>
              <a:rPr lang="ru-RU" altLang="sr-Latn-RS" sz="2100" b="1" dirty="0">
                <a:solidFill>
                  <a:srgbClr val="FF0000"/>
                </a:solidFill>
              </a:rPr>
              <a:t>слабија</a:t>
            </a:r>
            <a:r>
              <a:rPr lang="en-US" altLang="sr-Latn-RS" sz="2100" b="1" dirty="0">
                <a:solidFill>
                  <a:srgbClr val="FF0000"/>
                </a:solidFill>
              </a:rPr>
              <a:t> </a:t>
            </a:r>
            <a:r>
              <a:rPr lang="sr-Cyrl-CS" altLang="sr-Latn-RS" sz="2100" b="1" dirty="0">
                <a:solidFill>
                  <a:srgbClr val="FF0000"/>
                </a:solidFill>
              </a:rPr>
              <a:t>к</a:t>
            </a:r>
            <a:r>
              <a:rPr lang="ru-RU" altLang="sr-Latn-RS" sz="2100" b="1" dirty="0" smtClean="0">
                <a:solidFill>
                  <a:srgbClr val="FF0000"/>
                </a:solidFill>
              </a:rPr>
              <a:t>ондиција</a:t>
            </a:r>
            <a:endParaRPr lang="sr-Cyrl-CS" altLang="sr-Latn-RS" sz="21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sr-Latn-RS" sz="2100" b="1" dirty="0"/>
              <a:t>Печење очију, упала носа, </a:t>
            </a:r>
            <a:r>
              <a:rPr lang="ru-RU" altLang="sr-Latn-RS" sz="2100" b="1" dirty="0" smtClean="0"/>
              <a:t>главобоља</a:t>
            </a:r>
            <a:endParaRPr lang="sr-Cyrl-RS" altLang="sr-Latn-RS" sz="21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sr-Latn-RS" sz="2100" b="1" dirty="0"/>
              <a:t>     </a:t>
            </a:r>
            <a:r>
              <a:rPr lang="ru-RU" altLang="sr-Latn-RS" sz="2100" b="1" dirty="0"/>
              <a:t>јутарње </a:t>
            </a:r>
            <a:r>
              <a:rPr lang="ru-RU" altLang="sr-Latn-RS" sz="2100" b="1" dirty="0" smtClean="0"/>
              <a:t>искашљавање</a:t>
            </a:r>
            <a:endParaRPr lang="sr-Cyrl-CS" altLang="sr-Latn-RS" sz="2100" b="1" dirty="0"/>
          </a:p>
          <a:p>
            <a:pPr eaLnBrk="1" hangingPunct="1">
              <a:lnSpc>
                <a:spcPct val="80000"/>
              </a:lnSpc>
            </a:pPr>
            <a:r>
              <a:rPr lang="ru-RU" altLang="sr-Latn-RS" sz="2100" b="1" dirty="0">
                <a:solidFill>
                  <a:srgbClr val="FF0000"/>
                </a:solidFill>
              </a:rPr>
              <a:t>Чешће од вршњака - непушача </a:t>
            </a:r>
            <a:endParaRPr lang="sr-Cyrl-RS" altLang="sr-Latn-RS" sz="2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sr-Latn-RS" sz="2100" b="1" dirty="0">
                <a:solidFill>
                  <a:srgbClr val="FF0000"/>
                </a:solidFill>
              </a:rPr>
              <a:t>    </a:t>
            </a:r>
            <a:r>
              <a:rPr lang="ru-RU" altLang="sr-Latn-RS" sz="2100" b="1" dirty="0">
                <a:solidFill>
                  <a:srgbClr val="FF0000"/>
                </a:solidFill>
              </a:rPr>
              <a:t>експериментишу са узимањем </a:t>
            </a:r>
            <a:endParaRPr lang="sr-Cyrl-RS" altLang="sr-Latn-RS" sz="2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sr-Latn-RS" sz="2100" b="1" dirty="0">
                <a:solidFill>
                  <a:srgbClr val="FF0000"/>
                </a:solidFill>
              </a:rPr>
              <a:t>    </a:t>
            </a:r>
            <a:r>
              <a:rPr lang="ru-RU" altLang="sr-Latn-RS" sz="2100" b="1" dirty="0">
                <a:solidFill>
                  <a:srgbClr val="FF0000"/>
                </a:solidFill>
              </a:rPr>
              <a:t>алкохола и дрога</a:t>
            </a:r>
            <a:r>
              <a:rPr lang="ru-RU" altLang="sr-Latn-RS" sz="2100" b="1" dirty="0">
                <a:solidFill>
                  <a:srgbClr val="000066"/>
                </a:solidFill>
              </a:rPr>
              <a:t> </a:t>
            </a:r>
            <a:r>
              <a:rPr lang="ru-RU" altLang="sr-Latn-RS" sz="2100" b="1" dirty="0"/>
              <a:t>(који као изазови </a:t>
            </a:r>
            <a:endParaRPr lang="sr-Cyrl-RS" altLang="sr-Latn-RS" sz="21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sr-Latn-RS" sz="2100" b="1" dirty="0"/>
              <a:t>    </a:t>
            </a:r>
            <a:r>
              <a:rPr lang="sr-Cyrl-RS" altLang="sr-Latn-RS" sz="2100" b="1" dirty="0" err="1"/>
              <a:t>вршњачког</a:t>
            </a:r>
            <a:r>
              <a:rPr lang="ru-RU" altLang="sr-Latn-RS" sz="2100" b="1" dirty="0"/>
              <a:t> притиска </a:t>
            </a:r>
            <a:r>
              <a:rPr lang="sr-Cyrl-RS" altLang="sr-Latn-RS" sz="2100" b="1" dirty="0"/>
              <a:t>најчешће следе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sr-Latn-RS" sz="2100" b="1" dirty="0"/>
              <a:t>	а не претходе дуванској зависности</a:t>
            </a:r>
            <a:r>
              <a:rPr lang="sr-Cyrl-RS" altLang="sr-Latn-RS" sz="2100" b="1" dirty="0" smtClean="0"/>
              <a:t>)</a:t>
            </a:r>
            <a:r>
              <a:rPr lang="sr-Latn-RS" altLang="sr-Latn-RS" sz="2100" b="1" dirty="0" smtClean="0"/>
              <a:t>.</a:t>
            </a:r>
            <a:endParaRPr lang="sr-Cyrl-RS" altLang="sr-Latn-RS" sz="21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sr-Latn-RS" sz="1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sr-Latn-RS" sz="2100" b="1" u="sng" dirty="0" smtClean="0"/>
              <a:t>Касније</a:t>
            </a:r>
            <a:r>
              <a:rPr lang="sr-Cyrl-CS" altLang="sr-Latn-RS" sz="2100" b="1" u="sng" dirty="0"/>
              <a:t>:</a:t>
            </a:r>
            <a:r>
              <a:rPr lang="en-US" altLang="sr-Latn-RS" sz="2100" b="1" u="sng" dirty="0"/>
              <a:t> </a:t>
            </a:r>
            <a:endParaRPr lang="sr-Cyrl-CS" altLang="sr-Latn-RS" sz="2100" b="1" u="sng" dirty="0"/>
          </a:p>
          <a:p>
            <a:pPr eaLnBrk="1" hangingPunct="1">
              <a:lnSpc>
                <a:spcPct val="80000"/>
              </a:lnSpc>
            </a:pPr>
            <a:r>
              <a:rPr lang="ru-RU" altLang="sr-Latn-RS" sz="2100" b="1" dirty="0"/>
              <a:t>Теже зачеће, учесталији побачаји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sr-Latn-RS" sz="2100" b="1" dirty="0"/>
              <a:t>	и компликације током трудноће;</a:t>
            </a:r>
            <a:r>
              <a:rPr lang="en-US" altLang="sr-Latn-RS" sz="2100" b="1" dirty="0"/>
              <a:t> </a:t>
            </a:r>
            <a:endParaRPr lang="sr-Cyrl-CS" altLang="sr-Latn-RS" sz="2100" b="1" dirty="0"/>
          </a:p>
          <a:p>
            <a:pPr eaLnBrk="1" hangingPunct="1">
              <a:lnSpc>
                <a:spcPct val="80000"/>
              </a:lnSpc>
            </a:pPr>
            <a:r>
              <a:rPr lang="ru-RU" altLang="sr-Latn-RS" sz="2100" b="1" dirty="0"/>
              <a:t>Ризик од кардиоваскуларних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sr-Latn-RS" sz="2100" b="1" dirty="0"/>
              <a:t>	обољења знатно већи.</a:t>
            </a:r>
            <a:r>
              <a:rPr lang="en-US" altLang="sr-Latn-RS" sz="2100" b="1" dirty="0"/>
              <a:t> </a:t>
            </a:r>
          </a:p>
        </p:txBody>
      </p:sp>
      <p:pic>
        <p:nvPicPr>
          <p:cNvPr id="44036" name="Picture 5" descr="man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31" y="1298412"/>
            <a:ext cx="3950047" cy="549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7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08C3-D999-4D12-8793-6EDBEBE0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0" y="81041"/>
            <a:ext cx="10764915" cy="771216"/>
          </a:xfrm>
        </p:spPr>
        <p:txBody>
          <a:bodyPr/>
          <a:lstStyle/>
          <a:p>
            <a:r>
              <a:rPr lang="sr-Cyrl-RS" b="1" dirty="0" err="1"/>
              <a:t>Преваленција</a:t>
            </a:r>
            <a:r>
              <a:rPr lang="sr-Cyrl-RS" b="1" dirty="0"/>
              <a:t> пушења међу адолесцентима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A255-C5CF-489D-9310-4E366891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213064"/>
            <a:ext cx="10835938" cy="5232124"/>
          </a:xfrm>
        </p:spPr>
        <p:txBody>
          <a:bodyPr>
            <a:normAutofit/>
          </a:bodyPr>
          <a:lstStyle/>
          <a:p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Latn-R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ESPAD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истраживању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2019.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учествовало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99.647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узраста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и 16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земаља</a:t>
            </a:r>
            <a:r>
              <a:rPr lang="sr-Cyrl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Европе</a:t>
            </a:r>
          </a:p>
          <a:p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Према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извештају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овог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18%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испитаника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пробало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раније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пријавило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пушили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сваки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последњих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дана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u="sng" dirty="0"/>
              <a:t>Према  резултатима </a:t>
            </a:r>
            <a:r>
              <a:rPr lang="ru-RU" i="1" u="sng" dirty="0"/>
              <a:t>ESPAD</a:t>
            </a:r>
            <a:r>
              <a:rPr lang="ru-RU" u="sng" dirty="0"/>
              <a:t> </a:t>
            </a:r>
            <a:r>
              <a:rPr lang="ru-RU" b="1" dirty="0"/>
              <a:t>у Србији 2019. </a:t>
            </a:r>
            <a:r>
              <a:rPr lang="ru-RU" dirty="0"/>
              <a:t>16,8% ученика првих разреда средњих школа пушило је у последњих 30 дана</a:t>
            </a:r>
          </a:p>
          <a:p>
            <a:r>
              <a:rPr lang="ru-R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 Истраживања понашања у вези са здрављем код деце школског узраста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Републици Србији 2017.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показују да међу младима који су икада попушили цигарету, највећи број њих је то урадио у 15. години живота (34,7%) и у 14. години живота (25,9%)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067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78C-3BFB-473C-8FF1-2582818B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948770"/>
          </a:xfrm>
        </p:spPr>
        <p:txBody>
          <a:bodyPr>
            <a:normAutofit fontScale="90000"/>
          </a:bodyPr>
          <a:lstStyle/>
          <a:p>
            <a:r>
              <a:rPr lang="sr-Cyrl-RS" b="1" dirty="0" err="1"/>
              <a:t>Преваленција</a:t>
            </a:r>
            <a:r>
              <a:rPr lang="sr-Cyrl-RS" b="1" dirty="0"/>
              <a:t> пушења међу адолесцентима у Новом Саду (ЕСПАД 2017. година)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1C36-5731-4DB4-8802-8D92EF37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821"/>
            <a:ext cx="10871447" cy="47083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Анкетно истраживање је спроведено у оквиру Градског пројекта ,,31. мај, Светски дан без дуванског дима“ у 19 средњих школа (17 државних и 2 приватне)</a:t>
            </a:r>
          </a:p>
          <a:p>
            <a:r>
              <a:rPr lang="ru-RU" dirty="0"/>
              <a:t>За потребе овог истраживања коришћен је ЕСПАД упитник из 2015. године </a:t>
            </a:r>
          </a:p>
          <a:p>
            <a:r>
              <a:rPr lang="ru-RU" dirty="0"/>
              <a:t>У истраживању је коришћен 28% узорак (1.</a:t>
            </a:r>
            <a:r>
              <a:rPr lang="sr-Latn-RS" dirty="0"/>
              <a:t>236</a:t>
            </a:r>
            <a:r>
              <a:rPr lang="ru-RU" dirty="0"/>
              <a:t> - 55% девојчице) ученика првих разреда средњих школа на територији Града Новог Сада, Футога и општине Сремски Карловци узраста од 15 до 16 година </a:t>
            </a:r>
          </a:p>
          <a:p>
            <a:r>
              <a:rPr lang="ru-RU" dirty="0"/>
              <a:t>Највиши ниво образовања очева анкетираних ученика је у највећем проценту била средња школа (54,1%), док су мајке најчешће имале завршену вишу школу или факултет (48,2%).</a:t>
            </a:r>
            <a:endParaRPr lang="sr-Latn-RS" dirty="0"/>
          </a:p>
        </p:txBody>
      </p:sp>
      <p:pic>
        <p:nvPicPr>
          <p:cNvPr id="4" name="Picture 2" descr="Image result for espad&quot;">
            <a:extLst>
              <a:ext uri="{FF2B5EF4-FFF2-40B4-BE49-F238E27FC236}">
                <a16:creationId xmlns:a16="http://schemas.microsoft.com/office/drawing/2014/main" id="{6F1133CC-7648-4149-9EF7-E4A73FEC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4"/>
          <a:stretch/>
        </p:blipFill>
        <p:spPr bwMode="auto">
          <a:xfrm>
            <a:off x="8726750" y="5350361"/>
            <a:ext cx="3217835" cy="14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3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C8C4-D05F-4924-A216-9AAA09BC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2"/>
            <a:ext cx="10515600" cy="717950"/>
          </a:xfrm>
        </p:spPr>
        <p:txBody>
          <a:bodyPr/>
          <a:lstStyle/>
          <a:p>
            <a:r>
              <a:rPr lang="sr-Cyrl-RS" b="1" dirty="0"/>
              <a:t>Резултати</a:t>
            </a:r>
            <a:r>
              <a:rPr lang="sr-Cyrl-RS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3FD8-5CD1-4CEE-8A42-501FD9B9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022367" cy="5023182"/>
          </a:xfrm>
        </p:spPr>
        <p:txBody>
          <a:bodyPr>
            <a:normAutofit/>
          </a:bodyPr>
          <a:lstStyle/>
          <a:p>
            <a:r>
              <a:rPr lang="ru-RU" dirty="0"/>
              <a:t>Подаци показују да је икада у животу пушило 40,1% ученика, док је у последњих месец дана то чинило 20,0%. </a:t>
            </a:r>
          </a:p>
          <a:p>
            <a:r>
              <a:rPr lang="ru-RU" dirty="0"/>
              <a:t>Највише испитаника је први пут попушило цигарету са 14 година (15,0%), док је са 9 или мање година први пут попушило цигарету 2,7%. </a:t>
            </a:r>
          </a:p>
          <a:p>
            <a:r>
              <a:rPr lang="ru-RU" dirty="0"/>
              <a:t>Особе које су пушиле током живота најчешће су пушиле цигарете 40 или више пута (14,3%) или 1-2 пута (12,6%). </a:t>
            </a:r>
          </a:p>
          <a:p>
            <a:r>
              <a:rPr lang="ru-RU" dirty="0"/>
              <a:t>Девојке су у односу на младиће статистички значајно више пута у животу пушиле цигарете; p=0,001. </a:t>
            </a:r>
          </a:p>
          <a:p>
            <a:r>
              <a:rPr lang="ru-RU" dirty="0"/>
              <a:t>Већина испитаника (56,3%) је сматрала да може веома лако да дође до цигарета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605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65F1-5F3A-466A-8377-38FE7669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5" y="187572"/>
            <a:ext cx="10515600" cy="780094"/>
          </a:xfrm>
        </p:spPr>
        <p:txBody>
          <a:bodyPr/>
          <a:lstStyle/>
          <a:p>
            <a:r>
              <a:rPr lang="sr-Cyrl-RS" b="1" dirty="0"/>
              <a:t>Злоупотреба ПАС</a:t>
            </a:r>
            <a:endParaRPr lang="sr-Latn-RS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E4308F-0141-4D09-8EAF-9C8C2E010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44028"/>
              </p:ext>
            </p:extLst>
          </p:nvPr>
        </p:nvGraphicFramePr>
        <p:xfrm>
          <a:off x="720436" y="1237673"/>
          <a:ext cx="10012219" cy="446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11FED10-B0BA-40F9-B8AD-52734711D9D7}"/>
              </a:ext>
            </a:extLst>
          </p:cNvPr>
          <p:cNvSpPr/>
          <p:nvPr/>
        </p:nvSpPr>
        <p:spPr>
          <a:xfrm>
            <a:off x="720436" y="2847975"/>
            <a:ext cx="917864" cy="495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0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9481-13B1-4912-8EF1-449EA2AB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79" y="117476"/>
            <a:ext cx="10515600" cy="730250"/>
          </a:xfrm>
        </p:spPr>
        <p:txBody>
          <a:bodyPr/>
          <a:lstStyle/>
          <a:p>
            <a:r>
              <a:rPr lang="sr-Cyrl-RS" sz="4400" dirty="0">
                <a:latin typeface="+mn-lt"/>
              </a:rPr>
              <a:t>Анализа у односу на пол</a:t>
            </a:r>
            <a:endParaRPr lang="sr-Latn-R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122EB-D146-4EC4-9C2E-6E4845AB76CD}"/>
              </a:ext>
            </a:extLst>
          </p:cNvPr>
          <p:cNvSpPr txBox="1"/>
          <p:nvPr/>
        </p:nvSpPr>
        <p:spPr>
          <a:xfrm>
            <a:off x="308552" y="983904"/>
            <a:ext cx="6374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Девојке су статистички значајно више пута у животу пушиле цигарете (</a:t>
            </a:r>
            <a:r>
              <a:rPr lang="sr-Cyrl-RS" sz="2800" i="1" dirty="0"/>
              <a:t>М</a:t>
            </a:r>
            <a:r>
              <a:rPr lang="en-US" sz="2800" i="1" dirty="0" err="1"/>
              <a:t>ann</a:t>
            </a:r>
            <a:r>
              <a:rPr lang="en-US" sz="2800" i="1" dirty="0"/>
              <a:t>-Whitney </a:t>
            </a:r>
            <a:r>
              <a:rPr lang="sr-Cyrl-RS" sz="2800" dirty="0"/>
              <a:t>тест</a:t>
            </a:r>
            <a:r>
              <a:rPr lang="en-US" sz="2800" dirty="0"/>
              <a:t>; </a:t>
            </a:r>
            <a:r>
              <a:rPr lang="en-US" sz="2800" i="1" dirty="0"/>
              <a:t>U</a:t>
            </a:r>
            <a:r>
              <a:rPr lang="en-US" sz="2800" dirty="0"/>
              <a:t>=125731,000; </a:t>
            </a:r>
            <a:r>
              <a:rPr lang="en-US" sz="2800" i="1" dirty="0"/>
              <a:t>p</a:t>
            </a:r>
            <a:r>
              <a:rPr lang="en-US" sz="2800" dirty="0"/>
              <a:t>=0,001</a:t>
            </a:r>
            <a:r>
              <a:rPr lang="sr-Cyrl-RS" sz="2800" dirty="0"/>
              <a:t>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3EE5A4-CA3A-42ED-98FA-E773B418B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87062"/>
              </p:ext>
            </p:extLst>
          </p:nvPr>
        </p:nvGraphicFramePr>
        <p:xfrm>
          <a:off x="4352925" y="2698402"/>
          <a:ext cx="7591425" cy="375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8" y="2783925"/>
            <a:ext cx="3066018" cy="35969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886" y="271281"/>
            <a:ext cx="3940233" cy="20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C406-20E4-4A8B-8C95-A97C8BA9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41"/>
            <a:ext cx="10515600" cy="5356410"/>
          </a:xfrm>
        </p:spPr>
        <p:txBody>
          <a:bodyPr/>
          <a:lstStyle/>
          <a:p>
            <a:r>
              <a:rPr lang="ru-RU" dirty="0"/>
              <a:t>У последњих 30 дана 8,3% испитаника је користило водену лулу, 8,1% е цигарете, 4,6% </a:t>
            </a:r>
            <a:r>
              <a:rPr lang="ru-RU" i="1" dirty="0"/>
              <a:t>iKonn</a:t>
            </a:r>
            <a:r>
              <a:rPr lang="ru-RU" dirty="0"/>
              <a:t> и 4,0% влажни бурмут</a:t>
            </a:r>
          </a:p>
          <a:p>
            <a:r>
              <a:rPr lang="ru-RU" dirty="0">
                <a:solidFill>
                  <a:srgbClr val="FF0000"/>
                </a:solidFill>
              </a:rPr>
              <a:t>Е-цигарете су испитаници најчешће пробали први пут са 14 година</a:t>
            </a:r>
            <a:r>
              <a:rPr lang="ru-RU" dirty="0"/>
              <a:t>, без значајне разлике у односу на пол. </a:t>
            </a:r>
          </a:p>
          <a:p>
            <a:r>
              <a:rPr lang="ru-RU" dirty="0"/>
              <a:t>Младићи су значајно чешће користили водену лулу, iKonn и влажни бурмут у односу на девојке</a:t>
            </a:r>
          </a:p>
          <a:p>
            <a:pPr algn="just"/>
            <a:r>
              <a:rPr lang="sr-Cyrl-RS" dirty="0">
                <a:solidFill>
                  <a:srgbClr val="FF0000"/>
                </a:solidFill>
              </a:rPr>
              <a:t>Пушење је било најзначајнији предиктор злоупотребе </a:t>
            </a:r>
            <a:r>
              <a:rPr lang="sr-Cyrl-RS" dirty="0" err="1">
                <a:solidFill>
                  <a:srgbClr val="FF0000"/>
                </a:solidFill>
              </a:rPr>
              <a:t>психоактивних</a:t>
            </a:r>
            <a:r>
              <a:rPr lang="sr-Cyrl-RS" dirty="0">
                <a:solidFill>
                  <a:srgbClr val="FF0000"/>
                </a:solidFill>
              </a:rPr>
              <a:t> супстанци</a:t>
            </a:r>
          </a:p>
          <a:p>
            <a:r>
              <a:rPr lang="sr-Cyrl-RS" dirty="0"/>
              <a:t>Код ученика </a:t>
            </a:r>
            <a:r>
              <a:rPr lang="ru-RU" dirty="0"/>
              <a:t>са мањом емоционалном подршком родитеља уочено је повећање учесталости конзумирања цигарета у животу (ρ=0,171; p&lt;0,001), и у последњих 30 дана (ρ=0,213; pp&lt;0,001).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0556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51CE-0E9C-4AE6-A64E-C8B63145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05" y="102751"/>
            <a:ext cx="10515600" cy="686958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Уместо закључка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0315-BCCE-4895-91AA-3EB8B5B4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52" y="902024"/>
            <a:ext cx="10999124" cy="4842070"/>
          </a:xfrm>
        </p:spPr>
        <p:txBody>
          <a:bodyPr/>
          <a:lstStyle/>
          <a:p>
            <a:pPr algn="just"/>
            <a:r>
              <a:rPr lang="ru-RU" dirty="0"/>
              <a:t>Деца и адолесценти који пуше могу имати проблем са ниским самопоуздањем и лаком подложношћу притиску вршњака</a:t>
            </a:r>
          </a:p>
          <a:p>
            <a:pPr algn="just"/>
            <a:r>
              <a:rPr lang="ru-RU" dirty="0"/>
              <a:t>Адолесценти често почињу да пуше јер желе да изгледају старије и желе да опонашају или импресионирају своје вршњаке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Примарна социјализација и породично васпитање имају најважнији утицај на здравствено понашање адолесцената</a:t>
            </a:r>
          </a:p>
          <a:p>
            <a:pPr algn="just"/>
            <a:r>
              <a:rPr lang="ru-RU" dirty="0"/>
              <a:t>Адолесцентима су потребне информације, могућности за развој животних вештина, здравствене услуге које су прихватљиве, правичне, одговарајуће и делотворне и безбедно и подржавајуће окружење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4647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6124-885E-4DA4-A052-772BE1B8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611015"/>
          </a:xfrm>
        </p:spPr>
        <p:txBody>
          <a:bodyPr>
            <a:normAutofit fontScale="90000"/>
          </a:bodyPr>
          <a:lstStyle/>
          <a:p>
            <a:r>
              <a:rPr lang="sr-Cyrl-RS" b="1" dirty="0" err="1"/>
              <a:t>Интерсекторска</a:t>
            </a:r>
            <a:r>
              <a:rPr lang="sr-Cyrl-RS" b="1" dirty="0"/>
              <a:t> сарадња у Србији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EA70-4725-40DC-9CB3-A1464532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Значајну улогу у превенцији и лечењу имају референтне установе за лечење болести зависности</a:t>
            </a:r>
          </a:p>
          <a:p>
            <a:pPr algn="just"/>
            <a:r>
              <a:rPr lang="ru-RU" dirty="0"/>
              <a:t> Институт за јавно здравље Србије са мрежом од 23 регионална института/завода за јавно здравље</a:t>
            </a:r>
          </a:p>
          <a:p>
            <a:r>
              <a:rPr lang="ru-RU" dirty="0"/>
              <a:t>Полицијске управе, локалне заједнице, образовне институције</a:t>
            </a:r>
          </a:p>
          <a:p>
            <a:pPr algn="just"/>
            <a:r>
              <a:rPr lang="ru-RU" dirty="0"/>
              <a:t> Канцеларије за младе, међународне организације и организације цивилног друштва</a:t>
            </a:r>
          </a:p>
          <a:p>
            <a:r>
              <a:rPr lang="ru-RU" dirty="0"/>
              <a:t>Министарство за рад и социјалну политику</a:t>
            </a:r>
          </a:p>
        </p:txBody>
      </p:sp>
    </p:spTree>
    <p:extLst>
      <p:ext uri="{BB962C8B-B14F-4D97-AF65-F5344CB8AC3E}">
        <p14:creationId xmlns:p14="http://schemas.microsoft.com/office/powerpoint/2010/main" val="331686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870C-C6C8-4709-BA5D-C3686E1C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19" y="1412691"/>
            <a:ext cx="11341962" cy="29373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latin typeface="+mn-lt"/>
              </a:rPr>
              <a:t>Ратификацијом </a:t>
            </a:r>
            <a:r>
              <a:rPr lang="ru-RU" sz="3600" b="1" dirty="0">
                <a:latin typeface="+mn-lt"/>
              </a:rPr>
              <a:t>Оквирне конвенције о контроли дувана Светске здравствене организације </a:t>
            </a:r>
            <a:r>
              <a:rPr lang="ru-RU" sz="3600" dirty="0">
                <a:latin typeface="+mn-lt"/>
              </a:rPr>
              <a:t>Република Србија се обавезала на свеобухватну акцију у циљу контроле дувана, поставивши на тај начин контролу дувана као приоритет!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b="1" dirty="0">
                <a:latin typeface="+mn-lt"/>
              </a:rPr>
              <a:t>Најважнији закони о контроли дувана у Србији су</a:t>
            </a:r>
            <a:r>
              <a:rPr lang="ru-RU" sz="3600" dirty="0">
                <a:latin typeface="+mn-lt"/>
              </a:rPr>
              <a:t>: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Закон </a:t>
            </a:r>
            <a:r>
              <a:rPr lang="ru-RU" sz="3600" dirty="0">
                <a:latin typeface="+mn-lt"/>
              </a:rPr>
              <a:t>о заштити становништва од излагања дуванском диму, Закон о дувану и Закон о оглашавању.</a:t>
            </a:r>
            <a:endParaRPr lang="sr-Latn-R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DCD9-7BEA-456C-9329-B5DF5F4F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rmAutofit/>
          </a:bodyPr>
          <a:lstStyle/>
          <a:p>
            <a:r>
              <a:rPr lang="sr-Latn-RS" sz="1600" dirty="0"/>
              <a:t/>
            </a:r>
            <a:br>
              <a:rPr lang="sr-Latn-RS" sz="1600" dirty="0"/>
            </a:br>
            <a:endParaRPr lang="sr-Latn-R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22553-4E92-4DED-AD8D-53913941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7" y="1295550"/>
            <a:ext cx="10515600" cy="52096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2800" dirty="0"/>
              <a:t>Период адолесценције представља специфичну фазу развоја и период најчешћег почетка усвајања ризичних облика понашања</a:t>
            </a:r>
            <a:r>
              <a:rPr lang="en-US" sz="2800" dirty="0"/>
              <a:t> </a:t>
            </a:r>
            <a:r>
              <a:rPr lang="sr-Cyrl-RS" sz="2800" dirty="0"/>
              <a:t>која представљају изазов за јавно здравље.</a:t>
            </a:r>
          </a:p>
          <a:p>
            <a:pPr marL="0" indent="0">
              <a:buNone/>
            </a:pPr>
            <a:endParaRPr lang="sr-Cyrl-RS" sz="2800" dirty="0"/>
          </a:p>
          <a:p>
            <a:pPr algn="just"/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Употреба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ПАС -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психоактивних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супстанци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(дуван, алкохол, дроге)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sr-Cyrl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посматра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карактеристика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експерименталне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фазе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животу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адолесцената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Известан мањи део адолесцената може из експерименталне фазе развити озбиљан облик патолошке зависности, која може имати последице касније у одраслом добу.</a:t>
            </a:r>
          </a:p>
          <a:p>
            <a:endParaRPr lang="ru-RU" dirty="0"/>
          </a:p>
          <a:p>
            <a:pPr algn="just"/>
            <a:r>
              <a:rPr lang="ru-RU" dirty="0"/>
              <a:t>Дуван и алкохол су легалне дроге које адолесценти најчешће злоупотребљавају, </a:t>
            </a:r>
            <a:r>
              <a:rPr lang="ru-RU" b="1" dirty="0">
                <a:solidFill>
                  <a:srgbClr val="FF0000"/>
                </a:solidFill>
              </a:rPr>
              <a:t>у просеку, прва цигарета се попуши са 14,3 године</a:t>
            </a:r>
            <a:r>
              <a:rPr lang="ru-RU" dirty="0"/>
              <a:t>.</a:t>
            </a:r>
            <a:endParaRPr lang="sr-Cyrl-RS" dirty="0"/>
          </a:p>
          <a:p>
            <a:endParaRPr lang="sr-Cyrl-RS" dirty="0"/>
          </a:p>
          <a:p>
            <a:endParaRPr lang="sr-Cyrl-RS" sz="2800" dirty="0"/>
          </a:p>
          <a:p>
            <a:endParaRPr lang="sr-Cyrl-RS" dirty="0"/>
          </a:p>
          <a:p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B8179-D4C7-4842-844E-826A99E346C9}"/>
              </a:ext>
            </a:extLst>
          </p:cNvPr>
          <p:cNvSpPr txBox="1"/>
          <p:nvPr/>
        </p:nvSpPr>
        <p:spPr>
          <a:xfrm>
            <a:off x="692457" y="170398"/>
            <a:ext cx="868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/>
              <a:t>ПЕРИОД АДОЛЕСЦЕНЦИЈЕ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15881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362200" y="1524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sr-Latn-RS" sz="1800" dirty="0" smtClean="0"/>
              <a:t>Пројекат ИЗЈЗВ : </a:t>
            </a:r>
            <a:r>
              <a:rPr lang="sr-Cyrl-CS" altLang="sr-Latn-RS" sz="1800" b="1" dirty="0">
                <a:solidFill>
                  <a:srgbClr val="FF0000"/>
                </a:solidFill>
              </a:rPr>
              <a:t>„Постани непушач“ </a:t>
            </a:r>
            <a:r>
              <a:rPr lang="sr-Cyrl-CS" altLang="sr-Latn-RS" sz="1800" dirty="0"/>
              <a:t>намењен је младим и одраслим пушачима, као подршка </a:t>
            </a:r>
            <a:r>
              <a:rPr lang="sr-Cyrl-CS" altLang="sr-Latn-RS" sz="1800" dirty="0" err="1"/>
              <a:t>самоодвикавању</a:t>
            </a:r>
            <a:r>
              <a:rPr lang="sr-Cyrl-CS" altLang="sr-Latn-RS" sz="1800" dirty="0"/>
              <a:t>.</a:t>
            </a:r>
            <a:endParaRPr lang="en-US" altLang="sr-Latn-RS" sz="1800" dirty="0"/>
          </a:p>
        </p:txBody>
      </p:sp>
      <p:pic>
        <p:nvPicPr>
          <p:cNvPr id="604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9375" r="17789" b="10417"/>
          <a:stretch>
            <a:fillRect/>
          </a:stretch>
        </p:blipFill>
        <p:spPr bwMode="auto">
          <a:xfrm>
            <a:off x="292332" y="962428"/>
            <a:ext cx="6565668" cy="45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8333" r="33601" b="11459"/>
          <a:stretch>
            <a:fillRect/>
          </a:stretch>
        </p:blipFill>
        <p:spPr bwMode="auto">
          <a:xfrm>
            <a:off x="7431579" y="962428"/>
            <a:ext cx="4157895" cy="54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B21D-6655-4A25-BFEA-D3C8C682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79" y="2368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rgbClr val="FF0000"/>
                </a:solidFill>
              </a:rPr>
              <a:t>ХВАЛА НА ПАЖЊИ</a:t>
            </a:r>
            <a:endParaRPr lang="sr-Latn-R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2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2C2BE-5735-4DA4-ABA5-22FD5CB9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50" y="550363"/>
            <a:ext cx="8873970" cy="5667129"/>
          </a:xfrm>
        </p:spPr>
        <p:txBody>
          <a:bodyPr>
            <a:normAutofit/>
          </a:bodyPr>
          <a:lstStyle/>
          <a:p>
            <a:r>
              <a:rPr lang="en-US" dirty="0" err="1"/>
              <a:t>Проблематична</a:t>
            </a:r>
            <a:r>
              <a:rPr lang="en-US" dirty="0"/>
              <a:t> </a:t>
            </a:r>
            <a:r>
              <a:rPr lang="en-US" dirty="0" err="1"/>
              <a:t>понашања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младих</a:t>
            </a:r>
            <a:r>
              <a:rPr lang="en-US" dirty="0"/>
              <a:t> </a:t>
            </a:r>
            <a:r>
              <a:rPr lang="en-US" dirty="0" err="1"/>
              <a:t>често</a:t>
            </a:r>
            <a:r>
              <a:rPr lang="en-US" dirty="0"/>
              <a:t> </a:t>
            </a:r>
            <a:r>
              <a:rPr lang="en-US" dirty="0" err="1"/>
              <a:t>јављају</a:t>
            </a:r>
            <a:r>
              <a:rPr lang="en-US" dirty="0"/>
              <a:t> </a:t>
            </a:r>
            <a:r>
              <a:rPr lang="en-US" dirty="0" err="1"/>
              <a:t>заједно</a:t>
            </a:r>
            <a:r>
              <a:rPr lang="en-US" dirty="0"/>
              <a:t> </a:t>
            </a:r>
            <a:r>
              <a:rPr lang="sr-Cyrl-R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синдром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проблематичног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понашања</a:t>
            </a:r>
            <a:r>
              <a:rPr lang="sr-Cyrl-RS" dirty="0"/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r-Cyrl-RS" dirty="0"/>
              <a:t>Т</a:t>
            </a:r>
            <a:r>
              <a:rPr lang="en-GB" dirty="0" err="1"/>
              <a:t>оком</a:t>
            </a:r>
            <a:r>
              <a:rPr lang="en-GB" dirty="0"/>
              <a:t> </a:t>
            </a:r>
            <a:r>
              <a:rPr lang="en-GB" dirty="0" err="1"/>
              <a:t>периода</a:t>
            </a:r>
            <a:r>
              <a:rPr lang="en-GB" dirty="0"/>
              <a:t> </a:t>
            </a:r>
            <a:r>
              <a:rPr lang="sr-Cyrl-RS" dirty="0"/>
              <a:t>адолесценције</a:t>
            </a:r>
            <a:r>
              <a:rPr lang="en-GB" dirty="0"/>
              <a:t>, </a:t>
            </a:r>
            <a:r>
              <a:rPr lang="en-GB" dirty="0" err="1"/>
              <a:t>пластичност</a:t>
            </a:r>
            <a:r>
              <a:rPr lang="en-GB" dirty="0"/>
              <a:t> </a:t>
            </a:r>
            <a:r>
              <a:rPr lang="en-GB" dirty="0" err="1"/>
              <a:t>мозга</a:t>
            </a:r>
            <a:r>
              <a:rPr lang="en-GB" dirty="0"/>
              <a:t> </a:t>
            </a:r>
            <a:r>
              <a:rPr lang="en-GB" dirty="0" err="1"/>
              <a:t>омогућава</a:t>
            </a:r>
            <a:r>
              <a:rPr lang="en-GB" dirty="0"/>
              <a:t> </a:t>
            </a:r>
            <a:r>
              <a:rPr lang="en-GB" dirty="0" err="1"/>
              <a:t>пораст</a:t>
            </a:r>
            <a:r>
              <a:rPr lang="en-GB" dirty="0"/>
              <a:t> </a:t>
            </a:r>
            <a:r>
              <a:rPr lang="en-GB" dirty="0" err="1"/>
              <a:t>неуралних</a:t>
            </a:r>
            <a:r>
              <a:rPr lang="en-GB" dirty="0"/>
              <a:t> </a:t>
            </a:r>
            <a:r>
              <a:rPr lang="en-GB" dirty="0" err="1"/>
              <a:t>конекција</a:t>
            </a:r>
            <a:r>
              <a:rPr lang="en-GB" dirty="0"/>
              <a:t> и </a:t>
            </a:r>
            <a:r>
              <a:rPr lang="en-GB" dirty="0" err="1"/>
              <a:t>отвореност</a:t>
            </a:r>
            <a:r>
              <a:rPr lang="en-GB" dirty="0"/>
              <a:t> </a:t>
            </a:r>
            <a:r>
              <a:rPr lang="en-GB" dirty="0" err="1"/>
              <a:t>према</a:t>
            </a:r>
            <a:r>
              <a:rPr lang="en-GB" dirty="0"/>
              <a:t> </a:t>
            </a:r>
            <a:r>
              <a:rPr lang="en-GB" dirty="0" err="1"/>
              <a:t>новим</a:t>
            </a:r>
            <a:r>
              <a:rPr lang="en-GB" dirty="0"/>
              <a:t> </a:t>
            </a:r>
            <a:r>
              <a:rPr lang="en-GB" dirty="0" err="1"/>
              <a:t>доживљајима</a:t>
            </a:r>
            <a:r>
              <a:rPr lang="en-GB" dirty="0"/>
              <a:t>, </a:t>
            </a:r>
            <a:r>
              <a:rPr lang="sr-Cyrl-RS" dirty="0"/>
              <a:t>али </a:t>
            </a:r>
            <a:r>
              <a:rPr lang="en-GB" dirty="0" err="1"/>
              <a:t>недостатак</a:t>
            </a:r>
            <a:r>
              <a:rPr lang="en-GB" dirty="0"/>
              <a:t> </a:t>
            </a:r>
            <a:r>
              <a:rPr lang="en-GB" dirty="0" err="1"/>
              <a:t>инхибиторног</a:t>
            </a:r>
            <a:r>
              <a:rPr lang="en-GB" dirty="0"/>
              <a:t> </a:t>
            </a:r>
            <a:r>
              <a:rPr lang="en-GB" dirty="0" err="1"/>
              <a:t>понашања</a:t>
            </a:r>
            <a:r>
              <a:rPr lang="en-GB" dirty="0"/>
              <a:t> </a:t>
            </a:r>
            <a:r>
              <a:rPr lang="en-GB" dirty="0" err="1"/>
              <a:t>охрабруј</a:t>
            </a:r>
            <a:r>
              <a:rPr lang="sr-Cyrl-RS" dirty="0"/>
              <a:t>е</a:t>
            </a:r>
            <a:r>
              <a:rPr lang="en-GB" dirty="0"/>
              <a:t> </a:t>
            </a:r>
            <a:r>
              <a:rPr lang="en-GB" dirty="0" err="1"/>
              <a:t>младе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ризично</a:t>
            </a:r>
            <a:r>
              <a:rPr lang="en-GB" dirty="0"/>
              <a:t> </a:t>
            </a:r>
            <a:r>
              <a:rPr lang="en-GB" dirty="0" err="1"/>
              <a:t>понашају</a:t>
            </a:r>
            <a:r>
              <a:rPr lang="sr-Cyrl-RS" dirty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algn="just"/>
            <a:r>
              <a:rPr lang="sr-Cyrl-RS" dirty="0"/>
              <a:t>Како </a:t>
            </a:r>
            <a:r>
              <a:rPr lang="sr-Latn-RS" dirty="0" err="1"/>
              <a:t>би</a:t>
            </a:r>
            <a:r>
              <a:rPr lang="sr-Latn-RS" dirty="0"/>
              <a:t> </a:t>
            </a:r>
            <a:r>
              <a:rPr lang="sr-Latn-RS" dirty="0" err="1"/>
              <a:t>одрасли</a:t>
            </a:r>
            <a:r>
              <a:rPr lang="sr-Latn-RS" dirty="0"/>
              <a:t> и </a:t>
            </a:r>
            <a:r>
              <a:rPr lang="sr-Latn-RS" dirty="0" err="1"/>
              <a:t>развијали</a:t>
            </a:r>
            <a:r>
              <a:rPr lang="sr-Latn-RS" dirty="0"/>
              <a:t> </a:t>
            </a:r>
            <a:r>
              <a:rPr lang="sr-Latn-RS" dirty="0" err="1"/>
              <a:t>се</a:t>
            </a:r>
            <a:r>
              <a:rPr lang="sr-Latn-RS" dirty="0"/>
              <a:t> </a:t>
            </a:r>
            <a:r>
              <a:rPr lang="sr-Latn-RS" dirty="0" err="1"/>
              <a:t>здраво</a:t>
            </a:r>
            <a:r>
              <a:rPr lang="sr-Latn-RS" dirty="0"/>
              <a:t>, </a:t>
            </a:r>
            <a:r>
              <a:rPr lang="sr-Cyrl-RS" dirty="0"/>
              <a:t>младима</a:t>
            </a:r>
            <a:r>
              <a:rPr lang="sr-Latn-RS" dirty="0"/>
              <a:t> </a:t>
            </a:r>
            <a:r>
              <a:rPr lang="sr-Latn-RS" dirty="0" err="1"/>
              <a:t>су</a:t>
            </a:r>
            <a:r>
              <a:rPr lang="sr-Latn-RS" dirty="0"/>
              <a:t> </a:t>
            </a:r>
            <a:r>
              <a:rPr lang="sr-Latn-RS" dirty="0" err="1"/>
              <a:t>потребне</a:t>
            </a:r>
            <a:r>
              <a:rPr lang="sr-Latn-RS" dirty="0"/>
              <a:t> </a:t>
            </a:r>
            <a:r>
              <a:rPr lang="sr-Latn-RS" dirty="0" err="1"/>
              <a:t>информације</a:t>
            </a:r>
            <a:r>
              <a:rPr lang="sr-Latn-RS" dirty="0"/>
              <a:t>, </a:t>
            </a:r>
            <a:r>
              <a:rPr lang="sr-Latn-RS" dirty="0" err="1"/>
              <a:t>могућности</a:t>
            </a:r>
            <a:r>
              <a:rPr lang="sr-Latn-RS" dirty="0"/>
              <a:t> </a:t>
            </a:r>
            <a:r>
              <a:rPr lang="sr-Latn-RS" dirty="0" err="1"/>
              <a:t>за</a:t>
            </a:r>
            <a:r>
              <a:rPr lang="sr-Latn-RS" dirty="0"/>
              <a:t> </a:t>
            </a:r>
            <a:r>
              <a:rPr lang="sr-Latn-RS" dirty="0" err="1"/>
              <a:t>развој</a:t>
            </a:r>
            <a:r>
              <a:rPr lang="sr-Latn-RS" dirty="0"/>
              <a:t> </a:t>
            </a:r>
            <a:r>
              <a:rPr lang="sr-Latn-RS" dirty="0" err="1"/>
              <a:t>вештина</a:t>
            </a:r>
            <a:r>
              <a:rPr lang="sr-Latn-RS" dirty="0"/>
              <a:t>, </a:t>
            </a:r>
            <a:r>
              <a:rPr lang="sr-Latn-RS" dirty="0" err="1"/>
              <a:t>доступне</a:t>
            </a:r>
            <a:r>
              <a:rPr lang="sr-Latn-RS" dirty="0"/>
              <a:t> </a:t>
            </a:r>
            <a:r>
              <a:rPr lang="sr-Latn-RS" dirty="0" err="1"/>
              <a:t>здравствене</a:t>
            </a:r>
            <a:r>
              <a:rPr lang="sr-Latn-RS" dirty="0"/>
              <a:t> </a:t>
            </a:r>
            <a:r>
              <a:rPr lang="sr-Latn-RS" dirty="0" err="1"/>
              <a:t>службе</a:t>
            </a:r>
            <a:r>
              <a:rPr lang="sr-Latn-RS" dirty="0"/>
              <a:t>, </a:t>
            </a:r>
            <a:r>
              <a:rPr lang="sr-Latn-RS" dirty="0" err="1"/>
              <a:t>као</a:t>
            </a:r>
            <a:r>
              <a:rPr lang="sr-Latn-RS" dirty="0"/>
              <a:t> и </a:t>
            </a:r>
            <a:r>
              <a:rPr lang="sr-Latn-RS" dirty="0" err="1"/>
              <a:t>сигурна</a:t>
            </a:r>
            <a:r>
              <a:rPr lang="sr-Latn-RS" dirty="0"/>
              <a:t> и </a:t>
            </a:r>
            <a:r>
              <a:rPr lang="sr-Latn-RS" dirty="0" err="1"/>
              <a:t>подржавајућа</a:t>
            </a:r>
            <a:r>
              <a:rPr lang="sr-Latn-RS" dirty="0"/>
              <a:t> </a:t>
            </a:r>
            <a:r>
              <a:rPr lang="sr-Latn-RS" dirty="0" err="1" smtClean="0"/>
              <a:t>околина</a:t>
            </a:r>
            <a:r>
              <a:rPr lang="sr-Latn-RS" dirty="0" smtClean="0"/>
              <a:t>.</a:t>
            </a: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5F005-9302-44EB-9A93-D6DE9F7EC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77879"/>
            <a:ext cx="3149353" cy="31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48A6-AACA-4FE3-8504-A104FE7A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7" y="119593"/>
            <a:ext cx="10515600" cy="788972"/>
          </a:xfrm>
        </p:spPr>
        <p:txBody>
          <a:bodyPr/>
          <a:lstStyle/>
          <a:p>
            <a:r>
              <a:rPr lang="sr-Cyrl-RS" b="1" dirty="0" err="1"/>
              <a:t>Психоактивне</a:t>
            </a:r>
            <a:r>
              <a:rPr lang="sr-Cyrl-RS" b="1" dirty="0"/>
              <a:t> супстанце ПАС 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44BD-CF69-4091-875D-B15DF1E7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1284086"/>
            <a:ext cx="11032232" cy="5345314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Према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sr-Cyrl-RS" sz="2800" b="1" dirty="0">
                <a:solidFill>
                  <a:srgbClr val="FF0000"/>
                </a:solidFill>
              </a:rPr>
              <a:t>СЗО </a:t>
            </a:r>
            <a:r>
              <a:rPr lang="en-US" sz="2800" dirty="0" err="1"/>
              <a:t>свака</a:t>
            </a:r>
            <a:r>
              <a:rPr lang="en-US" sz="2800" dirty="0"/>
              <a:t> </a:t>
            </a:r>
            <a:r>
              <a:rPr lang="en-US" sz="2800" dirty="0" err="1"/>
              <a:t>супстанца</a:t>
            </a:r>
            <a:r>
              <a:rPr lang="en-US" sz="2800" dirty="0"/>
              <a:t> </a:t>
            </a:r>
            <a:r>
              <a:rPr lang="en-US" sz="2800" dirty="0" err="1"/>
              <a:t>која</a:t>
            </a:r>
            <a:r>
              <a:rPr lang="en-US" sz="2800" dirty="0"/>
              <a:t> </a:t>
            </a:r>
            <a:r>
              <a:rPr lang="en-US" sz="2800" dirty="0" err="1"/>
              <a:t>је</a:t>
            </a:r>
            <a:r>
              <a:rPr lang="en-US" sz="2800" dirty="0"/>
              <a:t> у </a:t>
            </a:r>
            <a:r>
              <a:rPr lang="en-US" sz="2800" dirty="0" err="1"/>
              <a:t>стању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, </a:t>
            </a:r>
            <a:r>
              <a:rPr lang="en-US" sz="2800" dirty="0" err="1"/>
              <a:t>када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нађе</a:t>
            </a:r>
            <a:r>
              <a:rPr lang="en-US" sz="2800" dirty="0"/>
              <a:t> у </a:t>
            </a:r>
            <a:r>
              <a:rPr lang="en-US" sz="2800" dirty="0" err="1"/>
              <a:t>живом</a:t>
            </a:r>
            <a:r>
              <a:rPr lang="en-US" sz="2800" dirty="0"/>
              <a:t> </a:t>
            </a:r>
            <a:r>
              <a:rPr lang="en-US" sz="2800" dirty="0" err="1"/>
              <a:t>организму</a:t>
            </a:r>
            <a:r>
              <a:rPr lang="en-US" sz="2800" dirty="0"/>
              <a:t>, </a:t>
            </a:r>
            <a:r>
              <a:rPr lang="en-US" sz="2800" dirty="0" err="1"/>
              <a:t>модификује</a:t>
            </a:r>
            <a:r>
              <a:rPr lang="en-US" sz="2800" dirty="0"/>
              <a:t> </a:t>
            </a:r>
            <a:r>
              <a:rPr lang="en-US" sz="2800" dirty="0" err="1"/>
              <a:t>једну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више</a:t>
            </a:r>
            <a:r>
              <a:rPr lang="en-US" sz="2800" dirty="0"/>
              <a:t> </a:t>
            </a:r>
            <a:r>
              <a:rPr lang="en-US" sz="2800" dirty="0" err="1"/>
              <a:t>функција</a:t>
            </a:r>
            <a:r>
              <a:rPr lang="en-US" sz="2800" dirty="0"/>
              <a:t> </a:t>
            </a:r>
            <a:r>
              <a:rPr lang="en-US" sz="2800" dirty="0" err="1"/>
              <a:t>организма</a:t>
            </a:r>
            <a:r>
              <a:rPr lang="en-US" sz="2800" dirty="0"/>
              <a:t> и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након</a:t>
            </a:r>
            <a:r>
              <a:rPr lang="en-US" sz="2800" dirty="0"/>
              <a:t> </a:t>
            </a:r>
            <a:r>
              <a:rPr lang="en-US" sz="2800" dirty="0" err="1"/>
              <a:t>поновљене</a:t>
            </a:r>
            <a:r>
              <a:rPr lang="en-US" sz="2800" dirty="0"/>
              <a:t> </a:t>
            </a:r>
            <a:r>
              <a:rPr lang="en-US" sz="2800" dirty="0" err="1"/>
              <a:t>употребе</a:t>
            </a:r>
            <a:r>
              <a:rPr lang="en-US" sz="2800" dirty="0"/>
              <a:t> </a:t>
            </a:r>
            <a:r>
              <a:rPr lang="en-US" sz="2800" dirty="0" err="1"/>
              <a:t>доведе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психичке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физичке</a:t>
            </a:r>
            <a:r>
              <a:rPr lang="en-US" sz="2800" dirty="0"/>
              <a:t> </a:t>
            </a:r>
            <a:r>
              <a:rPr lang="en-US" sz="2800" dirty="0" err="1"/>
              <a:t>зависности</a:t>
            </a:r>
            <a:r>
              <a:rPr lang="sr-Cyrl-RS" sz="2800" dirty="0"/>
              <a:t> сматра се ПАС</a:t>
            </a:r>
            <a:r>
              <a:rPr lang="en-GB" sz="2800" dirty="0"/>
              <a:t>.</a:t>
            </a:r>
          </a:p>
          <a:p>
            <a:pPr algn="just"/>
            <a:r>
              <a:rPr lang="en-US" sz="2800" dirty="0" err="1"/>
              <a:t>Злоупотреба</a:t>
            </a:r>
            <a:r>
              <a:rPr lang="en-US" sz="2800" dirty="0"/>
              <a:t> </a:t>
            </a:r>
            <a:r>
              <a:rPr lang="sr-Cyrl-RS" sz="2800" dirty="0"/>
              <a:t>ПАС </a:t>
            </a:r>
            <a:r>
              <a:rPr lang="en-US" sz="2800" dirty="0" err="1"/>
              <a:t>представља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значајан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sr-Cyrl-RS" sz="2800" b="1" dirty="0">
                <a:solidFill>
                  <a:srgbClr val="FF0000"/>
                </a:solidFill>
              </a:rPr>
              <a:t>друштвени </a:t>
            </a:r>
            <a:r>
              <a:rPr lang="en-US" sz="2800" b="1" dirty="0" err="1">
                <a:solidFill>
                  <a:srgbClr val="FF0000"/>
                </a:solidFill>
              </a:rPr>
              <a:t>проблем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повезан</a:t>
            </a:r>
            <a:r>
              <a:rPr lang="en-US" sz="2800" dirty="0"/>
              <a:t> </a:t>
            </a:r>
            <a:r>
              <a:rPr lang="en-US" sz="2800" dirty="0" err="1"/>
              <a:t>са</a:t>
            </a:r>
            <a:r>
              <a:rPr lang="en-US" sz="2800" dirty="0"/>
              <a:t> </a:t>
            </a:r>
            <a:r>
              <a:rPr lang="en-US" sz="2800" dirty="0" err="1"/>
              <a:t>бројним</a:t>
            </a:r>
            <a:r>
              <a:rPr lang="en-US" sz="2800" dirty="0"/>
              <a:t> </a:t>
            </a:r>
            <a:r>
              <a:rPr lang="en-US" sz="2800" dirty="0" err="1"/>
              <a:t>психолошким</a:t>
            </a:r>
            <a:r>
              <a:rPr lang="en-US" sz="2800" dirty="0"/>
              <a:t>, </a:t>
            </a:r>
            <a:r>
              <a:rPr lang="en-US" sz="2800" dirty="0" err="1"/>
              <a:t>социјалним</a:t>
            </a:r>
            <a:r>
              <a:rPr lang="en-US" sz="2800" dirty="0"/>
              <a:t> и </a:t>
            </a:r>
            <a:r>
              <a:rPr lang="en-US" sz="2800" dirty="0" err="1"/>
              <a:t>економским</a:t>
            </a:r>
            <a:r>
              <a:rPr lang="en-US" sz="2800" dirty="0"/>
              <a:t> </a:t>
            </a:r>
            <a:r>
              <a:rPr lang="sr-Cyrl-RS" sz="2800" dirty="0"/>
              <a:t>потешкоћама</a:t>
            </a:r>
            <a:r>
              <a:rPr lang="en-GB" sz="2800" dirty="0"/>
              <a:t>.</a:t>
            </a:r>
          </a:p>
          <a:p>
            <a:r>
              <a:rPr lang="en-US" sz="2800" dirty="0" err="1"/>
              <a:t>Употреба</a:t>
            </a:r>
            <a:r>
              <a:rPr lang="en-US" sz="2800" dirty="0"/>
              <a:t> </a:t>
            </a:r>
            <a:r>
              <a:rPr lang="sr-Cyrl-RS" sz="2800" dirty="0"/>
              <a:t>ПАС </a:t>
            </a:r>
            <a:r>
              <a:rPr lang="en-US" sz="2800" dirty="0" err="1"/>
              <a:t>од</a:t>
            </a:r>
            <a:r>
              <a:rPr lang="en-US" sz="2800" dirty="0"/>
              <a:t> </a:t>
            </a:r>
            <a:r>
              <a:rPr lang="en-US" sz="2800" dirty="0" err="1"/>
              <a:t>стране</a:t>
            </a:r>
            <a:r>
              <a:rPr lang="en-US" sz="2800" dirty="0"/>
              <a:t> </a:t>
            </a:r>
            <a:r>
              <a:rPr lang="en-US" sz="2800" dirty="0" err="1"/>
              <a:t>адолес</a:t>
            </a:r>
            <a:r>
              <a:rPr lang="sr-Cyrl-RS" sz="2800" dirty="0"/>
              <a:t>цената је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глобални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проблем</a:t>
            </a:r>
            <a:r>
              <a:rPr lang="en-US" sz="2800" dirty="0"/>
              <a:t>, </a:t>
            </a:r>
            <a:r>
              <a:rPr lang="en-US" sz="2800" dirty="0" err="1"/>
              <a:t>без</a:t>
            </a:r>
            <a:r>
              <a:rPr lang="en-US" sz="2800" dirty="0"/>
              <a:t> </a:t>
            </a:r>
            <a:r>
              <a:rPr lang="en-US" sz="2800" dirty="0" err="1"/>
              <a:t>обзира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развијеност</a:t>
            </a:r>
            <a:r>
              <a:rPr lang="en-US" sz="2800" dirty="0"/>
              <a:t> </a:t>
            </a:r>
            <a:r>
              <a:rPr lang="en-US" sz="2800" dirty="0" err="1"/>
              <a:t>одређеног</a:t>
            </a:r>
            <a:r>
              <a:rPr lang="en-US" sz="2800" dirty="0"/>
              <a:t> </a:t>
            </a:r>
            <a:r>
              <a:rPr lang="en-US" sz="2800" dirty="0" err="1"/>
              <a:t>друштва</a:t>
            </a:r>
            <a:r>
              <a:rPr lang="en-US" sz="2800" dirty="0"/>
              <a:t>, </a:t>
            </a:r>
            <a:r>
              <a:rPr lang="en-US" sz="2800" dirty="0" err="1"/>
              <a:t>његове</a:t>
            </a:r>
            <a:r>
              <a:rPr lang="en-US" sz="2800" dirty="0"/>
              <a:t> </a:t>
            </a:r>
            <a:r>
              <a:rPr lang="en-US" sz="2800" dirty="0" err="1"/>
              <a:t>карактеристике</a:t>
            </a:r>
            <a:r>
              <a:rPr lang="en-US" sz="2800" dirty="0"/>
              <a:t>, </a:t>
            </a:r>
            <a:r>
              <a:rPr lang="en-US" sz="2800" dirty="0" err="1"/>
              <a:t>културу</a:t>
            </a:r>
            <a:r>
              <a:rPr lang="en-US" sz="2800" dirty="0"/>
              <a:t>, </a:t>
            </a:r>
            <a:r>
              <a:rPr lang="en-US" sz="2800" dirty="0" err="1"/>
              <a:t>економске</a:t>
            </a:r>
            <a:r>
              <a:rPr lang="en-US" sz="2800" dirty="0"/>
              <a:t> </a:t>
            </a:r>
            <a:r>
              <a:rPr lang="en-US" sz="2800" dirty="0" err="1"/>
              <a:t>факторе</a:t>
            </a:r>
            <a:r>
              <a:rPr lang="en-US" sz="2800" dirty="0"/>
              <a:t>, </a:t>
            </a:r>
            <a:r>
              <a:rPr lang="en-US" sz="2800" dirty="0" err="1"/>
              <a:t>школски</a:t>
            </a:r>
            <a:r>
              <a:rPr lang="en-US" sz="2800" dirty="0"/>
              <a:t> </a:t>
            </a:r>
            <a:r>
              <a:rPr lang="en-US" sz="2800" dirty="0" err="1"/>
              <a:t>систем</a:t>
            </a:r>
            <a:r>
              <a:rPr lang="en-US" sz="2800" dirty="0"/>
              <a:t> и </a:t>
            </a:r>
            <a:r>
              <a:rPr lang="en-US" sz="2800" dirty="0" err="1"/>
              <a:t>друге</a:t>
            </a:r>
            <a:r>
              <a:rPr lang="en-US" sz="2800" dirty="0"/>
              <a:t> </a:t>
            </a:r>
            <a:r>
              <a:rPr lang="en-US" sz="2800" dirty="0" err="1"/>
              <a:t>аспекте</a:t>
            </a:r>
            <a:r>
              <a:rPr lang="en-US" sz="2800" dirty="0"/>
              <a:t>. </a:t>
            </a:r>
          </a:p>
          <a:p>
            <a:pPr algn="just"/>
            <a:r>
              <a:rPr lang="sr-Cyrl-RS" dirty="0"/>
              <a:t>Р</a:t>
            </a:r>
            <a:r>
              <a:rPr lang="en-US" sz="2800" dirty="0" err="1"/>
              <a:t>емети</a:t>
            </a:r>
            <a:r>
              <a:rPr lang="en-US" sz="2800" dirty="0"/>
              <a:t> </a:t>
            </a:r>
            <a:r>
              <a:rPr lang="en-US" sz="2800" dirty="0" err="1"/>
              <a:t>когнитивни</a:t>
            </a:r>
            <a:r>
              <a:rPr lang="en-US" sz="2800" dirty="0"/>
              <a:t>, </a:t>
            </a:r>
            <a:r>
              <a:rPr lang="en-US" sz="2800" dirty="0" err="1"/>
              <a:t>физички</a:t>
            </a:r>
            <a:r>
              <a:rPr lang="en-US" sz="2800" dirty="0"/>
              <a:t> и </a:t>
            </a:r>
            <a:r>
              <a:rPr lang="en-US" sz="2800" dirty="0" err="1"/>
              <a:t>психички</a:t>
            </a:r>
            <a:r>
              <a:rPr lang="en-US" sz="2800" dirty="0"/>
              <a:t> </a:t>
            </a:r>
            <a:r>
              <a:rPr lang="en-US" sz="2800" dirty="0" err="1"/>
              <a:t>развој</a:t>
            </a:r>
            <a:r>
              <a:rPr lang="en-US" sz="2800" dirty="0"/>
              <a:t> </a:t>
            </a:r>
            <a:r>
              <a:rPr lang="sr-Cyrl-RS" sz="2800" dirty="0"/>
              <a:t>адолесцената </a:t>
            </a:r>
            <a:r>
              <a:rPr lang="en-US" sz="2800" dirty="0"/>
              <a:t>и </a:t>
            </a:r>
            <a:r>
              <a:rPr lang="en-US" sz="2800" dirty="0" err="1"/>
              <a:t>повећава</a:t>
            </a:r>
            <a:r>
              <a:rPr lang="en-US" sz="2800" dirty="0"/>
              <a:t> </a:t>
            </a:r>
            <a:r>
              <a:rPr lang="en-US" sz="2800" dirty="0" err="1"/>
              <a:t>ризик</a:t>
            </a:r>
            <a:r>
              <a:rPr lang="en-US" sz="2800" dirty="0"/>
              <a:t> </a:t>
            </a:r>
            <a:r>
              <a:rPr lang="en-US" sz="2800" dirty="0" err="1"/>
              <a:t>од</a:t>
            </a:r>
            <a:r>
              <a:rPr lang="en-US" sz="2800" dirty="0"/>
              <a:t> </a:t>
            </a:r>
            <a:r>
              <a:rPr lang="en-US" sz="2800" dirty="0" err="1"/>
              <a:t>зависности</a:t>
            </a:r>
            <a:r>
              <a:rPr lang="en-US" sz="2800" dirty="0"/>
              <a:t> и </a:t>
            </a:r>
            <a:r>
              <a:rPr lang="en-US" sz="2800" dirty="0" err="1"/>
              <a:t>здравствених</a:t>
            </a:r>
            <a:r>
              <a:rPr lang="en-US" sz="2800" dirty="0"/>
              <a:t> </a:t>
            </a:r>
            <a:r>
              <a:rPr lang="en-US" sz="2800" dirty="0" err="1"/>
              <a:t>проблема</a:t>
            </a:r>
            <a:r>
              <a:rPr lang="sr-Cyrl-RS" sz="2800" dirty="0"/>
              <a:t>.</a:t>
            </a:r>
            <a:endParaRPr lang="en-GB" sz="28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451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828-4354-4174-B16D-9C6269A3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806727"/>
          </a:xfrm>
        </p:spPr>
        <p:txBody>
          <a:bodyPr>
            <a:normAutofit fontScale="90000"/>
          </a:bodyPr>
          <a:lstStyle/>
          <a:p>
            <a:r>
              <a:rPr lang="sr-Cyrl-RS" sz="4400" b="1" dirty="0"/>
              <a:t>Ф</a:t>
            </a:r>
            <a:r>
              <a:rPr lang="en-GB" sz="4400" b="1" dirty="0" err="1"/>
              <a:t>актор</a:t>
            </a:r>
            <a:r>
              <a:rPr lang="sr-Cyrl-RS" sz="4400" b="1" dirty="0"/>
              <a:t>и</a:t>
            </a:r>
            <a:r>
              <a:rPr lang="en-GB" sz="4400" b="1" dirty="0"/>
              <a:t> </a:t>
            </a:r>
            <a:r>
              <a:rPr lang="en-GB" sz="4400" b="1" dirty="0" err="1"/>
              <a:t>ризика</a:t>
            </a:r>
            <a:r>
              <a:rPr lang="sr-Cyrl-RS" sz="4400" b="1" dirty="0"/>
              <a:t> који утичу на злоупотребу ПАС</a:t>
            </a:r>
            <a:endParaRPr lang="sr-Latn-R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32488E-B6A9-4E00-945E-4322F347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22" y="1367992"/>
            <a:ext cx="11125680" cy="527250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На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индивидуалном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нивоу</a:t>
            </a:r>
            <a:r>
              <a:rPr lang="sr-Cyrl-RS" dirty="0"/>
              <a:t>:</a:t>
            </a:r>
            <a:r>
              <a:rPr lang="en-GB" dirty="0"/>
              <a:t> </a:t>
            </a:r>
            <a:r>
              <a:rPr lang="en-GB" dirty="0" err="1"/>
              <a:t>ниски</a:t>
            </a:r>
            <a:r>
              <a:rPr lang="en-GB" dirty="0"/>
              <a:t> </a:t>
            </a:r>
            <a:r>
              <a:rPr lang="en-GB" dirty="0" err="1"/>
              <a:t>приходи</a:t>
            </a:r>
            <a:r>
              <a:rPr lang="en-GB" dirty="0"/>
              <a:t>, </a:t>
            </a:r>
            <a:r>
              <a:rPr lang="en-GB" dirty="0" err="1"/>
              <a:t>ризично</a:t>
            </a:r>
            <a:r>
              <a:rPr lang="en-GB" dirty="0"/>
              <a:t> </a:t>
            </a:r>
            <a:r>
              <a:rPr lang="en-GB" dirty="0" err="1"/>
              <a:t>понашање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погрешно</a:t>
            </a:r>
            <a:r>
              <a:rPr lang="en-GB" dirty="0"/>
              <a:t> </a:t>
            </a:r>
            <a:r>
              <a:rPr lang="en-GB" dirty="0" err="1"/>
              <a:t>тумачење</a:t>
            </a:r>
            <a:r>
              <a:rPr lang="en-GB" dirty="0"/>
              <a:t> </a:t>
            </a:r>
            <a:r>
              <a:rPr lang="en-GB" dirty="0" err="1"/>
              <a:t>информација</a:t>
            </a:r>
            <a:r>
              <a:rPr lang="en-GB" dirty="0"/>
              <a:t>. 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algn="just"/>
            <a:r>
              <a:rPr lang="en-GB" dirty="0" err="1">
                <a:solidFill>
                  <a:srgbClr val="FF0000"/>
                </a:solidFill>
              </a:rPr>
              <a:t>На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нивоу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породице</a:t>
            </a:r>
            <a:r>
              <a:rPr lang="sr-Cyrl-RS" dirty="0"/>
              <a:t>: </a:t>
            </a:r>
            <a:r>
              <a:rPr lang="en-GB" dirty="0" err="1"/>
              <a:t>низак</a:t>
            </a:r>
            <a:r>
              <a:rPr lang="en-GB" dirty="0"/>
              <a:t> </a:t>
            </a:r>
            <a:r>
              <a:rPr lang="en-GB" dirty="0" err="1"/>
              <a:t>ниво</a:t>
            </a:r>
            <a:r>
              <a:rPr lang="en-GB" dirty="0"/>
              <a:t> </a:t>
            </a:r>
            <a:r>
              <a:rPr lang="en-GB" dirty="0" err="1"/>
              <a:t>образовања</a:t>
            </a:r>
            <a:r>
              <a:rPr lang="en-GB" dirty="0"/>
              <a:t> </a:t>
            </a:r>
            <a:r>
              <a:rPr lang="en-GB" dirty="0" err="1"/>
              <a:t>родитеља</a:t>
            </a:r>
            <a:r>
              <a:rPr lang="en-GB" dirty="0"/>
              <a:t>, </a:t>
            </a:r>
            <a:r>
              <a:rPr lang="en-GB" dirty="0" err="1"/>
              <a:t>незапосленост</a:t>
            </a:r>
            <a:r>
              <a:rPr lang="en-GB" dirty="0"/>
              <a:t> </a:t>
            </a:r>
            <a:r>
              <a:rPr lang="en-GB" dirty="0" err="1"/>
              <a:t>родитеља</a:t>
            </a:r>
            <a:r>
              <a:rPr lang="en-GB" dirty="0"/>
              <a:t>, </a:t>
            </a:r>
            <a:r>
              <a:rPr lang="en-GB" dirty="0" err="1"/>
              <a:t>неконзистентну</a:t>
            </a:r>
            <a:r>
              <a:rPr lang="en-GB" dirty="0"/>
              <a:t> </a:t>
            </a:r>
            <a:r>
              <a:rPr lang="en-GB" dirty="0" err="1"/>
              <a:t>дисциплину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недостатак</a:t>
            </a:r>
            <a:r>
              <a:rPr lang="en-GB" dirty="0"/>
              <a:t> ,,</a:t>
            </a:r>
            <a:r>
              <a:rPr lang="en-GB" dirty="0" err="1"/>
              <a:t>топлине</a:t>
            </a:r>
            <a:r>
              <a:rPr lang="en-GB" dirty="0"/>
              <a:t>“ у </a:t>
            </a:r>
            <a:r>
              <a:rPr lang="en-GB" dirty="0" err="1"/>
              <a:t>породици</a:t>
            </a:r>
            <a:r>
              <a:rPr lang="en-GB" dirty="0"/>
              <a:t>. 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algn="just"/>
            <a:r>
              <a:rPr lang="en-GB" dirty="0" err="1">
                <a:solidFill>
                  <a:srgbClr val="FF0000"/>
                </a:solidFill>
              </a:rPr>
              <a:t>На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другим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нивоима</a:t>
            </a:r>
            <a:r>
              <a:rPr lang="sr-Cyrl-RS" dirty="0"/>
              <a:t>: </a:t>
            </a:r>
            <a:r>
              <a:rPr lang="en-GB" dirty="0" err="1"/>
              <a:t>присуство</a:t>
            </a:r>
            <a:r>
              <a:rPr lang="en-GB" dirty="0"/>
              <a:t> </a:t>
            </a:r>
            <a:r>
              <a:rPr lang="en-GB" dirty="0" err="1"/>
              <a:t>особа</a:t>
            </a:r>
            <a:r>
              <a:rPr lang="en-GB" dirty="0"/>
              <a:t> </a:t>
            </a:r>
            <a:r>
              <a:rPr lang="en-GB" dirty="0" err="1"/>
              <a:t>које</a:t>
            </a:r>
            <a:r>
              <a:rPr lang="en-GB" dirty="0"/>
              <a:t> </a:t>
            </a:r>
            <a:r>
              <a:rPr lang="en-GB" dirty="0" err="1"/>
              <a:t>користе</a:t>
            </a:r>
            <a:r>
              <a:rPr lang="en-GB" dirty="0"/>
              <a:t> </a:t>
            </a:r>
            <a:r>
              <a:rPr lang="en-GB" dirty="0" err="1"/>
              <a:t>дроге</a:t>
            </a:r>
            <a:r>
              <a:rPr lang="en-GB" dirty="0"/>
              <a:t>, </a:t>
            </a:r>
            <a:r>
              <a:rPr lang="en-GB" dirty="0" err="1"/>
              <a:t>недостатак</a:t>
            </a:r>
            <a:r>
              <a:rPr lang="en-GB" dirty="0"/>
              <a:t> </a:t>
            </a:r>
            <a:r>
              <a:rPr lang="en-GB" dirty="0" err="1"/>
              <a:t>социјалне</a:t>
            </a:r>
            <a:r>
              <a:rPr lang="en-GB" dirty="0"/>
              <a:t> </a:t>
            </a:r>
            <a:r>
              <a:rPr lang="en-GB" dirty="0" err="1"/>
              <a:t>подршке</a:t>
            </a:r>
            <a:r>
              <a:rPr lang="en-GB" dirty="0"/>
              <a:t>, </a:t>
            </a:r>
            <a:r>
              <a:rPr lang="en-GB" dirty="0" err="1"/>
              <a:t>ниска</a:t>
            </a:r>
            <a:r>
              <a:rPr lang="en-GB" dirty="0"/>
              <a:t> </a:t>
            </a:r>
            <a:r>
              <a:rPr lang="en-GB" dirty="0" err="1"/>
              <a:t>достигнућа</a:t>
            </a:r>
            <a:r>
              <a:rPr lang="en-GB" dirty="0"/>
              <a:t> у </a:t>
            </a:r>
            <a:r>
              <a:rPr lang="en-GB" dirty="0" err="1"/>
              <a:t>школи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политика</a:t>
            </a:r>
            <a:r>
              <a:rPr lang="en-GB" dirty="0"/>
              <a:t> </a:t>
            </a:r>
            <a:r>
              <a:rPr lang="en-GB" dirty="0" err="1"/>
              <a:t>заједнице</a:t>
            </a:r>
            <a:r>
              <a:rPr lang="en-GB" dirty="0"/>
              <a:t> </a:t>
            </a:r>
            <a:r>
              <a:rPr lang="en-GB" dirty="0" err="1"/>
              <a:t>која</a:t>
            </a:r>
            <a:r>
              <a:rPr lang="en-GB" dirty="0"/>
              <a:t> </a:t>
            </a:r>
            <a:r>
              <a:rPr lang="en-GB" dirty="0" err="1"/>
              <a:t>ограничава</a:t>
            </a:r>
            <a:r>
              <a:rPr lang="en-GB" dirty="0"/>
              <a:t> </a:t>
            </a:r>
            <a:r>
              <a:rPr lang="en-GB" dirty="0" err="1"/>
              <a:t>приступ</a:t>
            </a:r>
            <a:r>
              <a:rPr lang="en-GB" dirty="0"/>
              <a:t> </a:t>
            </a:r>
            <a:r>
              <a:rPr lang="en-GB" dirty="0" err="1"/>
              <a:t>различитим</a:t>
            </a:r>
            <a:r>
              <a:rPr lang="en-GB" dirty="0"/>
              <a:t> </a:t>
            </a:r>
            <a:r>
              <a:rPr lang="en-GB" dirty="0" err="1"/>
              <a:t>видовима</a:t>
            </a:r>
            <a:r>
              <a:rPr lang="en-GB" dirty="0"/>
              <a:t> </a:t>
            </a:r>
            <a:r>
              <a:rPr lang="en-GB" dirty="0" err="1"/>
              <a:t>бриге</a:t>
            </a:r>
            <a:r>
              <a:rPr lang="en-GB" dirty="0"/>
              <a:t> и </a:t>
            </a:r>
            <a:r>
              <a:rPr lang="en-GB" dirty="0" err="1"/>
              <a:t>заштите</a:t>
            </a:r>
            <a:r>
              <a:rPr lang="sr-Cyrl-RS" dirty="0"/>
              <a:t>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51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78BD-FCC3-4E47-8304-5F12BB35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/>
          <a:lstStyle/>
          <a:p>
            <a:r>
              <a:rPr lang="sr-Cyrl-RS" b="1" dirty="0" err="1"/>
              <a:t>Протективни</a:t>
            </a:r>
            <a:r>
              <a:rPr lang="sr-Cyrl-RS" b="1" dirty="0"/>
              <a:t> фактори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260D-48E9-48CE-8EEC-7EB4B8B1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GB" sz="2800" dirty="0" err="1">
                <a:solidFill>
                  <a:srgbClr val="FF0000"/>
                </a:solidFill>
              </a:rPr>
              <a:t>На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индивидуалном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нивоу</a:t>
            </a:r>
            <a:r>
              <a:rPr lang="sr-Cyrl-RS" sz="2800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друштвена</a:t>
            </a:r>
            <a:r>
              <a:rPr lang="en-US" sz="2800" dirty="0"/>
              <a:t> </a:t>
            </a:r>
            <a:r>
              <a:rPr lang="en-US" sz="2800" dirty="0" err="1"/>
              <a:t>компетенција</a:t>
            </a:r>
            <a:r>
              <a:rPr lang="en-US" sz="2800" dirty="0"/>
              <a:t>, </a:t>
            </a:r>
            <a:r>
              <a:rPr lang="en-US" sz="2800" dirty="0" err="1"/>
              <a:t>контрола</a:t>
            </a:r>
            <a:r>
              <a:rPr lang="en-US" sz="2800" dirty="0"/>
              <a:t> </a:t>
            </a:r>
            <a:r>
              <a:rPr lang="en-US" sz="2800" dirty="0" err="1"/>
              <a:t>импулса</a:t>
            </a:r>
            <a:r>
              <a:rPr lang="en-US" sz="2800" dirty="0"/>
              <a:t>, </a:t>
            </a:r>
            <a:r>
              <a:rPr lang="en-US" sz="2800" dirty="0" err="1"/>
              <a:t>високо</a:t>
            </a:r>
            <a:r>
              <a:rPr lang="en-US" sz="2800" dirty="0"/>
              <a:t> </a:t>
            </a:r>
            <a:r>
              <a:rPr lang="en-US" sz="2800" dirty="0" err="1"/>
              <a:t>образовање</a:t>
            </a:r>
            <a:r>
              <a:rPr lang="sr-Latn-RS" sz="2800" dirty="0"/>
              <a:t>.</a:t>
            </a:r>
            <a:endParaRPr lang="sr-Cyrl-RS" sz="2800" dirty="0"/>
          </a:p>
          <a:p>
            <a:r>
              <a:rPr lang="en-GB" sz="2800" dirty="0" err="1">
                <a:solidFill>
                  <a:srgbClr val="FF0000"/>
                </a:solidFill>
              </a:rPr>
              <a:t>На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нивоу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породице</a:t>
            </a:r>
            <a:r>
              <a:rPr lang="sr-Cyrl-RS" sz="2800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кохезивна</a:t>
            </a:r>
            <a:r>
              <a:rPr lang="en-US" sz="2800" dirty="0"/>
              <a:t> </a:t>
            </a:r>
            <a:r>
              <a:rPr lang="sr-Cyrl-RS" sz="2800" dirty="0"/>
              <a:t>породица</a:t>
            </a:r>
            <a:r>
              <a:rPr lang="en-US" sz="2800" dirty="0"/>
              <a:t>, </a:t>
            </a:r>
            <a:r>
              <a:rPr lang="en-US" sz="2800" dirty="0" err="1"/>
              <a:t>брига</a:t>
            </a:r>
            <a:r>
              <a:rPr lang="en-US" sz="2800" dirty="0"/>
              <a:t> и </a:t>
            </a:r>
            <a:r>
              <a:rPr lang="en-US" sz="2800" dirty="0" err="1"/>
              <a:t>подршка</a:t>
            </a:r>
            <a:r>
              <a:rPr lang="en-US" sz="2800" dirty="0"/>
              <a:t>, </a:t>
            </a:r>
            <a:r>
              <a:rPr lang="en-US" sz="2800" dirty="0" err="1"/>
              <a:t>родитељски</a:t>
            </a:r>
            <a:r>
              <a:rPr lang="en-US" sz="2800" dirty="0"/>
              <a:t> </a:t>
            </a:r>
            <a:r>
              <a:rPr lang="en-US" sz="2800" dirty="0" err="1"/>
              <a:t>надзор</a:t>
            </a:r>
            <a:r>
              <a:rPr lang="sr-Latn-RS" sz="2800" dirty="0"/>
              <a:t>.</a:t>
            </a:r>
            <a:r>
              <a:rPr lang="en-US" sz="2800" dirty="0"/>
              <a:t> </a:t>
            </a:r>
            <a:endParaRPr lang="sr-Cyrl-RS" sz="2800" dirty="0"/>
          </a:p>
          <a:p>
            <a:r>
              <a:rPr lang="en-GB" sz="2800" dirty="0" err="1">
                <a:solidFill>
                  <a:srgbClr val="FF0000"/>
                </a:solidFill>
              </a:rPr>
              <a:t>На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sr-Cyrl-RS" sz="2800" dirty="0">
                <a:solidFill>
                  <a:srgbClr val="FF0000"/>
                </a:solidFill>
              </a:rPr>
              <a:t>нивоу заједнице</a:t>
            </a:r>
            <a:r>
              <a:rPr lang="sr-Cyrl-RS" sz="2800" dirty="0"/>
              <a:t>: </a:t>
            </a:r>
            <a:r>
              <a:rPr lang="en-US" sz="2800" dirty="0" err="1"/>
              <a:t>норме</a:t>
            </a:r>
            <a:r>
              <a:rPr lang="en-US" sz="2800" dirty="0"/>
              <a:t> </a:t>
            </a:r>
            <a:r>
              <a:rPr lang="en-US" sz="2800" dirty="0" err="1"/>
              <a:t>против</a:t>
            </a:r>
            <a:r>
              <a:rPr lang="en-US" sz="2800" dirty="0"/>
              <a:t> </a:t>
            </a:r>
            <a:r>
              <a:rPr lang="en-US" sz="2800" dirty="0" err="1"/>
              <a:t>употребе</a:t>
            </a:r>
            <a:r>
              <a:rPr lang="en-US" sz="2800" dirty="0"/>
              <a:t> </a:t>
            </a:r>
            <a:r>
              <a:rPr lang="en-US" sz="2800" dirty="0" err="1"/>
              <a:t>дрога</a:t>
            </a:r>
            <a:r>
              <a:rPr lang="sr-Latn-RS" sz="2800" dirty="0"/>
              <a:t>.</a:t>
            </a:r>
            <a:endParaRPr lang="en-GB" sz="2800" dirty="0"/>
          </a:p>
          <a:p>
            <a:endParaRPr lang="sr-Latn-RS" dirty="0"/>
          </a:p>
        </p:txBody>
      </p:sp>
      <p:pic>
        <p:nvPicPr>
          <p:cNvPr id="4" name="Picture 2" descr="https://static01.nyt.com/images/2021/03/30/well/00well-teen-addiction/00well-teen-addiction-articleLarge.jpg?quality=75&amp;auto=webp&amp;disable=upscale">
            <a:extLst>
              <a:ext uri="{FF2B5EF4-FFF2-40B4-BE49-F238E27FC236}">
                <a16:creationId xmlns:a16="http://schemas.microsoft.com/office/drawing/2014/main" id="{1225BB4A-DF2A-4863-AA94-686BDF7D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3B30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37" y="3972144"/>
            <a:ext cx="4460725" cy="259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8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95CF-FE84-44C3-AF2F-99348595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2" y="171141"/>
            <a:ext cx="11173288" cy="718321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Последице употребе дувана и дуванских производа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968B-9475-44A5-B6DA-FF2E1F19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2" y="1190932"/>
            <a:ext cx="10515600" cy="435133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убије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милиона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људи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милиона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наведених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смртних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случајева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милиона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изложености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пасивном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пушењу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Глобално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водећи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узрок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превремене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смрти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спречити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штетни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јест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постоји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безбедан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ниво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изложености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471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CAA4-3B24-41E3-BF80-6C572525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814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Вероватно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најреволуционарнији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догађај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историји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пушења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проналазак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електронских</a:t>
            </a:r>
            <a:r>
              <a:rPr lang="sr-Latn-R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стекле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популарност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брже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савремени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дувански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тржишту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B80C-DCD0-4E3F-9580-E1641812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405644"/>
            <a:ext cx="10515600" cy="290617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Процењује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ће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редовно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младости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34.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Адолесценти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такође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облицима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3,5%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средњошколаца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бездимни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жвакати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доње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десни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шмркати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32465" y="3071639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b="1" dirty="0" err="1">
                <a:solidFill>
                  <a:srgbClr val="000066"/>
                </a:solidFill>
              </a:rPr>
              <a:t>iQOS</a:t>
            </a:r>
            <a:endParaRPr lang="sr-Cyrl-RS" altLang="sr-Latn-RS" b="1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US" altLang="sr-Latn-RS" sz="2000" b="1" dirty="0">
                <a:solidFill>
                  <a:srgbClr val="000066"/>
                </a:solidFill>
              </a:rPr>
              <a:t>I-Quit-Ordinary</a:t>
            </a:r>
            <a:r>
              <a:rPr lang="sr-Cyrl-RS" altLang="sr-Latn-RS" sz="2000" b="1" dirty="0">
                <a:solidFill>
                  <a:srgbClr val="000066"/>
                </a:solidFill>
              </a:rPr>
              <a:t>    </a:t>
            </a:r>
            <a:r>
              <a:rPr lang="en-US" altLang="sr-Latn-RS" sz="2000" b="1" dirty="0">
                <a:solidFill>
                  <a:srgbClr val="000066"/>
                </a:solidFill>
              </a:rPr>
              <a:t>Smoking</a:t>
            </a:r>
            <a:r>
              <a:rPr lang="en-US" altLang="sr-Latn-RS" sz="2000" dirty="0">
                <a:solidFill>
                  <a:srgbClr val="000066"/>
                </a:solidFill>
              </a:rPr>
              <a:t> </a:t>
            </a:r>
            <a:endParaRPr lang="sr-Cyrl-RS" altLang="sr-Latn-RS" sz="2000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US" altLang="sr-Latn-RS" sz="1600" dirty="0">
                <a:solidFill>
                  <a:srgbClr val="000066"/>
                </a:solidFill>
              </a:rPr>
              <a:t>t&lt;350</a:t>
            </a:r>
            <a:r>
              <a:rPr lang="en-US" altLang="sr-Latn-RS" sz="1600" baseline="30000" dirty="0">
                <a:solidFill>
                  <a:srgbClr val="000066"/>
                </a:solidFill>
              </a:rPr>
              <a:t>o</a:t>
            </a:r>
            <a:r>
              <a:rPr lang="en-US" altLang="sr-Latn-RS" sz="1600" dirty="0">
                <a:solidFill>
                  <a:srgbClr val="000066"/>
                </a:solidFill>
              </a:rPr>
              <a:t>C</a:t>
            </a:r>
            <a:endParaRPr lang="en-US" altLang="sr-Latn-RS" sz="1800" baseline="30000" dirty="0">
              <a:solidFill>
                <a:srgbClr val="000066"/>
              </a:solidFill>
            </a:endParaRPr>
          </a:p>
        </p:txBody>
      </p:sp>
      <p:pic>
        <p:nvPicPr>
          <p:cNvPr id="6" name="Picture 9" descr="IQ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" y="30716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32" y="2943799"/>
            <a:ext cx="1578429" cy="19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3035-835D-4E21-95A9-E1DA9639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05" y="120215"/>
            <a:ext cx="10515600" cy="605655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Е - цигарета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1CF6-CF59-4DD3-88B1-173CA9BE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7" y="800093"/>
            <a:ext cx="10583488" cy="4237420"/>
          </a:xfrm>
        </p:spPr>
        <p:txBody>
          <a:bodyPr/>
          <a:lstStyle/>
          <a:p>
            <a:pPr algn="just"/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сугеришу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е-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употребу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већ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јавља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адолесцената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иначе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користили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дуванске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производе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Тренутна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цигарета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Cyrl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свету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ученицима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значајно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повећала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4,5% у 2013.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25,5% у 2019.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45,6%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наведеног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узраста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пробало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е-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цигарете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изазива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забринутост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никотина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уопште</a:t>
            </a:r>
            <a:r>
              <a:rPr lang="sr-Latn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Већина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</a:t>
            </a:r>
            <a:r>
              <a:rPr lang="sr-Cyrl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цигарета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иако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садржи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одређену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количину</a:t>
            </a:r>
            <a:r>
              <a:rPr lang="sr-Latn-R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никотина</a:t>
            </a:r>
            <a:r>
              <a:rPr lang="sr-Latn-R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98" y="4607928"/>
            <a:ext cx="229229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1451</Words>
  <Application>Microsoft Office PowerPoint</Application>
  <PresentationFormat>Široki ekran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ПРЕВАЛЕНЦИЈА ПУШЕЊА КОД МЛАДИХ У НОВОМ САДУ</vt:lpstr>
      <vt:lpstr> </vt:lpstr>
      <vt:lpstr>PowerPoint prezentacija</vt:lpstr>
      <vt:lpstr>Психоактивне супстанце ПАС </vt:lpstr>
      <vt:lpstr>Фактори ризика који утичу на злоупотребу ПАС</vt:lpstr>
      <vt:lpstr>Протективни фактори</vt:lpstr>
      <vt:lpstr>Последице употребе дувана и дуванских производа</vt:lpstr>
      <vt:lpstr>Вероватно најреволуционарнији догађај у историји пушења представља проналазак електронских цигарета, које су стекле популарност брже него било који други савремени дувански производ на тржишту </vt:lpstr>
      <vt:lpstr>Е - цигарета</vt:lpstr>
      <vt:lpstr>Деловање дувана на млад организам</vt:lpstr>
      <vt:lpstr>Преваленција пушења међу адолесцентима</vt:lpstr>
      <vt:lpstr>Преваленција пушења међу адолесцентима у Новом Саду (ЕСПАД 2017. година)</vt:lpstr>
      <vt:lpstr>Резултати </vt:lpstr>
      <vt:lpstr>Злоупотреба ПАС</vt:lpstr>
      <vt:lpstr>Анализа у односу на пол</vt:lpstr>
      <vt:lpstr>PowerPoint prezentacija</vt:lpstr>
      <vt:lpstr>Уместо закључка</vt:lpstr>
      <vt:lpstr>Интерсекторска сарадња у Србији</vt:lpstr>
      <vt:lpstr>Ратификацијом Оквирне конвенције о контроли дувана Светске здравствене организације Република Србија се обавезала на свеобухватну акцију у циљу контроле дувана, поставивши на тај начин контролу дувана као приоритет!  Најважнији закони о контроли дувана у Србији су:  Закон о заштити становништва од излагања дуванском диму, Закон о дувану и Закон о оглашавању.</vt:lpstr>
      <vt:lpstr>PowerPoint prezentacija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ПРЕВАЛЕНЦИЈА ПУШЕЊА КОД МЛАДИХ У НОВОМ САДУ</dc:title>
  <dc:creator>Teodora</dc:creator>
  <cp:lastModifiedBy>Dušan Čanković</cp:lastModifiedBy>
  <cp:revision>41</cp:revision>
  <dcterms:created xsi:type="dcterms:W3CDTF">2024-03-31T15:16:57Z</dcterms:created>
  <dcterms:modified xsi:type="dcterms:W3CDTF">2024-05-29T08:57:07Z</dcterms:modified>
</cp:coreProperties>
</file>