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99" r:id="rId3"/>
    <p:sldId id="272" r:id="rId4"/>
    <p:sldId id="289" r:id="rId5"/>
    <p:sldId id="291" r:id="rId6"/>
    <p:sldId id="282" r:id="rId7"/>
    <p:sldId id="283" r:id="rId8"/>
    <p:sldId id="284" r:id="rId9"/>
    <p:sldId id="274" r:id="rId10"/>
    <p:sldId id="292" r:id="rId11"/>
    <p:sldId id="293" r:id="rId12"/>
    <p:sldId id="277" r:id="rId13"/>
    <p:sldId id="276" r:id="rId14"/>
    <p:sldId id="290" r:id="rId15"/>
    <p:sldId id="294" r:id="rId16"/>
    <p:sldId id="286" r:id="rId17"/>
    <p:sldId id="281" r:id="rId18"/>
    <p:sldId id="279" r:id="rId19"/>
    <p:sldId id="285" r:id="rId20"/>
    <p:sldId id="295" r:id="rId21"/>
    <p:sldId id="297" r:id="rId22"/>
    <p:sldId id="288" r:id="rId23"/>
    <p:sldId id="296" r:id="rId24"/>
    <p:sldId id="298" r:id="rId25"/>
    <p:sldId id="2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7586A-EBC3-4010-8A1C-A3037D08F75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BD2CD-F7EF-4058-B244-B79A4FA0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40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7586A-EBC3-4010-8A1C-A3037D08F75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BD2CD-F7EF-4058-B244-B79A4FA0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5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7586A-EBC3-4010-8A1C-A3037D08F75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BD2CD-F7EF-4058-B244-B79A4FA0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6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7586A-EBC3-4010-8A1C-A3037D08F75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BD2CD-F7EF-4058-B244-B79A4FA0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1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7586A-EBC3-4010-8A1C-A3037D08F75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BD2CD-F7EF-4058-B244-B79A4FA0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1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7586A-EBC3-4010-8A1C-A3037D08F75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BD2CD-F7EF-4058-B244-B79A4FA0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7586A-EBC3-4010-8A1C-A3037D08F75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BD2CD-F7EF-4058-B244-B79A4FA0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72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7586A-EBC3-4010-8A1C-A3037D08F75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BD2CD-F7EF-4058-B244-B79A4FA0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78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7586A-EBC3-4010-8A1C-A3037D08F75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BD2CD-F7EF-4058-B244-B79A4FA0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7586A-EBC3-4010-8A1C-A3037D08F75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BD2CD-F7EF-4058-B244-B79A4FA0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7586A-EBC3-4010-8A1C-A3037D08F75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BD2CD-F7EF-4058-B244-B79A4FA0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4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7586A-EBC3-4010-8A1C-A3037D08F757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BD2CD-F7EF-4058-B244-B79A4FA0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7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zjzv.org.rs/app/pas_nisu_za_nas/" TargetMode="External"/><Relationship Id="rId7" Type="http://schemas.openxmlformats.org/officeDocument/2006/relationships/hyperlink" Target="http://www.izjzv.org.rs/" TargetMode="External"/><Relationship Id="rId2" Type="http://schemas.openxmlformats.org/officeDocument/2006/relationships/hyperlink" Target="http://izjzv.org.rs/app/prev_PAS_u_skolama/RODITELJ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zjzv.org.rs/?lng=lat&amp;cir=0&amp;link=4-78" TargetMode="External"/><Relationship Id="rId5" Type="http://schemas.openxmlformats.org/officeDocument/2006/relationships/hyperlink" Target="http://izjzv.org.rs/app/ni1ni2anikako5/" TargetMode="External"/><Relationship Id="rId4" Type="http://schemas.openxmlformats.org/officeDocument/2006/relationships/hyperlink" Target="https://www.youtube.com/watch?v=Tdhd2eit1ys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promocijazdravlja@izjzv.org.r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8613" y="1674154"/>
            <a:ext cx="9144000" cy="283958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r-Cyrl-R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„Ресурси Института за јавно здравље Војводине у превенцији болести зависности код младих“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1265237" y="4704238"/>
            <a:ext cx="10002837" cy="1258412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400"/>
              </a:spcBef>
            </a:pPr>
            <a:r>
              <a:rPr lang="sr-Cyrl-R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Доц. др Снежана Укропина, </a:t>
            </a:r>
            <a:r>
              <a:rPr lang="sr-Cyrl-R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спец. социјалне медицине</a:t>
            </a:r>
          </a:p>
          <a:p>
            <a:pPr>
              <a:spcBef>
                <a:spcPts val="400"/>
              </a:spcBef>
            </a:pPr>
            <a:r>
              <a:rPr lang="sr-Cyrl-RS" altLang="en-US" sz="19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(чланица РСК за контролу дувана Министарства здравља РС и </a:t>
            </a:r>
            <a:endParaRPr lang="en-GB" altLang="en-US" sz="1900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</a:pPr>
            <a:r>
              <a:rPr lang="sr-Cyrl-RS" altLang="en-US" sz="19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Комисије за борбу против дрога Града Новог Сада)</a:t>
            </a:r>
          </a:p>
          <a:p>
            <a:pPr>
              <a:spcBef>
                <a:spcPts val="400"/>
              </a:spcBef>
            </a:pPr>
            <a:r>
              <a:rPr lang="sr-Cyrl-R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 за јавно здравље Војводине</a:t>
            </a:r>
            <a:r>
              <a:rPr lang="sr-Latn-R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GB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начелница Центра за промоцију здравља</a:t>
            </a:r>
            <a:endParaRPr lang="en-US" alt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316783" y="6063615"/>
            <a:ext cx="75349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sr-Cyrl-RS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Округли сто: </a:t>
            </a:r>
            <a:r>
              <a:rPr lang="sr-Cyrl-R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„Изазови коцке, алкохола и дрога пред децом и младима“</a:t>
            </a:r>
            <a:endParaRPr lang="sr-Cyrl-R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r-Cyrl-RS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Покрајински заштитник грађана – омбудсман</a:t>
            </a:r>
            <a:r>
              <a:rPr lang="sr-Cyrl-R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; 27. септембар 2022. године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1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47961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60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84" y="0"/>
            <a:ext cx="961703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84" y="0"/>
            <a:ext cx="9617031" cy="6858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79428" y="145236"/>
            <a:ext cx="6189263" cy="4160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R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ЛЕТАК „ПАС НИСУ ЗА НАС“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14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84" y="0"/>
            <a:ext cx="9617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8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790430" y="87084"/>
            <a:ext cx="54927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r-Cyrl-RS" altLang="en-US" sz="2400" b="1" dirty="0" smtClean="0"/>
              <a:t>ПЛАКАТ СА 8 </a:t>
            </a:r>
            <a:r>
              <a:rPr lang="en-GB" altLang="en-US" sz="2400" b="1" i="1" dirty="0" smtClean="0"/>
              <a:t>QR-</a:t>
            </a:r>
            <a:r>
              <a:rPr lang="sr-Cyrl-RS" altLang="en-US" sz="2400" b="1" dirty="0" smtClean="0"/>
              <a:t>КОДОВА КА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sr-Cyrl-RS" altLang="en-US" sz="2400" b="1" dirty="0" smtClean="0"/>
              <a:t>ДЕЛОВИМА ИНТЕРНЕТ СТРАНИЦЕ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 smtClean="0"/>
              <a:t>www.izjzv.org.rs/app/jacinegoikad/</a:t>
            </a:r>
            <a:endParaRPr lang="en-US" alt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437" t="11668" r="33229" b="3889"/>
          <a:stretch/>
        </p:blipFill>
        <p:spPr>
          <a:xfrm>
            <a:off x="0" y="0"/>
            <a:ext cx="481263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1587" r="48175" b="4885"/>
          <a:stretch/>
        </p:blipFill>
        <p:spPr>
          <a:xfrm>
            <a:off x="6096000" y="1514359"/>
            <a:ext cx="5762172" cy="522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32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PLAKAT_supstancu_na_distan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6" descr="Slid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95638"/>
            <a:ext cx="4876800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425382" y="0"/>
            <a:ext cx="41504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2400" b="1" dirty="0" smtClean="0"/>
              <a:t>ФИЛМ:</a:t>
            </a:r>
            <a:endParaRPr lang="sr-Cyrl-RS" altLang="en-US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FF0000"/>
                </a:solidFill>
              </a:rPr>
              <a:t>„</a:t>
            </a:r>
            <a:r>
              <a:rPr lang="en-US" altLang="en-US" sz="2400" b="1" u="sng" dirty="0" err="1">
                <a:solidFill>
                  <a:srgbClr val="FF0000"/>
                </a:solidFill>
              </a:rPr>
              <a:t>Супстанцу</a:t>
            </a:r>
            <a:r>
              <a:rPr lang="en-US" altLang="en-US" sz="2400" b="1" u="sng" dirty="0">
                <a:solidFill>
                  <a:srgbClr val="FF0000"/>
                </a:solidFill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</a:rPr>
              <a:t>на</a:t>
            </a:r>
            <a:r>
              <a:rPr lang="en-US" altLang="en-US" sz="2400" b="1" u="sng" dirty="0">
                <a:solidFill>
                  <a:srgbClr val="FF0000"/>
                </a:solidFill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</a:rPr>
              <a:t>дистанцу</a:t>
            </a:r>
            <a:r>
              <a:rPr lang="en-US" altLang="en-US" sz="2400" b="1" u="sng" dirty="0" smtClean="0">
                <a:solidFill>
                  <a:srgbClr val="FF0000"/>
                </a:solidFill>
              </a:rPr>
              <a:t>“</a:t>
            </a:r>
            <a:r>
              <a:rPr lang="en-US" altLang="en-US" sz="2400" b="1" dirty="0" smtClean="0"/>
              <a:t> </a:t>
            </a:r>
            <a:endParaRPr lang="sr-Cyrl-RS" altLang="en-US" sz="2400" b="1" dirty="0"/>
          </a:p>
        </p:txBody>
      </p:sp>
      <p:sp>
        <p:nvSpPr>
          <p:cNvPr id="52229" name="Text Box 8"/>
          <p:cNvSpPr txBox="1">
            <a:spLocks noChangeArrowheads="1"/>
          </p:cNvSpPr>
          <p:nvPr/>
        </p:nvSpPr>
        <p:spPr bwMode="auto">
          <a:xfrm>
            <a:off x="425382" y="802540"/>
            <a:ext cx="51598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800" dirty="0"/>
              <a:t>ЦИЉНА ГРУПА: млади узраста 13-18 </a:t>
            </a:r>
            <a:r>
              <a:rPr lang="sr-Cyrl-RS" altLang="en-US" sz="1800" dirty="0" smtClean="0"/>
              <a:t>година</a:t>
            </a:r>
            <a:r>
              <a:rPr lang="en-GB" altLang="en-US" sz="1800" dirty="0" smtClean="0"/>
              <a:t>.</a:t>
            </a:r>
            <a:endParaRPr lang="sr-Cyrl-RS" altLang="en-US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800" dirty="0" smtClean="0"/>
              <a:t>Дистрибуиран</a:t>
            </a:r>
            <a:r>
              <a:rPr lang="en-GB" altLang="en-US" sz="1800" dirty="0" smtClean="0"/>
              <a:t> </a:t>
            </a:r>
            <a:r>
              <a:rPr lang="en-GB" altLang="en-US" sz="1800" i="1" dirty="0" smtClean="0"/>
              <a:t>DVD</a:t>
            </a:r>
            <a:r>
              <a:rPr lang="sr-Cyrl-RS" altLang="en-US" sz="1800" dirty="0" smtClean="0"/>
              <a:t> у све школе у Новом Саду</a:t>
            </a:r>
            <a:r>
              <a:rPr lang="en-GB" altLang="en-US" sz="1800" dirty="0" smtClean="0"/>
              <a:t>.</a:t>
            </a:r>
            <a:endParaRPr lang="sr-Cyrl-RS" altLang="en-US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800" dirty="0" smtClean="0"/>
              <a:t>Доступно на </a:t>
            </a:r>
            <a:r>
              <a:rPr lang="en-GB" altLang="en-US" sz="1800" i="1" dirty="0" smtClean="0"/>
              <a:t>YouTube</a:t>
            </a:r>
            <a:r>
              <a:rPr lang="sr-Cyrl-RS" altLang="en-US" sz="1800" dirty="0" smtClean="0"/>
              <a:t>.</a:t>
            </a:r>
            <a:endParaRPr lang="en-US" altLang="en-US" sz="1800" dirty="0"/>
          </a:p>
        </p:txBody>
      </p:sp>
      <p:sp>
        <p:nvSpPr>
          <p:cNvPr id="52230" name="Text Box 9"/>
          <p:cNvSpPr txBox="1">
            <a:spLocks noChangeArrowheads="1"/>
          </p:cNvSpPr>
          <p:nvPr/>
        </p:nvSpPr>
        <p:spPr bwMode="auto">
          <a:xfrm>
            <a:off x="425382" y="2002869"/>
            <a:ext cx="4359275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800" dirty="0"/>
              <a:t>РЕЖИЈА: Маја Гргић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800" dirty="0"/>
              <a:t>ПРОДУЦЕНТ: Горан Дуковић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800" dirty="0"/>
              <a:t>СЦЕНАРИО: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400" dirty="0" smtClean="0"/>
              <a:t>Доц. др </a:t>
            </a:r>
            <a:r>
              <a:rPr lang="sr-Cyrl-RS" altLang="en-US" sz="1400" dirty="0"/>
              <a:t>Снежана Укропина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400" dirty="0"/>
              <a:t>Проф. др Александра Дицков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400" dirty="0"/>
              <a:t>Проф. др Никола Вучковић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400" dirty="0"/>
              <a:t>Проф. др</a:t>
            </a:r>
            <a:r>
              <a:rPr lang="sr-Cyrl-RS" altLang="en-US" sz="1800" dirty="0"/>
              <a:t> </a:t>
            </a:r>
            <a:r>
              <a:rPr lang="sr-Cyrl-RS" altLang="en-US" sz="1400" dirty="0"/>
              <a:t>Миклош Биро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800" dirty="0"/>
              <a:t>УЧЕСНИЦИ: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600" dirty="0"/>
              <a:t>Др Милена Кишдобрански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600" dirty="0"/>
              <a:t>Мр Маја Петаков Вуцеља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600" dirty="0"/>
              <a:t>Др Слађана Мартиновић Митровић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800" dirty="0"/>
              <a:t>СПОРТИСТИ: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600" dirty="0"/>
              <a:t>Ивана Шпановић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600" dirty="0"/>
              <a:t>Нађа Хигл</a:t>
            </a: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600" dirty="0"/>
              <a:t>Владимир Грбић итд.</a:t>
            </a:r>
          </a:p>
        </p:txBody>
      </p:sp>
      <p:sp>
        <p:nvSpPr>
          <p:cNvPr id="52231" name="Text Box 10"/>
          <p:cNvSpPr txBox="1">
            <a:spLocks noChangeArrowheads="1"/>
          </p:cNvSpPr>
          <p:nvPr/>
        </p:nvSpPr>
        <p:spPr bwMode="auto">
          <a:xfrm>
            <a:off x="425382" y="1724980"/>
            <a:ext cx="48875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800" dirty="0">
                <a:solidFill>
                  <a:srgbClr val="FF0000"/>
                </a:solidFill>
              </a:rPr>
              <a:t>Е</a:t>
            </a:r>
            <a:r>
              <a:rPr lang="en-US" altLang="en-US" sz="1800" dirty="0" err="1">
                <a:solidFill>
                  <a:srgbClr val="FF0000"/>
                </a:solidFill>
              </a:rPr>
              <a:t>дукативни</a:t>
            </a:r>
            <a:r>
              <a:rPr lang="en-US" altLang="en-US" sz="1800" dirty="0">
                <a:solidFill>
                  <a:srgbClr val="FF0000"/>
                </a:solidFill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</a:rPr>
              <a:t>филм</a:t>
            </a:r>
            <a:r>
              <a:rPr lang="en-US" altLang="en-US" sz="1800" dirty="0">
                <a:solidFill>
                  <a:srgbClr val="FF0000"/>
                </a:solidFill>
              </a:rPr>
              <a:t> „</a:t>
            </a:r>
            <a:r>
              <a:rPr lang="en-US" altLang="en-US" sz="1800" dirty="0" err="1">
                <a:solidFill>
                  <a:srgbClr val="FF0000"/>
                </a:solidFill>
              </a:rPr>
              <a:t>Супстанцу</a:t>
            </a:r>
            <a:r>
              <a:rPr lang="en-US" altLang="en-US" sz="1800" dirty="0">
                <a:solidFill>
                  <a:srgbClr val="FF0000"/>
                </a:solidFill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</a:rPr>
              <a:t>на</a:t>
            </a:r>
            <a:r>
              <a:rPr lang="en-US" altLang="en-US" sz="1800" dirty="0">
                <a:solidFill>
                  <a:srgbClr val="FF0000"/>
                </a:solidFill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</a:rPr>
              <a:t>дистанцу</a:t>
            </a:r>
            <a:r>
              <a:rPr lang="en-US" altLang="en-US" sz="1800" dirty="0">
                <a:solidFill>
                  <a:srgbClr val="FF0000"/>
                </a:solidFill>
              </a:rPr>
              <a:t>“ </a:t>
            </a:r>
          </a:p>
        </p:txBody>
      </p:sp>
      <p:sp>
        <p:nvSpPr>
          <p:cNvPr id="52232" name="Text Box 11"/>
          <p:cNvSpPr txBox="1">
            <a:spLocks noChangeArrowheads="1"/>
          </p:cNvSpPr>
          <p:nvPr/>
        </p:nvSpPr>
        <p:spPr bwMode="auto">
          <a:xfrm>
            <a:off x="425382" y="5890657"/>
            <a:ext cx="457041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800" dirty="0"/>
              <a:t>Акредитована обука при ЗЗУОВ;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1800" dirty="0"/>
              <a:t>Обучено 200 наставника, професора, психолога, педагога;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337297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278" t="16913" r="34097" b="6913"/>
          <a:stretch/>
        </p:blipFill>
        <p:spPr>
          <a:xfrm>
            <a:off x="226784" y="611413"/>
            <a:ext cx="4432301" cy="6201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619" t="59136" r="38413" b="12081"/>
          <a:stretch/>
        </p:blipFill>
        <p:spPr>
          <a:xfrm>
            <a:off x="5045216" y="1416957"/>
            <a:ext cx="6450100" cy="36049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3038" y="5592179"/>
            <a:ext cx="7448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www.izjzv.org.rs/app/prevencija_PAS_za_roditelje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894651" y="61891"/>
            <a:ext cx="8621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БРОШУРА О ПРЕВЕНЦИЈИ ПАС ЗА РОДИТЕЉЕ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6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7" t="3650" r="957" b="11815"/>
          <a:stretch/>
        </p:blipFill>
        <p:spPr>
          <a:xfrm>
            <a:off x="-23193" y="957942"/>
            <a:ext cx="12215193" cy="5900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987" y="61891"/>
            <a:ext cx="109124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 СТРАНИЦА: „ПРЕВЕНЦИЈА ПАС ЗА РОДИТЕЉЕ“</a:t>
            </a:r>
            <a:endParaRPr lang="en-GB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www.izjzv.org.rs/app/prevencija_PAS_za_roditelje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51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555" t="12116" r="21032" b="15079"/>
          <a:stretch/>
        </p:blipFill>
        <p:spPr>
          <a:xfrm>
            <a:off x="0" y="2594349"/>
            <a:ext cx="6081486" cy="4263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165" t="22276" r="20964" b="5753"/>
          <a:stretch/>
        </p:blipFill>
        <p:spPr>
          <a:xfrm>
            <a:off x="5991870" y="2594349"/>
            <a:ext cx="6200130" cy="4263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586" y="634406"/>
            <a:ext cx="112895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ИНДИКОВАНЕ ПРЕВЕНЦИЈЕ:</a:t>
            </a:r>
          </a:p>
          <a:p>
            <a:pPr algn="ctr"/>
            <a:endParaRPr lang="sr-Cyrl-RS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АГИТКА ЗА РОДИТЕЉЕ КОЈИ ИМАЈУ ДЕЦУ СА ХИПЕРКИНЕТСКИМ ПОРЕМЕЋАЈЕМ</a:t>
            </a:r>
          </a:p>
          <a:p>
            <a:r>
              <a:rPr lang="sr-Cyrl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ПРИРУЧНИК ЗА ПСИХОЛОШКО-ПЕДАГОШКЕ СЛУЖБЕ У ШКОЛАМА, СА ЕДУКАЦИЈОМ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9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7143" y="0"/>
            <a:ext cx="10022114" cy="11430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spcBef>
                <a:spcPts val="0"/>
              </a:spcBef>
            </a:pPr>
            <a:r>
              <a:rPr lang="sr-Cyrl-R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Примена 3. општег циља у здравственом васпитању – правилно коришћење здравствене службе:</a:t>
            </a:r>
            <a:br>
              <a:rPr lang="sr-Cyrl-R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ЛЕЧЕЊЕ ЗАВИСНОСТИ ОД ДРОГА</a:t>
            </a:r>
            <a:endParaRPr lang="en-US" alt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100" y="1267690"/>
            <a:ext cx="10785929" cy="4513091"/>
          </a:xfrm>
        </p:spPr>
        <p:txBody>
          <a:bodyPr>
            <a:noAutofit/>
          </a:bodyPr>
          <a:lstStyle/>
          <a:p>
            <a:pPr marL="609600" indent="-609600">
              <a:lnSpc>
                <a:spcPct val="110000"/>
              </a:lnSpc>
              <a:spcBef>
                <a:spcPts val="0"/>
              </a:spcBef>
              <a:buFontTx/>
              <a:buAutoNum type="arabicParenR"/>
            </a:pPr>
            <a:r>
              <a:rPr lang="sr-Cyrl-R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Хитна медицинска помоћ (</a:t>
            </a:r>
            <a:r>
              <a:rPr lang="sr-Cyrl-R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</a:t>
            </a:r>
            <a:r>
              <a:rPr lang="sr-Cyrl-R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– у случају предозирања тј. сумње на угроженост виталних животних функција (дисање, рад срца, свест...) </a:t>
            </a:r>
          </a:p>
          <a:p>
            <a:pPr marL="609600" indent="-609600">
              <a:lnSpc>
                <a:spcPct val="110000"/>
              </a:lnSpc>
              <a:spcBef>
                <a:spcPts val="0"/>
              </a:spcBef>
              <a:buFontTx/>
              <a:buAutoNum type="arabicParenR"/>
            </a:pPr>
            <a:r>
              <a:rPr lang="sr-Cyrl-R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Изабрани лекар у дому здравља (ДЗ);</a:t>
            </a:r>
          </a:p>
          <a:p>
            <a:pPr marL="609600" indent="-609600">
              <a:lnSpc>
                <a:spcPct val="110000"/>
              </a:lnSpc>
              <a:spcBef>
                <a:spcPts val="0"/>
              </a:spcBef>
              <a:buFontTx/>
              <a:buAutoNum type="arabicParenR"/>
            </a:pPr>
            <a:r>
              <a:rPr lang="sr-Cyrl-R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Лекар, специјалиста психијатрије у </a:t>
            </a:r>
            <a:r>
              <a:rPr lang="sr-Cyrl-R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ДЗ и психолог;</a:t>
            </a:r>
            <a:endParaRPr lang="sr-Cyrl-R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ts val="0"/>
              </a:spcBef>
              <a:buFontTx/>
              <a:buAutoNum type="arabicParenR"/>
            </a:pPr>
            <a:r>
              <a:rPr lang="sr-Cyrl-R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КЦ Војводине – Клиника за психијатрију (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&gt;18</a:t>
            </a:r>
            <a:r>
              <a:rPr lang="sr-Cyrl-R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г);</a:t>
            </a:r>
          </a:p>
          <a:p>
            <a:pPr marL="609600" indent="-609600">
              <a:lnSpc>
                <a:spcPct val="110000"/>
              </a:lnSpc>
              <a:spcBef>
                <a:spcPts val="0"/>
              </a:spcBef>
              <a:buFontTx/>
              <a:buAutoNum type="arabicParenR"/>
            </a:pPr>
            <a:r>
              <a:rPr lang="sr-Cyrl-R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За децу и младе до 18 година: Институт за здравствену заштиту деце и омладине Војводине; КЦВ-Клиника за психијатрију;</a:t>
            </a:r>
          </a:p>
          <a:p>
            <a:pPr marL="609600" indent="-609600">
              <a:lnSpc>
                <a:spcPct val="110000"/>
              </a:lnSpc>
              <a:spcBef>
                <a:spcPts val="0"/>
              </a:spcBef>
              <a:buFontTx/>
              <a:buAutoNum type="arabicParenR"/>
            </a:pPr>
            <a:r>
              <a:rPr lang="sr-Cyrl-R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Дом здравља „Н. Сад“ и КЦ Војводине: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drop-in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центар, тј. Метадонски центар; тежња померања ка ПЗЗ;</a:t>
            </a:r>
          </a:p>
          <a:p>
            <a:pPr marL="609600" indent="-609600">
              <a:lnSpc>
                <a:spcPct val="110000"/>
              </a:lnSpc>
              <a:spcBef>
                <a:spcPts val="0"/>
              </a:spcBef>
              <a:buFontTx/>
              <a:buAutoNum type="arabicParenR"/>
            </a:pPr>
            <a:r>
              <a:rPr lang="sr-Cyrl-R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Програми рехабилитације и ресоцијализације (независни рехабилитациони центри или при конфесијама).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50800" y="5780782"/>
            <a:ext cx="1173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sr-Cyrl-RS" altLang="en-US" sz="2400" dirty="0">
                <a:solidFill>
                  <a:srgbClr val="FF0000"/>
                </a:solidFill>
              </a:rPr>
              <a:t>У НОВОМ САДУ, ПРОСЕЧНА ДУЖИНА ЗАВИСНОСТИ ПРЕ ЈАВЉАЊА НА</a:t>
            </a:r>
          </a:p>
          <a:p>
            <a:pPr algn="ctr">
              <a:spcBef>
                <a:spcPts val="0"/>
              </a:spcBef>
              <a:buFontTx/>
              <a:buNone/>
            </a:pPr>
            <a:r>
              <a:rPr lang="sr-Cyrl-RS" altLang="en-US" sz="2400" dirty="0">
                <a:solidFill>
                  <a:srgbClr val="FF0000"/>
                </a:solidFill>
              </a:rPr>
              <a:t>ЛЕЧЕЊЕ </a:t>
            </a:r>
            <a:r>
              <a:rPr lang="sr-Cyrl-RS" altLang="en-US" sz="2400" dirty="0" smtClean="0">
                <a:solidFill>
                  <a:srgbClr val="FF0000"/>
                </a:solidFill>
              </a:rPr>
              <a:t>ЈЕ ОКО </a:t>
            </a:r>
            <a:r>
              <a:rPr lang="sr-Cyrl-RS" altLang="en-US" sz="4000" dirty="0">
                <a:solidFill>
                  <a:srgbClr val="FF0000"/>
                </a:solidFill>
              </a:rPr>
              <a:t>10</a:t>
            </a:r>
            <a:r>
              <a:rPr lang="sr-Cyrl-RS" altLang="en-US" sz="2400" dirty="0">
                <a:solidFill>
                  <a:srgbClr val="FF0000"/>
                </a:solidFill>
              </a:rPr>
              <a:t> ГОДИНА!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8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8263"/>
            <a:ext cx="8229600" cy="914400"/>
          </a:xfrm>
        </p:spPr>
        <p:txBody>
          <a:bodyPr/>
          <a:lstStyle/>
          <a:p>
            <a:pPr algn="ctr">
              <a:defRPr/>
            </a:pPr>
            <a:r>
              <a:rPr lang="sr-Cyrl-R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КОРИСНИ ЛИНКОВИ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239486" y="831646"/>
            <a:ext cx="11713027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2400" dirty="0"/>
              <a:t>Линк за презентације </a:t>
            </a:r>
            <a:r>
              <a:rPr lang="sr-Cyrl-RS" altLang="en-US" sz="2400" dirty="0"/>
              <a:t>намењене родитељима</a:t>
            </a:r>
            <a:r>
              <a:rPr lang="pl-PL" altLang="en-US" sz="2400" dirty="0"/>
              <a:t>:</a:t>
            </a:r>
            <a:endParaRPr lang="sr-Cyrl-R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2400" dirty="0">
                <a:hlinkClick r:id="rId2"/>
              </a:rPr>
              <a:t>http://izjzv.org.rs/app/prev_PAS_u_skolama/RODITELJI/</a:t>
            </a:r>
            <a:r>
              <a:rPr lang="sr-Cyrl-RS" altLang="en-US" sz="24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  </a:t>
            </a:r>
            <a:endParaRPr lang="en-US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2400" dirty="0"/>
              <a:t>Линк за wе</a:t>
            </a:r>
            <a:r>
              <a:rPr lang="sr-Latn-RS" altLang="en-US" sz="2400" dirty="0"/>
              <a:t>b</a:t>
            </a:r>
            <a:r>
              <a:rPr lang="pl-PL" altLang="en-US" sz="2400" dirty="0"/>
              <a:t>-стрa</a:t>
            </a:r>
            <a:r>
              <a:rPr lang="sr-Cyrl-RS" altLang="en-US" sz="2400" dirty="0"/>
              <a:t>ни</a:t>
            </a:r>
            <a:r>
              <a:rPr lang="pl-PL" altLang="en-US" sz="2400" dirty="0"/>
              <a:t>цу </a:t>
            </a:r>
            <a:r>
              <a:rPr lang="sr-Cyrl-RS" altLang="en-US" sz="2400" dirty="0"/>
              <a:t>н</a:t>
            </a:r>
            <a:r>
              <a:rPr lang="pl-PL" altLang="en-US" sz="2400" dirty="0"/>
              <a:t>aмeњe</a:t>
            </a:r>
            <a:r>
              <a:rPr lang="sr-Cyrl-RS" altLang="en-US" sz="2400" dirty="0" smtClean="0"/>
              <a:t>ну</a:t>
            </a:r>
            <a:r>
              <a:rPr lang="pl-PL" altLang="en-US" sz="2400" dirty="0" smtClean="0"/>
              <a:t> </a:t>
            </a:r>
            <a:r>
              <a:rPr lang="sr-Cyrl-RS" altLang="en-US" sz="2400" dirty="0"/>
              <a:t>у</a:t>
            </a:r>
            <a:r>
              <a:rPr lang="pl-PL" altLang="en-US" sz="2400" dirty="0" smtClean="0"/>
              <a:t>чe</a:t>
            </a:r>
            <a:r>
              <a:rPr lang="sr-Cyrl-RS" altLang="en-US" sz="2400" dirty="0" smtClean="0"/>
              <a:t>ницим</a:t>
            </a:r>
            <a:r>
              <a:rPr lang="pl-PL" altLang="en-US" sz="2400" dirty="0"/>
              <a:t>a о п</a:t>
            </a:r>
            <a:r>
              <a:rPr lang="sr-Cyrl-RS" altLang="en-US" sz="2400" dirty="0"/>
              <a:t>р</a:t>
            </a:r>
            <a:r>
              <a:rPr lang="pl-PL" altLang="en-US" sz="2400" dirty="0"/>
              <a:t>eвe</a:t>
            </a:r>
            <a:r>
              <a:rPr lang="sr-Cyrl-RS" altLang="en-US" sz="2400" dirty="0"/>
              <a:t>нцији</a:t>
            </a:r>
            <a:r>
              <a:rPr lang="pl-PL" altLang="en-US" sz="2400" dirty="0"/>
              <a:t> ПАС: </a:t>
            </a:r>
            <a:r>
              <a:rPr lang="pl-PL" altLang="en-US" sz="2400" dirty="0">
                <a:hlinkClick r:id="rId3" tooltip="http://www.izjzv.org.rs/app/pas_nisu_za_nas/"/>
              </a:rPr>
              <a:t>http://www.izjzv.org.rs/app/pas_nisu_za_nas/</a:t>
            </a:r>
            <a:endParaRPr lang="sr-Cyrl-R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2400" dirty="0"/>
              <a:t>Линк за филм "Супстанцу на дистанцу" намењеног ученицима: </a:t>
            </a:r>
            <a:r>
              <a:rPr lang="pl-PL" altLang="en-US" sz="2400" dirty="0">
                <a:hlinkClick r:id="rId4" tooltip="https://www.youtube.com/watch?v=Tdhd2eit1ys"/>
              </a:rPr>
              <a:t>https://www.youtube.com/watch?v=Tdhd2eit1ys</a:t>
            </a:r>
            <a:endParaRPr lang="sr-Cyrl-R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2400" dirty="0"/>
              <a:t>Линк за интерактивну </a:t>
            </a:r>
            <a:r>
              <a:rPr lang="pl-PL" altLang="en-US" sz="2400" i="1" dirty="0"/>
              <a:t>wе</a:t>
            </a:r>
            <a:r>
              <a:rPr lang="sr-Latn-RS" altLang="en-US" sz="2400" i="1" dirty="0"/>
              <a:t>b</a:t>
            </a:r>
            <a:r>
              <a:rPr lang="pl-PL" altLang="en-US" sz="2400" dirty="0"/>
              <a:t>-страницу "Ни 1, ни 2 а никако 5", намењену прев. </a:t>
            </a:r>
            <a:r>
              <a:rPr lang="pl-PL" altLang="en-US" sz="2400" dirty="0" smtClean="0"/>
              <a:t>високориз</a:t>
            </a:r>
            <a:r>
              <a:rPr lang="sr-Cyrl-RS" altLang="en-US" sz="2400" dirty="0" smtClean="0"/>
              <a:t>ичне</a:t>
            </a:r>
            <a:r>
              <a:rPr lang="pl-PL" altLang="en-US" sz="2400" dirty="0" smtClean="0"/>
              <a:t> </a:t>
            </a:r>
            <a:r>
              <a:rPr lang="pl-PL" altLang="en-US" sz="2400" dirty="0"/>
              <a:t>употребе алкохола међу младима: </a:t>
            </a:r>
            <a:r>
              <a:rPr lang="pl-PL" altLang="en-US" sz="2400" dirty="0">
                <a:hlinkClick r:id="rId5" tooltip="http://izjzv.org.rs/app/ni1ni2anikako5/"/>
              </a:rPr>
              <a:t>http://izjzv.org.rs/app/ni1ni2anikako5/</a:t>
            </a:r>
            <a:endParaRPr lang="sr-Cyrl-R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2400" dirty="0"/>
              <a:t>Линк за </a:t>
            </a:r>
            <a:r>
              <a:rPr lang="pl-PL" altLang="en-US" sz="2400" dirty="0" smtClean="0"/>
              <a:t>здравствено-ва</a:t>
            </a:r>
            <a:r>
              <a:rPr lang="sr-Cyrl-RS" altLang="en-US" sz="2400" dirty="0" smtClean="0"/>
              <a:t>с</a:t>
            </a:r>
            <a:r>
              <a:rPr lang="pl-PL" altLang="en-US" sz="2400" dirty="0" smtClean="0"/>
              <a:t>питна </a:t>
            </a:r>
            <a:r>
              <a:rPr lang="pl-PL" altLang="en-US" sz="2400" dirty="0"/>
              <a:t>и едукативна средства Института за јавно здравље Војводине: </a:t>
            </a:r>
            <a:r>
              <a:rPr lang="pl-PL" altLang="en-US" sz="2400" dirty="0">
                <a:hlinkClick r:id="rId6" tooltip="http://izjzv.org.rs/?lng=lat&amp;cir=0&amp;link=4-78"/>
              </a:rPr>
              <a:t>http://izjzv.org.rs/?lng=lat&amp;cir=0&amp;link=4-78</a:t>
            </a:r>
            <a:endParaRPr lang="pl-PL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sr-Cyrl-RS" altLang="en-US" sz="18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 smtClean="0">
                <a:hlinkClick r:id="rId7"/>
              </a:rPr>
              <a:t>WWW.IZJZV.ORG.RS</a:t>
            </a:r>
            <a:r>
              <a:rPr lang="en-GB" altLang="en-US" sz="2400" dirty="0" smtClean="0"/>
              <a:t> / Dokumenta</a:t>
            </a:r>
            <a:r>
              <a:rPr lang="pl-PL" altLang="en-US" sz="2400" dirty="0" smtClean="0"/>
              <a:t> </a:t>
            </a:r>
            <a:r>
              <a:rPr lang="pl-PL" altLang="en-US" sz="2400" dirty="0"/>
              <a:t>/ </a:t>
            </a:r>
            <a:r>
              <a:rPr lang="en-GB" altLang="en-US" sz="2400" dirty="0" err="1" smtClean="0"/>
              <a:t>Edukativna</a:t>
            </a:r>
            <a:r>
              <a:rPr lang="en-GB" altLang="en-US" sz="2400" dirty="0" smtClean="0"/>
              <a:t> </a:t>
            </a:r>
            <a:r>
              <a:rPr lang="en-GB" altLang="en-US" sz="2400" dirty="0" err="1" smtClean="0"/>
              <a:t>sredstva</a:t>
            </a:r>
            <a:endParaRPr lang="pl-PL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4628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65" name="Group 29"/>
          <p:cNvGraphicFramePr>
            <a:graphicFrameLocks noGrp="1"/>
          </p:cNvGraphicFramePr>
          <p:nvPr>
            <p:ph idx="1"/>
          </p:nvPr>
        </p:nvGraphicFramePr>
        <p:xfrm>
          <a:off x="246063" y="409575"/>
          <a:ext cx="11696700" cy="6140450"/>
        </p:xfrm>
        <a:graphic>
          <a:graphicData uri="http://schemas.openxmlformats.org/drawingml/2006/table">
            <a:tbl>
              <a:tblPr/>
              <a:tblGrid>
                <a:gridCol w="4094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1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203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КОМУНИКАЦИОНЕ И ИНТЕРПЕРСОНАЛНЕ ВЕШТИНЕ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Rockwell" panose="02060603020205020403" pitchFamily="18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ВЕШТИНЕ ДОНОШЕЊА ОДЛУКА И КРИТИЧКОГ МИШЉЕЊА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Rockwell" panose="02060603020205020403" pitchFamily="18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ВЕШТИНЕ СУОЧАВАЊА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И УПРАВЉАЊА СОБОМ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Rockwell" panose="02060603020205020403" pitchFamily="18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8417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sr-Cyrl-R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Интерперсоналне комуникационе вештине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- Вербална/невербална комуникација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- Активно слушање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- Изражавање осећања; пружање и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примање повратне информације (без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осуђивања);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sr-Cyrl-R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Вештине преговрања и одупирања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- Преговарање и управљање конфликтима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- Асертивне вештине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- Вештине одбијања притиска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sr-Cyrl-R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Развој емпатије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- Способност да се чују и разумеју потребе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других, пратеће околности и исказује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разумевање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sr-Cyrl-R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Сарадња и тимски рад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Изражавање поштовања према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доприносима других људи и различитим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приступима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- Процена нечијих способности и личног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доприноса групи</a:t>
                      </a:r>
                      <a:r>
                        <a:rPr kumimoji="0" lang="sr-Cyrl-R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  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sr-Cyrl-R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Вештине заговарања</a:t>
                      </a:r>
                      <a:endParaRPr kumimoji="0" lang="sr-Cyrl-R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- Вештине утицања на друге и убеђивања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- Умрежавање и мотивационе вештине</a:t>
                      </a:r>
                      <a:r>
                        <a:rPr kumimoji="0" lang="sr-Cyrl-R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 </a:t>
                      </a:r>
                      <a:endParaRPr kumimoji="0" lang="en-US" alt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sr-Cyrl-R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Вештине доношења одлука/Решавања проблема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Вештине прибављања информација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Евалуација могућих последица сопствених и туђих поступака – одређивање алтернативних решења проблема;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Аналитичке вештине које се тичу утицаја сопствених и туђих вредности и ставова на мотивацију;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Cyrl-R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sr-Cyrl-R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Вештине критичког мишљења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Анализа вршњачких и медијских утицаја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Анализа ставова, вредности, друштвених норми, веровања и фактора који на њих утичу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Идентификација релевантних информација и њихових извора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9E3611"/>
                        </a:buClr>
                        <a:buSzPct val="8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sr-Cyrl-R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sr-Cyrl-R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Вештине унапређења самопоуздања и способности самор</a:t>
                      </a: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kumimoji="0" lang="sr-Cyrl-R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гулације. Преузимање одговорности, уочавање и прављење разлика, покретање промена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Изградња способности самопроцене и самопоуздањ</a:t>
                      </a: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kumimoji="0" lang="sr-Cyrl-R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Унапређење вештина самосвесности, укључујући и свесност о правима, утицајима, вредностима, ставовима, снагама и слабостима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Cyrl-R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sr-Cyrl-R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Вештине емоционалне регулације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Управљање бесом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Ношење са тугом и анксиозношћу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Суочавање</a:t>
                      </a: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ношењ</a:t>
                      </a: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sr-Cyrl-RS" altLang="en-US" sz="15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altLang="en-US" sz="15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coping</a:t>
                      </a:r>
                      <a:r>
                        <a:rPr kumimoji="0" lang="sr-Cyrl-RS" altLang="en-US" sz="15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са губитком, насиљем и траумом.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Cyrl-R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sr-Cyrl-R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Вештине управљања стресом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Управљање временом</a:t>
                      </a:r>
                      <a:r>
                        <a:rPr kumimoji="0" lang="en-US" altLang="en-US" sz="15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(time managament)</a:t>
                      </a: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Позитивно размишљање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sr-Cyrl-R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Релаксационе технике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616" name="Text Box 17"/>
          <p:cNvSpPr txBox="1">
            <a:spLocks noChangeArrowheads="1"/>
          </p:cNvSpPr>
          <p:nvPr/>
        </p:nvSpPr>
        <p:spPr bwMode="auto">
          <a:xfrm>
            <a:off x="114300" y="6537325"/>
            <a:ext cx="116887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sr-Cyrl-RS" altLang="en-US" sz="900"/>
              <a:t>Извор: WHO. Skills for Health. Skills-based health education including life-skills. An important component of a Child-Friendly/Health-promoting School. WHO Information Series on School Health-document 9. Worl</a:t>
            </a:r>
            <a:r>
              <a:rPr lang="en-US" altLang="en-US" sz="900"/>
              <a:t>d</a:t>
            </a:r>
            <a:r>
              <a:rPr lang="sr-Cyrl-RS" altLang="en-US" sz="900"/>
              <a:t> </a:t>
            </a:r>
            <a:r>
              <a:rPr lang="en-US" altLang="en-US" sz="900"/>
              <a:t>H</a:t>
            </a:r>
            <a:r>
              <a:rPr lang="sr-Cyrl-RS" altLang="en-US" sz="900"/>
              <a:t>ealth Organization 2003; p. 9.</a:t>
            </a:r>
            <a:endParaRPr lang="en-US" altLang="en-US" sz="900"/>
          </a:p>
        </p:txBody>
      </p:sp>
      <p:sp>
        <p:nvSpPr>
          <p:cNvPr id="25617" name="AutoShape 22"/>
          <p:cNvSpPr>
            <a:spLocks noChangeArrowheads="1"/>
          </p:cNvSpPr>
          <p:nvPr/>
        </p:nvSpPr>
        <p:spPr bwMode="auto">
          <a:xfrm>
            <a:off x="3924300" y="666750"/>
            <a:ext cx="808038" cy="182563"/>
          </a:xfrm>
          <a:prstGeom prst="leftRightArrow">
            <a:avLst>
              <a:gd name="adj1" fmla="val 50000"/>
              <a:gd name="adj2" fmla="val 88522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18" name="AutoShape 23"/>
          <p:cNvSpPr>
            <a:spLocks noChangeArrowheads="1"/>
          </p:cNvSpPr>
          <p:nvPr/>
        </p:nvSpPr>
        <p:spPr bwMode="auto">
          <a:xfrm>
            <a:off x="7353300" y="666750"/>
            <a:ext cx="808038" cy="182563"/>
          </a:xfrm>
          <a:prstGeom prst="leftRightArrow">
            <a:avLst>
              <a:gd name="adj1" fmla="val 50000"/>
              <a:gd name="adj2" fmla="val 88522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19" name="Text Box 31"/>
          <p:cNvSpPr txBox="1">
            <a:spLocks noChangeArrowheads="1"/>
          </p:cNvSpPr>
          <p:nvPr/>
        </p:nvSpPr>
        <p:spPr bwMode="auto">
          <a:xfrm>
            <a:off x="350839" y="50800"/>
            <a:ext cx="115046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sr-Cyrl-RS" altLang="en-US" b="1" dirty="0" smtClean="0"/>
              <a:t>ЗДРАВСТВЕНО </a:t>
            </a:r>
            <a:r>
              <a:rPr lang="sr-Cyrl-RS" altLang="en-US" b="1" dirty="0"/>
              <a:t>ВАСПИТАЊЕ ЗАСНОВАНО НА </a:t>
            </a:r>
            <a:r>
              <a:rPr lang="sr-Cyrl-RS" altLang="en-US" b="1" dirty="0" smtClean="0"/>
              <a:t>ЖИВОТНИМ ВЕШТИНАМА ЗА ЗДРАВЉЕ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58620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64584" y="76275"/>
            <a:ext cx="1186562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r-Cyrl-R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УЛОГА ИНСТИТУТА ЗА ЈАВНО ЗДРАВЉЕ ВОЈВОДИНЕ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ОБЛАСТИ </a:t>
            </a:r>
          </a:p>
          <a:p>
            <a:pPr algn="ctr">
              <a:defRPr/>
            </a:pPr>
            <a:r>
              <a:rPr lang="sr-Cyrl-R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ПРЕВЕНЦИЈЕ БОЛЕСТИ ЗАВИСНОСТИ ПРЕМА МОДИФИКОВАНОМ</a:t>
            </a:r>
          </a:p>
          <a:p>
            <a:pPr algn="ctr">
              <a:defRPr/>
            </a:pPr>
            <a:r>
              <a:rPr lang="x-non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ИНТЕГРАТИВН</a:t>
            </a:r>
            <a:r>
              <a:rPr lang="sr-Cyrl-R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ОМ</a:t>
            </a:r>
            <a:r>
              <a:rPr lang="x-non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МОДЕЛ</a:t>
            </a:r>
            <a:r>
              <a:rPr lang="sr-Cyrl-R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x-non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ПРЕВЕНЦИЈЕ, ЛЕЧЕЊА И РЕХАБИЛИТАЦИЈЕ МЕНТАЛНИХ </a:t>
            </a:r>
            <a:r>
              <a:rPr lang="x-non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ПОРЕМЕЋАЈА</a:t>
            </a:r>
            <a:endParaRPr lang="sr-Cyrl-RS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1525395" y="1304926"/>
            <a:ext cx="9144000" cy="5148263"/>
            <a:chOff x="0" y="624007"/>
            <a:chExt cx="9144000" cy="5148143"/>
          </a:xfrm>
        </p:grpSpPr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85850"/>
              <a:ext cx="91440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533400" y="624007"/>
              <a:ext cx="8366125" cy="5053768"/>
              <a:chOff x="533400" y="624007"/>
              <a:chExt cx="8366125" cy="5053768"/>
            </a:xfrm>
          </p:grpSpPr>
          <p:sp>
            <p:nvSpPr>
              <p:cNvPr id="8" name="TextBox 3"/>
              <p:cNvSpPr txBox="1">
                <a:spLocks noChangeArrowheads="1"/>
              </p:cNvSpPr>
              <p:nvPr/>
            </p:nvSpPr>
            <p:spPr bwMode="auto">
              <a:xfrm>
                <a:off x="533400" y="624007"/>
                <a:ext cx="1751013" cy="173985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x-none" sz="1800" i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Превентивне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x-none" sz="1800" i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интервенције</a:t>
                </a:r>
                <a:r>
                  <a:rPr lang="x-none" sz="180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: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x-none" sz="1800">
                    <a:solidFill>
                      <a:srgbClr val="CC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Циљна група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x-none" sz="1800">
                    <a:solidFill>
                      <a:srgbClr val="CC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без или са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x-none" sz="1800">
                    <a:solidFill>
                      <a:srgbClr val="CC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субклиничким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x-none" sz="1800">
                    <a:solidFill>
                      <a:srgbClr val="CC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симптомима</a:t>
                </a:r>
              </a:p>
            </p:txBody>
          </p:sp>
          <p:sp>
            <p:nvSpPr>
              <p:cNvPr id="9" name="TextBox 4"/>
              <p:cNvSpPr txBox="1">
                <a:spLocks noChangeArrowheads="1"/>
              </p:cNvSpPr>
              <p:nvPr/>
            </p:nvSpPr>
            <p:spPr bwMode="auto">
              <a:xfrm>
                <a:off x="6400800" y="624007"/>
                <a:ext cx="2498725" cy="173985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x-none" sz="1800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Teрапијске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x-none" sz="1800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интервенције</a:t>
                </a:r>
                <a:r>
                  <a:rPr lang="x-none" sz="18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: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x-none" sz="180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Циљна популација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x-none" sz="180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са дијагностикованим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x-none" sz="180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менталним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x-none" sz="180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поремећајем</a:t>
                </a:r>
              </a:p>
            </p:txBody>
          </p:sp>
          <p:sp>
            <p:nvSpPr>
              <p:cNvPr id="10" name="TextBox 5"/>
              <p:cNvSpPr txBox="1">
                <a:spLocks noChangeArrowheads="1"/>
              </p:cNvSpPr>
              <p:nvPr/>
            </p:nvSpPr>
            <p:spPr bwMode="auto">
              <a:xfrm>
                <a:off x="1905125" y="3809595"/>
                <a:ext cx="4299342" cy="366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CC6600"/>
                    </a:solidFill>
                    <a:latin typeface="Arial" panose="020B0604020202020204" pitchFamily="34" charset="0"/>
                  </a:rPr>
                  <a:t>Три нивоа превентивних интервенција</a:t>
                </a:r>
              </a:p>
            </p:txBody>
          </p:sp>
          <p:sp>
            <p:nvSpPr>
              <p:cNvPr id="11" name="TextBox 6"/>
              <p:cNvSpPr txBox="1">
                <a:spLocks noChangeArrowheads="1"/>
              </p:cNvSpPr>
              <p:nvPr/>
            </p:nvSpPr>
            <p:spPr bwMode="auto">
              <a:xfrm>
                <a:off x="790598" y="4219103"/>
                <a:ext cx="1424118" cy="336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panose="020B0604020202020204" pitchFamily="34" charset="0"/>
                  </a:rPr>
                  <a:t>Универзална</a:t>
                </a:r>
              </a:p>
            </p:txBody>
          </p:sp>
          <p:sp>
            <p:nvSpPr>
              <p:cNvPr id="12" name="TextBox 7"/>
              <p:cNvSpPr txBox="1">
                <a:spLocks noChangeArrowheads="1"/>
              </p:cNvSpPr>
              <p:nvPr/>
            </p:nvSpPr>
            <p:spPr bwMode="auto">
              <a:xfrm>
                <a:off x="2972022" y="4233388"/>
                <a:ext cx="1305044" cy="336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panose="020B0604020202020204" pitchFamily="34" charset="0"/>
                  </a:rPr>
                  <a:t>Селективна</a:t>
                </a:r>
              </a:p>
            </p:txBody>
          </p:sp>
          <p:sp>
            <p:nvSpPr>
              <p:cNvPr id="13" name="TextBox 8"/>
              <p:cNvSpPr txBox="1">
                <a:spLocks noChangeArrowheads="1"/>
              </p:cNvSpPr>
              <p:nvPr/>
            </p:nvSpPr>
            <p:spPr bwMode="auto">
              <a:xfrm>
                <a:off x="5605925" y="4233388"/>
                <a:ext cx="1324096" cy="336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 err="1">
                    <a:latin typeface="Arial" panose="020B0604020202020204" pitchFamily="34" charset="0"/>
                  </a:rPr>
                  <a:t>Индикована</a:t>
                </a:r>
                <a:endParaRPr lang="en-US" altLang="en-US" sz="16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4" name="TextBox 9"/>
              <p:cNvSpPr txBox="1">
                <a:spLocks noChangeArrowheads="1"/>
              </p:cNvSpPr>
              <p:nvPr/>
            </p:nvSpPr>
            <p:spPr bwMode="auto">
              <a:xfrm>
                <a:off x="533400" y="4614325"/>
                <a:ext cx="1908349" cy="825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u="sng">
                    <a:latin typeface="Arial" panose="020B0604020202020204" pitchFamily="34" charset="0"/>
                  </a:rPr>
                  <a:t>Сви</a:t>
                </a:r>
                <a:r>
                  <a:rPr lang="en-US" altLang="en-US" sz="1600" b="1">
                    <a:latin typeface="Arial" panose="020B0604020202020204" pitchFamily="34" charset="0"/>
                  </a:rPr>
                  <a:t> </a:t>
                </a:r>
                <a:r>
                  <a:rPr lang="en-US" altLang="en-US" sz="1600">
                    <a:latin typeface="Arial" panose="020B0604020202020204" pitchFamily="34" charset="0"/>
                  </a:rPr>
                  <a:t>у популацији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panose="020B0604020202020204" pitchFamily="34" charset="0"/>
                  </a:rPr>
                  <a:t>(пре или након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panose="020B0604020202020204" pitchFamily="34" charset="0"/>
                  </a:rPr>
                  <a:t>изложености)</a:t>
                </a:r>
              </a:p>
            </p:txBody>
          </p:sp>
          <p:sp>
            <p:nvSpPr>
              <p:cNvPr id="15" name="TextBox 10"/>
              <p:cNvSpPr txBox="1">
                <a:spLocks noChangeArrowheads="1"/>
              </p:cNvSpPr>
              <p:nvPr/>
            </p:nvSpPr>
            <p:spPr bwMode="auto">
              <a:xfrm>
                <a:off x="2584637" y="4609563"/>
                <a:ext cx="2248105" cy="825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u="sng">
                    <a:latin typeface="Arial" panose="020B0604020202020204" pitchFamily="34" charset="0"/>
                  </a:rPr>
                  <a:t>Подгрупе</a:t>
                </a:r>
                <a:r>
                  <a:rPr lang="en-US" altLang="en-US" sz="1600">
                    <a:latin typeface="Arial" panose="020B0604020202020204" pitchFamily="34" charset="0"/>
                  </a:rPr>
                  <a:t> популације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panose="020B0604020202020204" pitchFamily="34" charset="0"/>
                  </a:rPr>
                  <a:t>под увећаним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panose="020B0604020202020204" pitchFamily="34" charset="0"/>
                  </a:rPr>
                  <a:t>ризиком</a:t>
                </a:r>
              </a:p>
            </p:txBody>
          </p:sp>
          <p:sp>
            <p:nvSpPr>
              <p:cNvPr id="16" name="TextBox 11"/>
              <p:cNvSpPr txBox="1">
                <a:spLocks noChangeArrowheads="1"/>
              </p:cNvSpPr>
              <p:nvPr/>
            </p:nvSpPr>
            <p:spPr bwMode="auto">
              <a:xfrm>
                <a:off x="4877196" y="4607976"/>
                <a:ext cx="2895864" cy="1069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u="sng">
                    <a:latin typeface="Arial" panose="020B0604020202020204" pitchFamily="34" charset="0"/>
                  </a:rPr>
                  <a:t>Индивидуе</a:t>
                </a:r>
                <a:r>
                  <a:rPr lang="en-US" altLang="en-US" sz="1600">
                    <a:latin typeface="Arial" panose="020B0604020202020204" pitchFamily="34" charset="0"/>
                  </a:rPr>
                  <a:t> идентифико-ване да се налазе у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panose="020B0604020202020204" pitchFamily="34" charset="0"/>
                  </a:rPr>
                  <a:t>стању клиничког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panose="020B0604020202020204" pitchFamily="34" charset="0"/>
                  </a:rPr>
                  <a:t>дистреса или оштећења</a:t>
                </a:r>
              </a:p>
            </p:txBody>
          </p:sp>
          <p:sp>
            <p:nvSpPr>
              <p:cNvPr id="17" name="TextBox 12"/>
              <p:cNvSpPr txBox="1">
                <a:spLocks noChangeArrowheads="1"/>
              </p:cNvSpPr>
              <p:nvPr/>
            </p:nvSpPr>
            <p:spPr bwMode="auto">
              <a:xfrm rot="-4596149">
                <a:off x="1637735" y="2794497"/>
                <a:ext cx="1001548" cy="457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Arial" panose="020B0604020202020204" pitchFamily="34" charset="0"/>
                  </a:rPr>
                  <a:t>Промоција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Arial" panose="020B0604020202020204" pitchFamily="34" charset="0"/>
                  </a:rPr>
                  <a:t>здравља</a:t>
                </a:r>
              </a:p>
            </p:txBody>
          </p:sp>
          <p:sp>
            <p:nvSpPr>
              <p:cNvPr id="18" name="TextBox 13"/>
              <p:cNvSpPr txBox="1">
                <a:spLocks noChangeArrowheads="1"/>
              </p:cNvSpPr>
              <p:nvPr/>
            </p:nvSpPr>
            <p:spPr bwMode="auto">
              <a:xfrm rot="-1793994">
                <a:off x="2717999" y="1577937"/>
                <a:ext cx="1055784" cy="274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Arial" panose="020B0604020202020204" pitchFamily="34" charset="0"/>
                  </a:rPr>
                  <a:t>Превенција</a:t>
                </a:r>
              </a:p>
            </p:txBody>
          </p:sp>
          <p:sp>
            <p:nvSpPr>
              <p:cNvPr id="19" name="TextBox 14"/>
              <p:cNvSpPr txBox="1">
                <a:spLocks noChangeArrowheads="1"/>
              </p:cNvSpPr>
              <p:nvPr/>
            </p:nvSpPr>
            <p:spPr bwMode="auto">
              <a:xfrm rot="1406694">
                <a:off x="4773999" y="1450958"/>
                <a:ext cx="770008" cy="274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Arial" panose="020B0604020202020204" pitchFamily="34" charset="0"/>
                  </a:rPr>
                  <a:t>Лечење</a:t>
                </a:r>
              </a:p>
            </p:txBody>
          </p:sp>
          <p:sp>
            <p:nvSpPr>
              <p:cNvPr id="20" name="TextBox 15"/>
              <p:cNvSpPr txBox="1">
                <a:spLocks noChangeArrowheads="1"/>
              </p:cNvSpPr>
              <p:nvPr/>
            </p:nvSpPr>
            <p:spPr bwMode="auto">
              <a:xfrm rot="3869004">
                <a:off x="5837066" y="2523104"/>
                <a:ext cx="1085671" cy="27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Arial" panose="020B0604020202020204" pitchFamily="34" charset="0"/>
                  </a:rPr>
                  <a:t>Одржавање</a:t>
                </a:r>
              </a:p>
            </p:txBody>
          </p:sp>
          <p:sp>
            <p:nvSpPr>
              <p:cNvPr id="21" name="TextBox 16"/>
              <p:cNvSpPr txBox="1">
                <a:spLocks noChangeArrowheads="1"/>
              </p:cNvSpPr>
              <p:nvPr/>
            </p:nvSpPr>
            <p:spPr bwMode="auto">
              <a:xfrm>
                <a:off x="7533326" y="5025420"/>
                <a:ext cx="234360" cy="307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i="1">
                    <a:latin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22" name="TextBox 17"/>
              <p:cNvSpPr txBox="1">
                <a:spLocks noChangeArrowheads="1"/>
              </p:cNvSpPr>
              <p:nvPr/>
            </p:nvSpPr>
            <p:spPr bwMode="auto">
              <a:xfrm rot="645079">
                <a:off x="2430071" y="2983554"/>
                <a:ext cx="1006109" cy="461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Arial" panose="020B0604020202020204" pitchFamily="34" charset="0"/>
                  </a:rPr>
                  <a:t>Промоција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Arial" panose="020B0604020202020204" pitchFamily="34" charset="0"/>
                  </a:rPr>
                  <a:t>здравља</a:t>
                </a:r>
              </a:p>
            </p:txBody>
          </p:sp>
          <p:sp>
            <p:nvSpPr>
              <p:cNvPr id="23" name="TextBox 18"/>
              <p:cNvSpPr txBox="1">
                <a:spLocks noChangeArrowheads="1"/>
              </p:cNvSpPr>
              <p:nvPr/>
            </p:nvSpPr>
            <p:spPr bwMode="auto">
              <a:xfrm rot="1843020">
                <a:off x="2629091" y="2573136"/>
                <a:ext cx="1170094" cy="274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Arial" panose="020B0604020202020204" pitchFamily="34" charset="0"/>
                  </a:rPr>
                  <a:t>Универзална</a:t>
                </a:r>
              </a:p>
            </p:txBody>
          </p:sp>
          <p:sp>
            <p:nvSpPr>
              <p:cNvPr id="24" name="TextBox 19"/>
              <p:cNvSpPr txBox="1">
                <a:spLocks noChangeArrowheads="1"/>
              </p:cNvSpPr>
              <p:nvPr/>
            </p:nvSpPr>
            <p:spPr bwMode="auto">
              <a:xfrm rot="3305957">
                <a:off x="3090439" y="2218354"/>
                <a:ext cx="1072973" cy="27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Arial" panose="020B0604020202020204" pitchFamily="34" charset="0"/>
                  </a:rPr>
                  <a:t>Селективна</a:t>
                </a:r>
              </a:p>
            </p:txBody>
          </p:sp>
          <p:sp>
            <p:nvSpPr>
              <p:cNvPr id="25" name="TextBox 20"/>
              <p:cNvSpPr txBox="1">
                <a:spLocks noChangeArrowheads="1"/>
              </p:cNvSpPr>
              <p:nvPr/>
            </p:nvSpPr>
            <p:spPr bwMode="auto">
              <a:xfrm rot="4595881">
                <a:off x="3584994" y="2054074"/>
                <a:ext cx="1099956" cy="27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Arial" panose="020B0604020202020204" pitchFamily="34" charset="0"/>
                  </a:rPr>
                  <a:t>Индикована</a:t>
                </a:r>
              </a:p>
            </p:txBody>
          </p:sp>
          <p:sp>
            <p:nvSpPr>
              <p:cNvPr id="26" name="TextBox 21"/>
              <p:cNvSpPr txBox="1">
                <a:spLocks noChangeArrowheads="1"/>
              </p:cNvSpPr>
              <p:nvPr/>
            </p:nvSpPr>
            <p:spPr bwMode="auto">
              <a:xfrm rot="16726559">
                <a:off x="3939220" y="2005810"/>
                <a:ext cx="137425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err="1">
                    <a:latin typeface="Arial" panose="020B0604020202020204" pitchFamily="34" charset="0"/>
                  </a:rPr>
                  <a:t>Идентификација</a:t>
                </a:r>
                <a:endParaRPr lang="en-US" altLang="en-US" sz="1200" dirty="0">
                  <a:latin typeface="Arial" panose="020B060402020202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err="1">
                    <a:latin typeface="Arial" panose="020B0604020202020204" pitchFamily="34" charset="0"/>
                  </a:rPr>
                  <a:t>случајева</a:t>
                </a:r>
                <a:endParaRPr lang="en-US" altLang="en-US" sz="12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TextBox 22"/>
              <p:cNvSpPr txBox="1">
                <a:spLocks noChangeArrowheads="1"/>
              </p:cNvSpPr>
              <p:nvPr/>
            </p:nvSpPr>
            <p:spPr bwMode="auto">
              <a:xfrm rot="-3704104">
                <a:off x="4579647" y="2161189"/>
                <a:ext cx="1045990" cy="457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Arial" panose="020B0604020202020204" pitchFamily="34" charset="0"/>
                  </a:rPr>
                  <a:t>Стандардно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Arial" panose="020B0604020202020204" pitchFamily="34" charset="0"/>
                  </a:rPr>
                  <a:t>лечење</a:t>
                </a:r>
              </a:p>
            </p:txBody>
          </p:sp>
          <p:sp>
            <p:nvSpPr>
              <p:cNvPr id="28" name="TextBox 23"/>
              <p:cNvSpPr txBox="1">
                <a:spLocks noChangeArrowheads="1"/>
              </p:cNvSpPr>
              <p:nvPr/>
            </p:nvSpPr>
            <p:spPr bwMode="auto">
              <a:xfrm rot="18916334">
                <a:off x="4936369" y="2507382"/>
                <a:ext cx="1083502" cy="461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Arial" panose="020B0604020202020204" pitchFamily="34" charset="0"/>
                  </a:rPr>
                  <a:t>Спречавање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Arial" panose="020B0604020202020204" pitchFamily="34" charset="0"/>
                  </a:rPr>
                  <a:t>релапса</a:t>
                </a:r>
              </a:p>
            </p:txBody>
          </p:sp>
          <p:sp>
            <p:nvSpPr>
              <p:cNvPr id="29" name="TextBox 24"/>
              <p:cNvSpPr txBox="1">
                <a:spLocks noChangeArrowheads="1"/>
              </p:cNvSpPr>
              <p:nvPr/>
            </p:nvSpPr>
            <p:spPr bwMode="auto">
              <a:xfrm rot="-875860">
                <a:off x="5121693" y="3062006"/>
                <a:ext cx="1322508" cy="274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Arial" panose="020B0604020202020204" pitchFamily="34" charset="0"/>
                  </a:rPr>
                  <a:t>Рехабилитација</a:t>
                </a:r>
              </a:p>
            </p:txBody>
          </p:sp>
        </p:grpSp>
      </p:grpSp>
      <p:sp>
        <p:nvSpPr>
          <p:cNvPr id="31" name="Down Arrow 30"/>
          <p:cNvSpPr/>
          <p:nvPr/>
        </p:nvSpPr>
        <p:spPr>
          <a:xfrm rot="18165247">
            <a:off x="1751813" y="2996430"/>
            <a:ext cx="1249193" cy="1688172"/>
          </a:xfrm>
          <a:prstGeom prst="downArrow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41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183">
            <a:off x="1649601" y="3605556"/>
            <a:ext cx="1300062" cy="40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114024" y="6530815"/>
            <a:ext cx="50580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latin typeface="Arial" panose="020B0604020202020204" pitchFamily="34" charset="0"/>
              </a:rPr>
              <a:t>Модификовано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  <a:r>
              <a:rPr lang="en-US" altLang="en-US" sz="1400" dirty="0" err="1">
                <a:latin typeface="Arial" panose="020B0604020202020204" pitchFamily="34" charset="0"/>
              </a:rPr>
              <a:t>према</a:t>
            </a:r>
            <a:r>
              <a:rPr lang="en-US" altLang="en-US" sz="1400" dirty="0">
                <a:latin typeface="Arial" panose="020B0604020202020204" pitchFamily="34" charset="0"/>
              </a:rPr>
              <a:t>: </a:t>
            </a:r>
            <a:r>
              <a:rPr lang="en-US" altLang="en-US" sz="1400" i="1" dirty="0" err="1" smtClean="0">
                <a:latin typeface="Arial" panose="020B0604020202020204" pitchFamily="34" charset="0"/>
              </a:rPr>
              <a:t>Feldner</a:t>
            </a:r>
            <a:r>
              <a:rPr lang="en-US" altLang="en-US" sz="1400" i="1" dirty="0">
                <a:latin typeface="Arial" panose="020B0604020202020204" pitchFamily="34" charset="0"/>
              </a:rPr>
              <a:t>, Monson &amp; Friedman, 2007</a:t>
            </a:r>
          </a:p>
        </p:txBody>
      </p:sp>
    </p:spTree>
    <p:extLst>
      <p:ext uri="{BB962C8B-B14F-4D97-AF65-F5344CB8AC3E}">
        <p14:creationId xmlns:p14="http://schemas.microsoft.com/office/powerpoint/2010/main" val="426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2859312"/>
            <a:ext cx="5747657" cy="3998687"/>
            <a:chOff x="0" y="2848360"/>
            <a:chExt cx="5718628" cy="40096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9314" y="2848360"/>
              <a:ext cx="2859314" cy="400964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48360"/>
              <a:ext cx="2859314" cy="400964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212114" y="2859314"/>
            <a:ext cx="5979886" cy="3998686"/>
            <a:chOff x="5850638" y="-1"/>
            <a:chExt cx="6341362" cy="44469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1722" y="0"/>
              <a:ext cx="3170278" cy="444696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638" y="-1"/>
              <a:ext cx="3170278" cy="444696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17715" y="507999"/>
            <a:ext cx="11872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Савладавање корисних животних вештина од значаја за превенцију </a:t>
            </a:r>
            <a:r>
              <a:rPr lang="sr-Cyrl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болести зависности или штетне и високоризичне обрасце употребе ПАС </a:t>
            </a:r>
            <a:r>
              <a:rPr lang="sr-Cyrl-R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почиње много пре </a:t>
            </a:r>
            <a:r>
              <a:rPr lang="sr-Cyrl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него што се деца први пут нађу у околностима да им се понуди алкохол, дрога или коцкање.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86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460" t="12293" r="33572" b="3474"/>
          <a:stretch/>
        </p:blipFill>
        <p:spPr>
          <a:xfrm>
            <a:off x="0" y="1850571"/>
            <a:ext cx="3589915" cy="5007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333" t="12293" r="34047" b="4744"/>
          <a:stretch/>
        </p:blipFill>
        <p:spPr>
          <a:xfrm>
            <a:off x="8665029" y="1812115"/>
            <a:ext cx="3526971" cy="50458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14155" y="478971"/>
            <a:ext cx="12409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БРОШУРА „ПРИЧА О ОСЕЋАЊИМА И </a:t>
            </a:r>
          </a:p>
          <a:p>
            <a:pPr algn="ctr"/>
            <a:r>
              <a:rPr lang="sr-Cyrl-R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КАЛЕНДАР „РАЗГОВАРАЈМО О ЕМОЦИЈАМА“ </a:t>
            </a:r>
            <a:r>
              <a:rPr lang="sr-Cyrl-R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 ДЕЦУ 6-10 ГОДИНА)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2773" y="1850571"/>
            <a:ext cx="47422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ТЕМЕ:</a:t>
            </a:r>
          </a:p>
          <a:p>
            <a:pPr marL="342900" indent="-342900">
              <a:buAutoNum type="arabicPeriod"/>
            </a:pPr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КАКО НАСТАЈУ ЕМОЦИЈЕ?</a:t>
            </a:r>
          </a:p>
          <a:p>
            <a:pPr marL="342900" indent="-342900">
              <a:buAutoNum type="arabicPeriod"/>
            </a:pPr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АЗБУКА ОСЕЋАЊА</a:t>
            </a:r>
          </a:p>
          <a:p>
            <a:pPr marL="342900" indent="-342900">
              <a:buAutoNum type="arabicPeriod"/>
            </a:pPr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ДА ЛИ СЕ ЕМОЦИЈЕ МОГУ ПРОЧИТАТИ НА ЛИЦУ?</a:t>
            </a:r>
          </a:p>
          <a:p>
            <a:pPr marL="342900" indent="-342900">
              <a:buAutoNum type="arabicPeriod"/>
            </a:pPr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ОСЕЋАЊА И ШТА СА ЊИМА: </a:t>
            </a:r>
          </a:p>
          <a:p>
            <a:pPr marL="742950" lvl="1" indent="-285750">
              <a:buFontTx/>
              <a:buChar char="-"/>
            </a:pPr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СРЕЋА У СВИМ ОБЛИЦИМА</a:t>
            </a:r>
          </a:p>
          <a:p>
            <a:pPr marL="742950" lvl="1" indent="-285750">
              <a:buFontTx/>
              <a:buChar char="-"/>
            </a:pPr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СТИД И ТУГА</a:t>
            </a:r>
          </a:p>
          <a:p>
            <a:pPr marL="742950" lvl="1" indent="-285750">
              <a:buFontTx/>
              <a:buChar char="-"/>
            </a:pPr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 И БЕС...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ВРЕМЕ ЈЕ ЗА ЕМПАТИЈУ – И ДРУГИ СУ ВАЖНИ</a:t>
            </a:r>
          </a:p>
        </p:txBody>
      </p:sp>
    </p:spTree>
    <p:extLst>
      <p:ext uri="{BB962C8B-B14F-4D97-AF65-F5344CB8AC3E}">
        <p14:creationId xmlns:p14="http://schemas.microsoft.com/office/powerpoint/2010/main" val="1787338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3" t="17143" r="44643" b="5714"/>
          <a:stretch>
            <a:fillRect/>
          </a:stretch>
        </p:blipFill>
        <p:spPr bwMode="auto">
          <a:xfrm>
            <a:off x="4763" y="4762"/>
            <a:ext cx="3318986" cy="474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047" t="12152" r="35159" b="10389"/>
          <a:stretch/>
        </p:blipFill>
        <p:spPr>
          <a:xfrm>
            <a:off x="8769254" y="4762"/>
            <a:ext cx="3422745" cy="4843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5079" t="13280" r="34365" b="9400"/>
          <a:stretch/>
        </p:blipFill>
        <p:spPr>
          <a:xfrm>
            <a:off x="4116101" y="542571"/>
            <a:ext cx="3860800" cy="5495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057" y="5152571"/>
            <a:ext cx="146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ПЛАКАТ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9157" y="6124413"/>
            <a:ext cx="398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КУРИКУЛУМ СА ИНТЕРАКТИВНИМ КАРТИЦАМА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9596" y="5152571"/>
            <a:ext cx="2662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БРОШУРА ЗА РОДИТЕЉЕ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63" y="6447579"/>
            <a:ext cx="414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+ ЕДУКАЦИЈЕ ЗАПОСЛЕНИХ У ШКОЛАМА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346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730" t="12011" r="34524" b="8695"/>
          <a:stretch/>
        </p:blipFill>
        <p:spPr>
          <a:xfrm rot="559146">
            <a:off x="9123636" y="352080"/>
            <a:ext cx="2771385" cy="38937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971" y="522514"/>
            <a:ext cx="717005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ПРИРУЧНИК: „ВАСПИТАЊЕ ЗА ЗДРАВЉЕ ДЕЦЕ – 3. ДЕО“ </a:t>
            </a:r>
          </a:p>
          <a:p>
            <a:r>
              <a:rPr lang="sr-Cyrl-R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 запослене у основним школама - </a:t>
            </a:r>
          </a:p>
          <a:p>
            <a:endParaRPr lang="sr-Cyrl-RS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sr-Cyrl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Превенција болести зависности</a:t>
            </a:r>
          </a:p>
          <a:p>
            <a:pPr marL="285750" indent="-285750">
              <a:buFontTx/>
              <a:buChar char="-"/>
            </a:pPr>
            <a:r>
              <a:rPr lang="sr-Cyrl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Развијање емоционалне компетенције код деце и младих</a:t>
            </a:r>
          </a:p>
          <a:p>
            <a:pPr marL="285750" indent="-285750">
              <a:buFontTx/>
              <a:buChar char="-"/>
            </a:pPr>
            <a:r>
              <a:rPr lang="sr-Cyrl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Креативне радионице за рад са ученицима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587" t="12293" r="32619" b="4039"/>
          <a:stretch/>
        </p:blipFill>
        <p:spPr>
          <a:xfrm rot="20035634">
            <a:off x="7951352" y="2499175"/>
            <a:ext cx="2969813" cy="3904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641" y="3998686"/>
            <a:ext cx="71700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КУРИКУЛУМ: „КАЖИ КАКО СЕ ОСЕЋАШ“ </a:t>
            </a:r>
          </a:p>
          <a:p>
            <a:r>
              <a:rPr lang="sr-Cyrl-R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 запослене у основним школама - </a:t>
            </a:r>
          </a:p>
          <a:p>
            <a:endParaRPr lang="sr-Cyrl-RS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sr-Cyrl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адионице – Како да развијамо емоционалне вештине код деце у оквиру редовних школских предмета?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151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7" y="140427"/>
            <a:ext cx="11727543" cy="79059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Остали послови Института за јавно здравље Војводине који се посредно одражавају на превенцију болести зависности: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488" y="964368"/>
            <a:ext cx="11916229" cy="58021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Анализе здравственог стања становништва Града Новог Сада и других општина ЈБО, Јужнобачког округа и АП Војводине;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Програмски задаци Посебног програма из области јавног здравља за територију АПВ: „Унапређење здравствене писмености популације  - Знањем до здравих избора“ и „Унапређење менталног здравља породице – Подршка од самог почетка“;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Координација Фестивала менталног здравља;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Координација Мреже за боље ментално здравље у Новом Саду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r-Cyrl-R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„Карика“;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Обележавање значајних датума у календару здравља: Јун, месец менталног здравља; 10. септембар, Светски дан превенције самоубиства; 10. октобар, Светски дан менталног здравља; Новембар, месец борбе против болести зависности; 31. јануар и 31. мај, Национални и светски дан без дувана и други;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Пружање стручно-методолошке подршке Граду Новом Саду при његовом чланству у Европској мрежи здравих градова СЗО;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Рутински послови: активности из Програма 4 Општег интереса у здравству; праћење морбидитета и морталитета условљених овим болестима; саветовање оболелих у склопу саветовалишног и лабор. рада; контрола безбедности и квалитета алкохолних производа и предмета опште употребе (усни наставци е-цигарета) итд.</a:t>
            </a:r>
          </a:p>
        </p:txBody>
      </p:sp>
    </p:spTree>
    <p:extLst>
      <p:ext uri="{BB962C8B-B14F-4D97-AF65-F5344CB8AC3E}">
        <p14:creationId xmlns:p14="http://schemas.microsoft.com/office/powerpoint/2010/main" val="3913819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24063" y="544513"/>
            <a:ext cx="8229600" cy="1143000"/>
          </a:xfrm>
        </p:spPr>
        <p:txBody>
          <a:bodyPr/>
          <a:lstStyle/>
          <a:p>
            <a:pPr algn="ctr"/>
            <a:r>
              <a:rPr lang="sr-Cyrl-RS" altLang="en-US" dirty="0"/>
              <a:t>Хвала Вам на пажњи!</a:t>
            </a:r>
            <a:endParaRPr lang="en-US" altLang="en-US" dirty="0"/>
          </a:p>
        </p:txBody>
      </p:sp>
      <p:pic>
        <p:nvPicPr>
          <p:cNvPr id="49155" name="Picture 41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63" y="212725"/>
            <a:ext cx="17208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4632326" y="6276975"/>
            <a:ext cx="26193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www.izjzv.org.rs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2014538" y="4876801"/>
            <a:ext cx="81534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sr-Cyrl-R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Институт за јавно здравље Војводине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sr-Cyrl-R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Центар за промоцију здравља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sr-Cyrl-R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дреса: Футошка 121 /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IV</a:t>
            </a:r>
            <a:r>
              <a:rPr lang="sr-Cyrl-R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спрат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E-mail: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linkClick r:id="rId3"/>
              </a:rPr>
              <a:t>promocijazdravlja@izjzv.org.rs</a:t>
            </a:r>
            <a:endParaRPr lang="sr-Cyrl-RS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snezana.ukropina@izjzv.org.rs</a:t>
            </a:r>
          </a:p>
        </p:txBody>
      </p:sp>
      <p:pic>
        <p:nvPicPr>
          <p:cNvPr id="49158" name="Picture 3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52601"/>
            <a:ext cx="45720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Oval 12"/>
          <p:cNvSpPr>
            <a:spLocks noChangeArrowheads="1"/>
          </p:cNvSpPr>
          <p:nvPr/>
        </p:nvSpPr>
        <p:spPr bwMode="auto">
          <a:xfrm rot="742845">
            <a:off x="7281863" y="2605088"/>
            <a:ext cx="838200" cy="4238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3757114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64444" r="26085" b="22223"/>
          <a:stretch/>
        </p:blipFill>
        <p:spPr bwMode="auto">
          <a:xfrm>
            <a:off x="3135348" y="5985212"/>
            <a:ext cx="6560457" cy="96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142762" y="810321"/>
            <a:ext cx="10574655" cy="5195888"/>
            <a:chOff x="1142762" y="810321"/>
            <a:chExt cx="10574655" cy="5195888"/>
          </a:xfrm>
        </p:grpSpPr>
        <p:grpSp>
          <p:nvGrpSpPr>
            <p:cNvPr id="15" name="Group 14"/>
            <p:cNvGrpSpPr/>
            <p:nvPr/>
          </p:nvGrpSpPr>
          <p:grpSpPr>
            <a:xfrm>
              <a:off x="1142762" y="810321"/>
              <a:ext cx="10574655" cy="5195888"/>
              <a:chOff x="1394460" y="685145"/>
              <a:chExt cx="10574655" cy="5195888"/>
            </a:xfrm>
          </p:grpSpPr>
          <p:pic>
            <p:nvPicPr>
              <p:cNvPr id="5017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73" t="8888" r="4861" b="7777"/>
              <a:stretch>
                <a:fillRect/>
              </a:stretch>
            </p:blipFill>
            <p:spPr bwMode="auto">
              <a:xfrm>
                <a:off x="1394460" y="685145"/>
                <a:ext cx="9144000" cy="5195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3400425" y="1887855"/>
                <a:ext cx="8568690" cy="3993178"/>
                <a:chOff x="3400425" y="1887855"/>
                <a:chExt cx="8568690" cy="3993178"/>
              </a:xfrm>
            </p:grpSpPr>
            <p:cxnSp>
              <p:nvCxnSpPr>
                <p:cNvPr id="7" name="Straight Connector 6"/>
                <p:cNvCxnSpPr/>
                <p:nvPr/>
              </p:nvCxnSpPr>
              <p:spPr>
                <a:xfrm>
                  <a:off x="3400425" y="4981575"/>
                  <a:ext cx="19050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flipV="1">
                  <a:off x="3400425" y="5747683"/>
                  <a:ext cx="2200275" cy="952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944" t="46997" r="41319" b="7892"/>
                <a:stretch/>
              </p:blipFill>
              <p:spPr bwMode="auto">
                <a:xfrm>
                  <a:off x="7474331" y="1887855"/>
                  <a:ext cx="4494784" cy="3993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" name="Line Callout 3 9"/>
                <p:cNvSpPr/>
                <p:nvPr/>
              </p:nvSpPr>
              <p:spPr>
                <a:xfrm>
                  <a:off x="3416141" y="3501539"/>
                  <a:ext cx="1041082" cy="236220"/>
                </a:xfrm>
                <a:prstGeom prst="borderCallout3">
                  <a:avLst>
                    <a:gd name="adj1" fmla="val 60685"/>
                    <a:gd name="adj2" fmla="val 102189"/>
                    <a:gd name="adj3" fmla="val 60686"/>
                    <a:gd name="adj4" fmla="val 174368"/>
                    <a:gd name="adj5" fmla="val 61289"/>
                    <a:gd name="adj6" fmla="val 289280"/>
                    <a:gd name="adj7" fmla="val -577359"/>
                    <a:gd name="adj8" fmla="val 406671"/>
                  </a:avLst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3400425" y="5499735"/>
                  <a:ext cx="11160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7957185" y="2124075"/>
                  <a:ext cx="11160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Rectangle 15"/>
            <p:cNvSpPr/>
            <p:nvPr/>
          </p:nvSpPr>
          <p:spPr>
            <a:xfrm>
              <a:off x="8128000" y="914400"/>
              <a:ext cx="2307771" cy="4789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22170" y="10131"/>
            <a:ext cx="11950451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r-Cyrl-RS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Корисни ресурси  Института за јавно здравље Војводине</a:t>
            </a:r>
            <a:r>
              <a:rPr lang="en-GB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области </a:t>
            </a:r>
          </a:p>
          <a:p>
            <a:pPr algn="ctr">
              <a:defRPr/>
            </a:pPr>
            <a:r>
              <a:rPr lang="sr-Cyrl-RS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промоције здравља, здравственог васпитања и превенције болести зависности</a:t>
            </a:r>
          </a:p>
          <a:p>
            <a:pPr algn="ctr">
              <a:defRPr/>
            </a:pPr>
            <a:r>
              <a:rPr lang="en-US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www.izjzv.org.rs</a:t>
            </a:r>
            <a:endParaRPr lang="en-US" sz="23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05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041" t="6852" r="29688" b="10185"/>
          <a:stretch/>
        </p:blipFill>
        <p:spPr>
          <a:xfrm>
            <a:off x="0" y="52611"/>
            <a:ext cx="9372600" cy="6805389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9639340" y="286356"/>
            <a:ext cx="2460161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www.izjzv.org.rs</a:t>
            </a:r>
            <a:endParaRPr lang="en-US" sz="23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2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0"/>
            <a:ext cx="9696450" cy="684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5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101600" y="0"/>
            <a:ext cx="12090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/>
            <a:r>
              <a:rPr lang="sr-Cyrl-RS" altLang="en-US" sz="2400" b="1" dirty="0">
                <a:solidFill>
                  <a:schemeClr val="tx2"/>
                </a:solidFill>
              </a:rPr>
              <a:t>Користите и децу научите да користе рецензиране садржаје за информисање о последицама</a:t>
            </a:r>
            <a:br>
              <a:rPr lang="sr-Cyrl-RS" altLang="en-US" sz="2400" b="1" dirty="0">
                <a:solidFill>
                  <a:schemeClr val="tx2"/>
                </a:solidFill>
              </a:rPr>
            </a:br>
            <a:r>
              <a:rPr lang="sr-Cyrl-RS" altLang="en-US" sz="2400" b="1" dirty="0">
                <a:solidFill>
                  <a:schemeClr val="tx2"/>
                </a:solidFill>
              </a:rPr>
              <a:t>употребе алкохолних </a:t>
            </a:r>
            <a:r>
              <a:rPr lang="sr-Cyrl-RS" altLang="en-US" sz="2400" b="1" dirty="0" smtClean="0">
                <a:solidFill>
                  <a:schemeClr val="tx2"/>
                </a:solidFill>
              </a:rPr>
              <a:t>пића (</a:t>
            </a:r>
            <a:r>
              <a:rPr lang="en-GB" altLang="en-US" sz="2400" b="1" dirty="0" smtClean="0">
                <a:solidFill>
                  <a:schemeClr val="tx2"/>
                </a:solidFill>
              </a:rPr>
              <a:t>www.izjzv.org.rs/app/ni1ni2anikako5/</a:t>
            </a:r>
            <a:r>
              <a:rPr lang="sr-Cyrl-RS" altLang="en-US" sz="2400" b="1" dirty="0" smtClean="0">
                <a:solidFill>
                  <a:schemeClr val="tx2"/>
                </a:solidFill>
              </a:rPr>
              <a:t>)</a:t>
            </a:r>
            <a:endParaRPr lang="en-US" alt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odmetaci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b="2947"/>
          <a:stretch/>
        </p:blipFill>
        <p:spPr bwMode="auto">
          <a:xfrm>
            <a:off x="437224" y="714375"/>
            <a:ext cx="5047590" cy="623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podmetaci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b="2960"/>
          <a:stretch/>
        </p:blipFill>
        <p:spPr bwMode="auto">
          <a:xfrm>
            <a:off x="7248525" y="793751"/>
            <a:ext cx="4943475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2085996" y="85725"/>
            <a:ext cx="79993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sr-Cyrl-RS" altLang="en-US" sz="2000" b="1" dirty="0"/>
              <a:t>Електронска </a:t>
            </a:r>
            <a:r>
              <a:rPr lang="sr-Cyrl-RS" altLang="en-US" sz="2000" b="1" dirty="0" smtClean="0"/>
              <a:t>здравствено-промотивна </a:t>
            </a:r>
            <a:r>
              <a:rPr lang="sr-Cyrl-RS" altLang="en-US" sz="2000" b="1" dirty="0"/>
              <a:t>средства – подметачи</a:t>
            </a:r>
          </a:p>
          <a:p>
            <a:pPr algn="ctr" defTabSz="914400"/>
            <a:r>
              <a:rPr lang="sr-Cyrl-RS" altLang="en-US" sz="2000" b="1" dirty="0"/>
              <a:t>за поделу на местима за забаву и вечерње изласке младих </a:t>
            </a:r>
            <a:endParaRPr lang="en-US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65819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t="21875" r="51392" b="23958"/>
          <a:stretch>
            <a:fillRect/>
          </a:stretch>
        </p:blipFill>
        <p:spPr bwMode="auto">
          <a:xfrm>
            <a:off x="5915025" y="1424146"/>
            <a:ext cx="6276975" cy="546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t="21490" r="51437" b="21217"/>
          <a:stretch>
            <a:fillRect/>
          </a:stretch>
        </p:blipFill>
        <p:spPr bwMode="auto">
          <a:xfrm>
            <a:off x="0" y="-1"/>
            <a:ext cx="5931439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50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49" y="200025"/>
            <a:ext cx="10601325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sr-Cyrl-R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ИНТЕРНЕТ СТРАНИЦА „ПАС НИСУ ЗА НАС“</a:t>
            </a:r>
            <a:r>
              <a:rPr lang="en-GB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www.izjzv.org.rs/app/pas_nisu_za_nas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3" b="5533"/>
          <a:stretch/>
        </p:blipFill>
        <p:spPr bwMode="auto">
          <a:xfrm>
            <a:off x="1504386" y="1476374"/>
            <a:ext cx="9449364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23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1393</Words>
  <Application>Microsoft Office PowerPoint</Application>
  <PresentationFormat>Widescreen</PresentationFormat>
  <Paragraphs>212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Rockwell</vt:lpstr>
      <vt:lpstr>Office Theme</vt:lpstr>
      <vt:lpstr>„Ресурси Института за јавно здравље Војводине у превенцији болести зависности код младих“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ИНТЕРНЕТ СТРАНИЦА „ПАС НИСУ ЗА НАС“ www.izjzv.org.rs/app/pas_nisu_za_nas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Примена 3. општег циља у здравственом васпитању – правилно коришћење здравствене службе: ЛЕЧЕЊЕ ЗАВИСНОСТИ ОД ДРОГА</vt:lpstr>
      <vt:lpstr>КОРИСНИ ЛИНКОВИ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Остали послови Института за јавно здравље Војводине који се посредно одражавају на превенцију болести зависности:</vt:lpstr>
      <vt:lpstr>Хвала Вам на пажњи!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Snežana Ukropina</dc:creator>
  <cp:lastModifiedBy>Snežana Ukropina</cp:lastModifiedBy>
  <cp:revision>35</cp:revision>
  <dcterms:created xsi:type="dcterms:W3CDTF">2022-09-20T06:24:37Z</dcterms:created>
  <dcterms:modified xsi:type="dcterms:W3CDTF">2022-10-14T07:14:58Z</dcterms:modified>
</cp:coreProperties>
</file>