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73" r:id="rId4"/>
    <p:sldId id="278" r:id="rId5"/>
    <p:sldId id="266" r:id="rId6"/>
    <p:sldId id="270" r:id="rId7"/>
    <p:sldId id="268" r:id="rId8"/>
    <p:sldId id="274" r:id="rId9"/>
    <p:sldId id="279" r:id="rId10"/>
    <p:sldId id="280" r:id="rId11"/>
    <p:sldId id="281" r:id="rId12"/>
    <p:sldId id="282" r:id="rId13"/>
    <p:sldId id="264" r:id="rId14"/>
    <p:sldId id="269"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DF3E-86FA-4740-8DDC-3C3C19811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11A93AAC-7BC0-43C6-A405-8A2805AF7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BBDFD3E8-23D7-4217-997A-A3F27D84F959}"/>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7766463A-E977-4D23-91F8-932B811DED2F}"/>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C5CB6FF-87B1-4A55-AEE4-F94BB244D262}"/>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87273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9F2-21D3-479D-A4FD-DE782506B7B1}"/>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D2626243-5905-4D33-A26E-B6D263F6D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266E14BA-BF1B-41DA-B96D-41762194BA59}"/>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B6E25B89-AAE3-4A64-8FCF-C8757786D293}"/>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93574AF-7A68-42DE-B9C4-FDE8EB0810A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17159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D019B-A9E4-4F27-9C4D-7E42080A2D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95C6DF2A-FF7F-4FA8-9075-617BED525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54440AC-3E43-4453-95B1-447C06DDC81B}"/>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B587BE8C-A1A3-4567-BFF1-DA0ECFDDF30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814C9E3-5454-49FD-B404-C30B6258E6AF}"/>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23557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F9BD-3417-4D66-BD24-AEFB9D4F9C26}"/>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616C41-42B2-405B-B5E7-E2DEA92F2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BBF066F-56B1-44CC-A1E5-D3AB208D5848}"/>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2B4AB8A7-D5D5-431C-9041-803DBD81D2D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BA32B6D-5A4E-448A-A019-CD5B1F82E5BB}"/>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1359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5F4B-ACE2-427F-9D25-BBFDE9E02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CE187FC-9135-4A6A-8BBF-64B99276B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D4D780-60A3-48F6-B844-B474FAD957EB}"/>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93C4FBD2-70B9-4F46-A242-C1EA5D38F4C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B329EA4-8194-41F5-BC4F-57763504C8E8}"/>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17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E679-7296-4C95-AA5F-AC03F6126637}"/>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364400-E618-4F20-B579-728816372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B7B10764-5166-40A7-A989-36690C5EA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235138EC-3EA1-4E5D-B571-E2652BA1A20F}"/>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C0EA822F-217C-4997-A784-9927037BA80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BA8A2163-F969-4158-A792-1A72D9E90C4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53531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F9A9-5824-4224-9066-961194C91E45}"/>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C2863D84-51A1-4419-A64F-0F9AAE38E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158AA-C3A9-4FCA-84CD-DB6114D3B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89067A79-AD2C-4141-8BFE-6C22DBA15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C4A9B-43F4-4349-B4CE-F7E2A1025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143E97F4-FCE0-496D-9AAC-83A33D6FF9F7}"/>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8" name="Footer Placeholder 7">
            <a:extLst>
              <a:ext uri="{FF2B5EF4-FFF2-40B4-BE49-F238E27FC236}">
                <a16:creationId xmlns:a16="http://schemas.microsoft.com/office/drawing/2014/main" id="{CEE745BB-A68D-49FF-80FD-DA5FEEBCC0CE}"/>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9F2FDDB8-1C5C-4151-9458-567B2FA5A101}"/>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767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A703-9838-4EEC-ACB2-2BCE06F86D47}"/>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0CD87DC8-50F0-4C49-B10A-5628C918DFEA}"/>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4" name="Footer Placeholder 3">
            <a:extLst>
              <a:ext uri="{FF2B5EF4-FFF2-40B4-BE49-F238E27FC236}">
                <a16:creationId xmlns:a16="http://schemas.microsoft.com/office/drawing/2014/main" id="{E8FD19BE-930E-4F08-AB4C-7F1945BC1D1F}"/>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1D880E6A-B6B0-46A5-B969-1E53E4F9428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200683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C5DE9-3C5C-416D-9977-FE43D603FA55}"/>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3" name="Footer Placeholder 2">
            <a:extLst>
              <a:ext uri="{FF2B5EF4-FFF2-40B4-BE49-F238E27FC236}">
                <a16:creationId xmlns:a16="http://schemas.microsoft.com/office/drawing/2014/main" id="{BEDAD3E5-FFDA-496E-84DB-4514453B543F}"/>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E8887E1B-9790-46A2-900E-E91744702D8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06228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62E7-CAA0-4F39-A17F-6B605DFCF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A1322F73-91C7-4917-8F10-6548FE78C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5E73986F-F4F8-4CB7-A2B0-69FAC096A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3F921-D732-485A-9E9D-FFA76D30905D}"/>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32286533-7A00-4ABC-8075-3C3B74F560F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7B031D5-92CE-46F2-A2CB-95A439DFCD00}"/>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2387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FABA-0B1F-4407-AB8D-EAD9D1771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16F34108-1E39-4036-A6B9-D3C0E1E25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5F879C65-6AD6-4270-9FB0-F6DC17BB3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F2975-F6C0-4E81-948C-A48CFFBEA8E3}"/>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551DFD0E-0450-45CA-B399-FF61E31B0942}"/>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D4FD3677-5B02-48ED-8E05-BE4D6390FBC7}"/>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41492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ACF83-7E93-4A82-ACB2-0186FD247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B0D2E418-09B4-4743-98EE-79863F33D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8099524-FE23-4EDC-8357-87FEAD8EF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C11F4392-C05B-4411-81C7-54CC297B2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AD30D7EA-27D0-4834-849B-EA23F72E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1BCD8-9869-49E9-96EB-E56DECB783D2}" type="slidenum">
              <a:rPr lang="sr-Latn-RS" smtClean="0"/>
              <a:t>‹#›</a:t>
            </a:fld>
            <a:endParaRPr lang="sr-Latn-RS"/>
          </a:p>
        </p:txBody>
      </p:sp>
    </p:spTree>
    <p:extLst>
      <p:ext uri="{BB962C8B-B14F-4D97-AF65-F5344CB8AC3E}">
        <p14:creationId xmlns:p14="http://schemas.microsoft.com/office/powerpoint/2010/main" val="266595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publications/i/item/97892400020986" TargetMode="External"/><Relationship Id="rId7" Type="http://schemas.openxmlformats.org/officeDocument/2006/relationships/image" Target="../media/image5.png"/><Relationship Id="rId2" Type="http://schemas.openxmlformats.org/officeDocument/2006/relationships/hyperlink" Target="https://www.cdc.gov/ncbddd/childdevelopment/positiveparenting/preschoolers.html"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pixabay.com/" TargetMode="External"/><Relationship Id="rId4" Type="http://schemas.openxmlformats.org/officeDocument/2006/relationships/hyperlink" Target="http://www.izjzv.org.rs/?lng=lat&amp;cir=0&amp;link=4-7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53523" y="2843023"/>
            <a:ext cx="8592536" cy="1607916"/>
          </a:xfrm>
        </p:spPr>
        <p:txBody>
          <a:bodyPr>
            <a:noAutofit/>
          </a:bodyPr>
          <a:lstStyle/>
          <a:p>
            <a:r>
              <a:rPr lang="sr-Cyrl-RS" sz="4000" b="1" dirty="0">
                <a:solidFill>
                  <a:srgbClr val="FF0000"/>
                </a:solidFill>
                <a:latin typeface="Arial" panose="020B0604020202020204" pitchFamily="34" charset="0"/>
                <a:cs typeface="Arial" panose="020B0604020202020204" pitchFamily="34" charset="0"/>
              </a:rPr>
              <a:t>РАЗВОЈНЕ КАРАКТЕРИСТИКЕ ДЕЦЕ</a:t>
            </a:r>
            <a:br>
              <a:rPr lang="sr-Cyrl-RS" sz="4000" b="1" dirty="0">
                <a:solidFill>
                  <a:srgbClr val="FF0000"/>
                </a:solidFill>
                <a:latin typeface="Arial" panose="020B0604020202020204" pitchFamily="34" charset="0"/>
                <a:cs typeface="Arial" panose="020B0604020202020204" pitchFamily="34" charset="0"/>
              </a:rPr>
            </a:br>
            <a:r>
              <a:rPr lang="sr-Cyrl-RS" sz="4000" b="1" dirty="0" smtClean="0">
                <a:solidFill>
                  <a:srgbClr val="FF0000"/>
                </a:solidFill>
                <a:latin typeface="Arial" panose="020B0604020202020204" pitchFamily="34" charset="0"/>
                <a:cs typeface="Arial" panose="020B0604020202020204" pitchFamily="34" charset="0"/>
              </a:rPr>
              <a:t>УЗРАСТА</a:t>
            </a:r>
            <a:r>
              <a:rPr lang="sr-Latn-RS" sz="4000" b="1" dirty="0" smtClean="0">
                <a:solidFill>
                  <a:srgbClr val="FF0000"/>
                </a:solidFill>
                <a:latin typeface="Arial" panose="020B0604020202020204" pitchFamily="34" charset="0"/>
                <a:cs typeface="Arial" panose="020B0604020202020204" pitchFamily="34" charset="0"/>
              </a:rPr>
              <a:t> </a:t>
            </a:r>
            <a:r>
              <a:rPr lang="sr-Cyrl-RS" sz="4000" b="1" dirty="0" smtClean="0">
                <a:solidFill>
                  <a:srgbClr val="FF0000"/>
                </a:solidFill>
                <a:latin typeface="Arial" panose="020B0604020202020204" pitchFamily="34" charset="0"/>
                <a:cs typeface="Arial" panose="020B0604020202020204" pitchFamily="34" charset="0"/>
              </a:rPr>
              <a:t>ОД </a:t>
            </a:r>
            <a:r>
              <a:rPr lang="sr-Latn-RS" sz="4000" b="1" dirty="0" smtClean="0">
                <a:solidFill>
                  <a:srgbClr val="FF0000"/>
                </a:solidFill>
                <a:latin typeface="Arial" panose="020B0604020202020204" pitchFamily="34" charset="0"/>
                <a:cs typeface="Arial" panose="020B0604020202020204" pitchFamily="34" charset="0"/>
              </a:rPr>
              <a:t>1</a:t>
            </a:r>
            <a:r>
              <a:rPr lang="sr-Cyrl-RS" sz="4000" b="1" dirty="0" smtClean="0">
                <a:solidFill>
                  <a:srgbClr val="FF0000"/>
                </a:solidFill>
                <a:latin typeface="Arial" panose="020B0604020202020204" pitchFamily="34" charset="0"/>
                <a:cs typeface="Arial" panose="020B0604020202020204" pitchFamily="34" charset="0"/>
              </a:rPr>
              <a:t> </a:t>
            </a:r>
            <a:r>
              <a:rPr lang="sr-Cyrl-RS" sz="4000" b="1" dirty="0">
                <a:solidFill>
                  <a:srgbClr val="FF0000"/>
                </a:solidFill>
                <a:latin typeface="Arial" panose="020B0604020202020204" pitchFamily="34" charset="0"/>
                <a:cs typeface="Arial" panose="020B0604020202020204" pitchFamily="34" charset="0"/>
              </a:rPr>
              <a:t>ДО </a:t>
            </a:r>
            <a:r>
              <a:rPr lang="sr-Latn-RS" sz="4000" b="1" dirty="0">
                <a:solidFill>
                  <a:srgbClr val="FF0000"/>
                </a:solidFill>
                <a:latin typeface="Arial" panose="020B0604020202020204" pitchFamily="34" charset="0"/>
                <a:cs typeface="Arial" panose="020B0604020202020204" pitchFamily="34" charset="0"/>
              </a:rPr>
              <a:t>3</a:t>
            </a:r>
            <a:r>
              <a:rPr lang="sr-Cyrl-RS" sz="4000" b="1" dirty="0">
                <a:solidFill>
                  <a:srgbClr val="FF0000"/>
                </a:solidFill>
                <a:latin typeface="Arial" panose="020B0604020202020204" pitchFamily="34" charset="0"/>
                <a:cs typeface="Arial" panose="020B0604020202020204" pitchFamily="34" charset="0"/>
              </a:rPr>
              <a:t> ГОДИН</a:t>
            </a:r>
            <a:r>
              <a:rPr lang="sr-Latn-RS" sz="4000" b="1" dirty="0">
                <a:solidFill>
                  <a:srgbClr val="FF0000"/>
                </a:solidFill>
                <a:latin typeface="Arial" panose="020B0604020202020204" pitchFamily="34" charset="0"/>
                <a:cs typeface="Arial" panose="020B0604020202020204" pitchFamily="34" charset="0"/>
              </a:rPr>
              <a:t>E</a:t>
            </a:r>
          </a:p>
        </p:txBody>
      </p:sp>
      <p:pic>
        <p:nvPicPr>
          <p:cNvPr id="1026" name="Picture 2">
            <a:extLst>
              <a:ext uri="{FF2B5EF4-FFF2-40B4-BE49-F238E27FC236}">
                <a16:creationId xmlns:a16="http://schemas.microsoft.com/office/drawing/2014/main" id="{37A5C42D-27C3-41D1-82AC-190F20CD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733" y="174069"/>
            <a:ext cx="3314441" cy="2207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y preschool child learning abc with toy blocks. Back to school. A cute little girl balancing abc alphabet blocks on her head playing in the classroom. toddler growth stock pictures, royalty-free photos &amp; images">
            <a:extLst>
              <a:ext uri="{FF2B5EF4-FFF2-40B4-BE49-F238E27FC236}">
                <a16:creationId xmlns:a16="http://schemas.microsoft.com/office/drawing/2014/main" id="{12891685-EC52-4696-8ABA-E2A494737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25" y="174069"/>
            <a:ext cx="3311186" cy="22074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rtrait of a little girl holding measuring tape Close up of a little girl holding measuring tape stretched out in front of her face,&#10;isolated on white studio background toddler growth stock pictures, royalty-free photos &amp; images">
            <a:extLst>
              <a:ext uri="{FF2B5EF4-FFF2-40B4-BE49-F238E27FC236}">
                <a16:creationId xmlns:a16="http://schemas.microsoft.com/office/drawing/2014/main" id="{F968113E-758B-4409-B05D-9A33A3C8E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096" y="174069"/>
            <a:ext cx="3330537" cy="2220359"/>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9"/>
          <p:cNvSpPr>
            <a:spLocks noChangeArrowheads="1" noChangeShapeType="1" noTextEdit="1"/>
          </p:cNvSpPr>
          <p:nvPr/>
        </p:nvSpPr>
        <p:spPr bwMode="auto">
          <a:xfrm>
            <a:off x="4692306" y="5887787"/>
            <a:ext cx="2549810" cy="316837"/>
          </a:xfrm>
          <a:prstGeom prst="rect">
            <a:avLst/>
          </a:prstGeom>
        </p:spPr>
        <p:txBody>
          <a:bodyPr wrap="none" fromWordArt="1">
            <a:prstTxWarp prst="textPlain">
              <a:avLst>
                <a:gd name="adj" fmla="val 50000"/>
              </a:avLst>
            </a:prstTxWarp>
          </a:bodyPr>
          <a:lstStyle/>
          <a:p>
            <a:pPr algn="ctr" eaLnBrk="1" hangingPunct="1">
              <a:defRPr/>
            </a:pP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 до з</a:t>
            </a:r>
            <a:r>
              <a:rPr lang="sr-Cyrl-RS" sz="12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драв</a:t>
            </a: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их избора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7" name="Text Box 7"/>
          <p:cNvSpPr txBox="1">
            <a:spLocks noChangeArrowheads="1"/>
          </p:cNvSpPr>
          <p:nvPr/>
        </p:nvSpPr>
        <p:spPr bwMode="auto">
          <a:xfrm>
            <a:off x="2597979" y="6292820"/>
            <a:ext cx="720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200" b="1" dirty="0"/>
              <a:t>Програмски задатак Посебног програма у области јавног здравља за АПВ у </a:t>
            </a:r>
            <a:r>
              <a:rPr lang="sr-Cyrl-RS" altLang="en-US" sz="1200" b="1" dirty="0" smtClean="0"/>
              <a:t>2022. </a:t>
            </a:r>
            <a:r>
              <a:rPr lang="sr-Cyrl-RS" altLang="en-US" sz="1200" b="1" dirty="0"/>
              <a:t>години:</a:t>
            </a:r>
          </a:p>
          <a:p>
            <a:pPr algn="ctr" eaLnBrk="1" hangingPunct="1">
              <a:lnSpc>
                <a:spcPct val="100000"/>
              </a:lnSpc>
              <a:spcBef>
                <a:spcPct val="0"/>
              </a:spcBef>
              <a:buFontTx/>
              <a:buNone/>
            </a:pPr>
            <a:r>
              <a:rPr lang="ru-RU" altLang="en-US" sz="1200" b="1" dirty="0"/>
              <a:t>Унапређење </a:t>
            </a:r>
            <a:r>
              <a:rPr lang="en-US" altLang="en-US" sz="1200" b="1" dirty="0" err="1"/>
              <a:t>здравствене</a:t>
            </a:r>
            <a:r>
              <a:rPr lang="en-US" altLang="en-US" sz="1200" b="1" dirty="0"/>
              <a:t> </a:t>
            </a:r>
            <a:r>
              <a:rPr lang="en-US" altLang="en-US" sz="1200" b="1" dirty="0" err="1"/>
              <a:t>писмености</a:t>
            </a:r>
            <a:r>
              <a:rPr lang="en-US" altLang="en-US" sz="1200" b="1" dirty="0"/>
              <a:t> </a:t>
            </a:r>
            <a:r>
              <a:rPr lang="en-US" altLang="en-US" sz="1200" b="1" dirty="0" err="1"/>
              <a:t>популације</a:t>
            </a:r>
            <a:r>
              <a:rPr lang="en-US" altLang="en-US" sz="1200" b="1" dirty="0"/>
              <a:t> – „</a:t>
            </a:r>
            <a:r>
              <a:rPr lang="en-US" altLang="en-US" sz="1200" b="1" dirty="0" err="1"/>
              <a:t>Знањем</a:t>
            </a:r>
            <a:r>
              <a:rPr lang="en-US" altLang="en-US" sz="1200" b="1" dirty="0"/>
              <a:t> </a:t>
            </a:r>
            <a:r>
              <a:rPr lang="en-US" altLang="en-US" sz="1200" b="1" dirty="0" err="1"/>
              <a:t>до</a:t>
            </a:r>
            <a:r>
              <a:rPr lang="en-US" altLang="en-US" sz="1200" b="1" dirty="0"/>
              <a:t> </a:t>
            </a:r>
            <a:r>
              <a:rPr lang="en-US" altLang="en-US" sz="1200" b="1" dirty="0" err="1"/>
              <a:t>здравих</a:t>
            </a:r>
            <a:r>
              <a:rPr lang="en-US" altLang="en-US" sz="1200" b="1" dirty="0"/>
              <a:t> </a:t>
            </a:r>
            <a:r>
              <a:rPr lang="en-US" altLang="en-US" sz="1200" b="1" dirty="0" err="1"/>
              <a:t>избора</a:t>
            </a:r>
            <a:r>
              <a:rPr lang="en-US" altLang="en-US" sz="1200" b="1" dirty="0"/>
              <a: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3641" y="5835250"/>
            <a:ext cx="2323167" cy="731797"/>
          </a:xfrm>
          <a:prstGeom prst="rect">
            <a:avLst/>
          </a:prstGeom>
        </p:spPr>
      </p:pic>
      <p:sp>
        <p:nvSpPr>
          <p:cNvPr id="10" name="TextBox 9"/>
          <p:cNvSpPr txBox="1"/>
          <p:nvPr/>
        </p:nvSpPr>
        <p:spPr>
          <a:xfrm>
            <a:off x="2724209" y="4597194"/>
            <a:ext cx="6486006" cy="830997"/>
          </a:xfrm>
          <a:prstGeom prst="rect">
            <a:avLst/>
          </a:prstGeom>
          <a:noFill/>
        </p:spPr>
        <p:txBody>
          <a:bodyPr wrap="none" rtlCol="0">
            <a:spAutoFit/>
          </a:bodyPr>
          <a:lstStyle/>
          <a:p>
            <a:pPr algn="ctr"/>
            <a:r>
              <a:rPr lang="sr-Cyrl-RS" sz="2400" dirty="0" smtClean="0">
                <a:latin typeface="Arial" panose="020B0604020202020204" pitchFamily="34" charset="0"/>
                <a:cs typeface="Arial" panose="020B0604020202020204" pitchFamily="34" charset="0"/>
              </a:rPr>
              <a:t>Проф. др Јелена Бјелановић </a:t>
            </a:r>
            <a:r>
              <a:rPr lang="sr-Cyrl-RS" sz="2400" dirty="0" smtClean="0">
                <a:solidFill>
                  <a:schemeClr val="bg1">
                    <a:lumMod val="65000"/>
                  </a:schemeClr>
                </a:solidFill>
                <a:latin typeface="Arial" panose="020B0604020202020204" pitchFamily="34" charset="0"/>
                <a:cs typeface="Arial" panose="020B0604020202020204" pitchFamily="34" charset="0"/>
              </a:rPr>
              <a:t>(општи развој)</a:t>
            </a:r>
          </a:p>
          <a:p>
            <a:pPr algn="ctr"/>
            <a:r>
              <a:rPr lang="sr-Cyrl-RS" sz="2400" dirty="0" smtClean="0">
                <a:latin typeface="Arial" panose="020B0604020202020204" pitchFamily="34" charset="0"/>
                <a:cs typeface="Arial" panose="020B0604020202020204" pitchFamily="34" charset="0"/>
              </a:rPr>
              <a:t>Проф. др Душан Чанковић </a:t>
            </a:r>
            <a:r>
              <a:rPr lang="sr-Cyrl-RS" sz="2400" dirty="0" smtClean="0">
                <a:solidFill>
                  <a:schemeClr val="bg1">
                    <a:lumMod val="65000"/>
                  </a:schemeClr>
                </a:solidFill>
                <a:latin typeface="Arial" panose="020B0604020202020204" pitchFamily="34" charset="0"/>
                <a:cs typeface="Arial" panose="020B0604020202020204" pitchFamily="34" charset="0"/>
              </a:rPr>
              <a:t>(развој зуба)</a:t>
            </a:r>
            <a:endParaRPr lang="en-US" sz="24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516825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a:srcRect t="20561"/>
          <a:stretch/>
        </p:blipFill>
        <p:spPr>
          <a:xfrm>
            <a:off x="1737358" y="1280159"/>
            <a:ext cx="8237341" cy="5485529"/>
          </a:xfrm>
          <a:prstGeom prst="rect">
            <a:avLst/>
          </a:prstGeom>
          <a:solidFill>
            <a:srgbClr val="212121"/>
          </a:solidFill>
        </p:spPr>
      </p:pic>
      <p:sp>
        <p:nvSpPr>
          <p:cNvPr id="6" name="Pravougaonik 5"/>
          <p:cNvSpPr/>
          <p:nvPr/>
        </p:nvSpPr>
        <p:spPr>
          <a:xfrm>
            <a:off x="232757" y="465513"/>
            <a:ext cx="11729257" cy="448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4000" b="1" dirty="0" smtClean="0">
                <a:solidFill>
                  <a:srgbClr val="FF0000"/>
                </a:solidFill>
                <a:latin typeface="Arial" panose="020B0604020202020204" pitchFamily="34" charset="0"/>
                <a:cs typeface="Arial" panose="020B0604020202020204" pitchFamily="34" charset="0"/>
              </a:rPr>
              <a:t>РЕДОСЛЕД НИЦАЊА И ИСПАДАЊА ЗУБА КОД ДЕЦЕ</a:t>
            </a:r>
            <a:endParaRPr lang="sr-Latn-R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2546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p:cNvSpPr>
            <a:spLocks noGrp="1"/>
          </p:cNvSpPr>
          <p:nvPr>
            <p:ph idx="1"/>
          </p:nvPr>
        </p:nvSpPr>
        <p:spPr>
          <a:xfrm>
            <a:off x="1" y="1431236"/>
            <a:ext cx="7772400" cy="5676771"/>
          </a:xfrm>
        </p:spPr>
        <p:txBody>
          <a:bodyPr>
            <a:noAutofit/>
          </a:bodyPr>
          <a:lstStyle/>
          <a:p>
            <a:pPr marL="285750" indent="-285750">
              <a:lnSpc>
                <a:spcPct val="120000"/>
              </a:lnSpc>
              <a:spcBef>
                <a:spcPts val="0"/>
              </a:spcBef>
            </a:pPr>
            <a:r>
              <a:rPr lang="sr-Cyrl-RS" dirty="0">
                <a:latin typeface="Arial" panose="020B0604020202020204" pitchFamily="34" charset="0"/>
                <a:cs typeface="Arial" panose="020B0604020202020204" pitchFamily="34" charset="0"/>
              </a:rPr>
              <a:t>Употреба четкица за зубе за одређени узраст </a:t>
            </a:r>
            <a:r>
              <a:rPr lang="sr-Cyrl-RS" dirty="0" smtClean="0">
                <a:latin typeface="Arial" panose="020B0604020202020204" pitchFamily="34" charset="0"/>
                <a:cs typeface="Arial" panose="020B0604020202020204" pitchFamily="34" charset="0"/>
              </a:rPr>
              <a:t>детета;</a:t>
            </a:r>
            <a:endParaRPr lang="sr-Cyrl-RS" dirty="0">
              <a:latin typeface="Arial" panose="020B0604020202020204" pitchFamily="34" charset="0"/>
              <a:cs typeface="Arial" panose="020B0604020202020204" pitchFamily="34" charset="0"/>
            </a:endParaRPr>
          </a:p>
          <a:p>
            <a:pPr marL="285750" indent="-285750">
              <a:lnSpc>
                <a:spcPct val="120000"/>
              </a:lnSpc>
              <a:spcBef>
                <a:spcPts val="0"/>
              </a:spcBef>
            </a:pPr>
            <a:r>
              <a:rPr lang="sr-Cyrl-RS" dirty="0">
                <a:latin typeface="Arial" panose="020B0604020202020204" pitchFamily="34" charset="0"/>
                <a:cs typeface="Arial" panose="020B0604020202020204" pitchFamily="34" charset="0"/>
              </a:rPr>
              <a:t>Паста за зубе се најчешће уводи у 2. </a:t>
            </a:r>
            <a:r>
              <a:rPr lang="sr-Cyrl-RS" dirty="0" smtClean="0">
                <a:latin typeface="Arial" panose="020B0604020202020204" pitchFamily="34" charset="0"/>
                <a:cs typeface="Arial" panose="020B0604020202020204" pitchFamily="34" charset="0"/>
              </a:rPr>
              <a:t>години </a:t>
            </a:r>
            <a:r>
              <a:rPr lang="sr-Cyrl-RS" dirty="0">
                <a:latin typeface="Arial" panose="020B0604020202020204" pitchFamily="34" charset="0"/>
                <a:cs typeface="Arial" panose="020B0604020202020204" pitchFamily="34" charset="0"/>
              </a:rPr>
              <a:t>у виду танког слоја или зрна </a:t>
            </a:r>
            <a:r>
              <a:rPr lang="sr-Cyrl-RS" dirty="0" smtClean="0">
                <a:latin typeface="Arial" panose="020B0604020202020204" pitchFamily="34" charset="0"/>
                <a:cs typeface="Arial" panose="020B0604020202020204" pitchFamily="34" charset="0"/>
              </a:rPr>
              <a:t>грашка;</a:t>
            </a:r>
            <a:endParaRPr lang="sr-Cyrl-RS" dirty="0">
              <a:latin typeface="Arial" panose="020B0604020202020204" pitchFamily="34" charset="0"/>
              <a:cs typeface="Arial" panose="020B0604020202020204" pitchFamily="34" charset="0"/>
            </a:endParaRPr>
          </a:p>
          <a:p>
            <a:pPr marL="285750" indent="-285750">
              <a:lnSpc>
                <a:spcPct val="120000"/>
              </a:lnSpc>
              <a:spcBef>
                <a:spcPts val="0"/>
              </a:spcBef>
            </a:pPr>
            <a:r>
              <a:rPr lang="sr-Cyrl-RS" dirty="0" smtClean="0">
                <a:latin typeface="Arial" panose="020B0604020202020204" pitchFamily="34" charset="0"/>
                <a:cs typeface="Arial" panose="020B0604020202020204" pitchFamily="34" charset="0"/>
              </a:rPr>
              <a:t>Правилна техника прања зуба „Како киша пада и како трава расте“;</a:t>
            </a:r>
            <a:endParaRPr lang="sr-Cyrl-RS" dirty="0">
              <a:latin typeface="Arial" panose="020B0604020202020204" pitchFamily="34" charset="0"/>
              <a:cs typeface="Arial" panose="020B0604020202020204" pitchFamily="34" charset="0"/>
            </a:endParaRPr>
          </a:p>
          <a:p>
            <a:pPr marL="285750" indent="-285750">
              <a:lnSpc>
                <a:spcPct val="120000"/>
              </a:lnSpc>
              <a:spcBef>
                <a:spcPts val="0"/>
              </a:spcBef>
            </a:pPr>
            <a:r>
              <a:rPr lang="sr-Cyrl-RS" dirty="0" smtClean="0">
                <a:latin typeface="Arial" panose="020B0604020202020204" pitchFamily="34" charset="0"/>
                <a:cs typeface="Arial" panose="020B0604020202020204" pitchFamily="34" charset="0"/>
              </a:rPr>
              <a:t>Водити рачуна да приликом прања зуба не повредимо десни и слузницу усне дупље;</a:t>
            </a:r>
            <a:endParaRPr lang="sr-Cyrl-RS" dirty="0">
              <a:latin typeface="Arial" panose="020B0604020202020204" pitchFamily="34" charset="0"/>
              <a:cs typeface="Arial" panose="020B0604020202020204" pitchFamily="34" charset="0"/>
            </a:endParaRPr>
          </a:p>
          <a:p>
            <a:pPr marL="285750" indent="-285750">
              <a:lnSpc>
                <a:spcPct val="120000"/>
              </a:lnSpc>
              <a:spcBef>
                <a:spcPts val="0"/>
              </a:spcBef>
            </a:pPr>
            <a:r>
              <a:rPr lang="sr-Cyrl-RS" dirty="0">
                <a:latin typeface="Arial" panose="020B0604020202020204" pitchFamily="34" charset="0"/>
                <a:cs typeface="Arial" panose="020B0604020202020204" pitchFamily="34" charset="0"/>
              </a:rPr>
              <a:t>Редовна посета </a:t>
            </a:r>
            <a:r>
              <a:rPr lang="sr-Cyrl-RS" dirty="0" smtClean="0">
                <a:latin typeface="Arial" panose="020B0604020202020204" pitchFamily="34" charset="0"/>
                <a:cs typeface="Arial" panose="020B0604020202020204" pitchFamily="34" charset="0"/>
              </a:rPr>
              <a:t>стоматологу (2</a:t>
            </a:r>
            <a:r>
              <a:rPr lang="en-GB" dirty="0" smtClean="0">
                <a:latin typeface="Arial" panose="020B0604020202020204" pitchFamily="34" charset="0"/>
                <a:cs typeface="Arial" panose="020B0604020202020204" pitchFamily="34" charset="0"/>
              </a:rPr>
              <a:t> </a:t>
            </a:r>
            <a:r>
              <a:rPr lang="sr-Cyrl-RS" dirty="0" smtClean="0">
                <a:latin typeface="Arial" panose="020B0604020202020204" pitchFamily="34" charset="0"/>
                <a:cs typeface="Arial" panose="020B0604020202020204" pitchFamily="34" charset="0"/>
              </a:rPr>
              <a:t>пута</a:t>
            </a:r>
            <a:r>
              <a:rPr lang="en-GB" dirty="0" smtClean="0">
                <a:latin typeface="Arial" panose="020B0604020202020204" pitchFamily="34" charset="0"/>
                <a:cs typeface="Arial" panose="020B0604020202020204" pitchFamily="34" charset="0"/>
              </a:rPr>
              <a:t> </a:t>
            </a:r>
            <a:r>
              <a:rPr lang="sr-Cyrl-RS" dirty="0" smtClean="0">
                <a:latin typeface="Arial" panose="020B0604020202020204" pitchFamily="34" charset="0"/>
                <a:cs typeface="Arial" panose="020B0604020202020204" pitchFamily="34" charset="0"/>
              </a:rPr>
              <a:t>годишње). </a:t>
            </a:r>
            <a:endParaRPr lang="sr-Cyrl-RS" dirty="0">
              <a:latin typeface="Arial" panose="020B0604020202020204" pitchFamily="34" charset="0"/>
              <a:cs typeface="Arial" panose="020B0604020202020204" pitchFamily="34" charset="0"/>
            </a:endParaRPr>
          </a:p>
          <a:p>
            <a:pPr>
              <a:lnSpc>
                <a:spcPct val="120000"/>
              </a:lnSpc>
              <a:spcBef>
                <a:spcPts val="0"/>
              </a:spcBef>
            </a:pPr>
            <a:endParaRPr lang="sr-Latn-RS" dirty="0">
              <a:latin typeface="Arial" panose="020B0604020202020204" pitchFamily="34" charset="0"/>
              <a:cs typeface="Arial" panose="020B0604020202020204" pitchFamily="34" charset="0"/>
            </a:endParaRPr>
          </a:p>
        </p:txBody>
      </p:sp>
      <p:sp>
        <p:nvSpPr>
          <p:cNvPr id="4" name="Naslov 1"/>
          <p:cNvSpPr>
            <a:spLocks noGrp="1"/>
          </p:cNvSpPr>
          <p:nvPr>
            <p:ph type="title"/>
          </p:nvPr>
        </p:nvSpPr>
        <p:spPr>
          <a:xfrm>
            <a:off x="746760" y="223807"/>
            <a:ext cx="10515600" cy="917283"/>
          </a:xfrm>
        </p:spPr>
        <p:txBody>
          <a:bodyPr>
            <a:noAutofit/>
          </a:bodyPr>
          <a:lstStyle/>
          <a:p>
            <a:pPr algn="ctr"/>
            <a:r>
              <a:rPr lang="sr-Cyrl-RS" sz="4000" b="1" dirty="0" smtClean="0">
                <a:solidFill>
                  <a:srgbClr val="FF0000"/>
                </a:solidFill>
                <a:latin typeface="Arial" panose="020B0604020202020204" pitchFamily="34" charset="0"/>
                <a:cs typeface="Arial" panose="020B0604020202020204" pitchFamily="34" charset="0"/>
              </a:rPr>
              <a:t>ОРАЛНА ХИГИЈЕНА У 2 </a:t>
            </a:r>
            <a:r>
              <a:rPr lang="sr-Cyrl-RS" sz="4000" b="1" dirty="0">
                <a:solidFill>
                  <a:srgbClr val="FF0000"/>
                </a:solidFill>
                <a:latin typeface="Arial" panose="020B0604020202020204" pitchFamily="34" charset="0"/>
                <a:cs typeface="Arial" panose="020B0604020202020204" pitchFamily="34" charset="0"/>
              </a:rPr>
              <a:t>И</a:t>
            </a:r>
            <a:r>
              <a:rPr lang="sr-Cyrl-RS" sz="4000" b="1" dirty="0" smtClean="0">
                <a:solidFill>
                  <a:srgbClr val="FF0000"/>
                </a:solidFill>
                <a:latin typeface="Arial" panose="020B0604020202020204" pitchFamily="34" charset="0"/>
                <a:cs typeface="Arial" panose="020B0604020202020204" pitchFamily="34" charset="0"/>
              </a:rPr>
              <a:t> 3. ГОДИНИ ЖИВОТА</a:t>
            </a:r>
            <a:endParaRPr lang="sr-Latn-RS" sz="4000" b="1" dirty="0">
              <a:solidFill>
                <a:srgbClr val="FF0000"/>
              </a:solidFill>
              <a:latin typeface="Arial" panose="020B0604020202020204" pitchFamily="34" charset="0"/>
              <a:cs typeface="Arial" panose="020B0604020202020204" pitchFamily="34" charset="0"/>
            </a:endParaRPr>
          </a:p>
        </p:txBody>
      </p:sp>
      <p:pic>
        <p:nvPicPr>
          <p:cNvPr id="5" name="Slika 4"/>
          <p:cNvPicPr>
            <a:picLocks noChangeAspect="1"/>
          </p:cNvPicPr>
          <p:nvPr/>
        </p:nvPicPr>
        <p:blipFill>
          <a:blip r:embed="rId2"/>
          <a:stretch>
            <a:fillRect/>
          </a:stretch>
        </p:blipFill>
        <p:spPr>
          <a:xfrm>
            <a:off x="7772401" y="746719"/>
            <a:ext cx="4372401" cy="6111281"/>
          </a:xfrm>
          <a:prstGeom prst="rect">
            <a:avLst/>
          </a:prstGeom>
        </p:spPr>
      </p:pic>
    </p:spTree>
    <p:extLst>
      <p:ext uri="{BB962C8B-B14F-4D97-AF65-F5344CB8AC3E}">
        <p14:creationId xmlns:p14="http://schemas.microsoft.com/office/powerpoint/2010/main" val="377512008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Čuvar mesta za sadržaj 2"/>
          <p:cNvSpPr>
            <a:spLocks noGrp="1"/>
          </p:cNvSpPr>
          <p:nvPr>
            <p:ph idx="1"/>
          </p:nvPr>
        </p:nvSpPr>
        <p:spPr>
          <a:xfrm>
            <a:off x="334984" y="922712"/>
            <a:ext cx="11140441" cy="5935288"/>
          </a:xfrm>
        </p:spPr>
        <p:txBody>
          <a:bodyPr>
            <a:normAutofit fontScale="85000" lnSpcReduction="10000"/>
          </a:bodyPr>
          <a:lstStyle/>
          <a:p>
            <a:pPr>
              <a:lnSpc>
                <a:spcPct val="120000"/>
              </a:lnSpc>
              <a:spcBef>
                <a:spcPts val="0"/>
              </a:spcBef>
            </a:pPr>
            <a:r>
              <a:rPr lang="sr-Cyrl-RS" dirty="0" smtClean="0">
                <a:latin typeface="Arial" panose="020B0604020202020204" pitchFamily="34" charset="0"/>
                <a:cs typeface="Arial" panose="020B0604020202020204" pitchFamily="34" charset="0"/>
              </a:rPr>
              <a:t>КАРИЈЕС РАНОГ ДЕТИЊСТВА је лако преносиво инфективно обољење млечних зуба које најчешће настаје у периоду одојчета и до 3. године.</a:t>
            </a:r>
          </a:p>
          <a:p>
            <a:pPr marL="0" indent="0">
              <a:buNone/>
            </a:pPr>
            <a:endParaRPr lang="sr-Cyrl-RS" sz="1300" dirty="0">
              <a:latin typeface="Arial" panose="020B0604020202020204" pitchFamily="34" charset="0"/>
              <a:cs typeface="Arial" panose="020B0604020202020204" pitchFamily="34" charset="0"/>
            </a:endParaRPr>
          </a:p>
          <a:p>
            <a:pPr marL="0" indent="0">
              <a:buNone/>
            </a:pPr>
            <a:r>
              <a:rPr lang="sr-Cyrl-RS" sz="3600" b="1" dirty="0" smtClean="0">
                <a:solidFill>
                  <a:srgbClr val="FF0000"/>
                </a:solidFill>
                <a:latin typeface="Arial" panose="020B0604020202020204" pitchFamily="34" charset="0"/>
                <a:cs typeface="Arial" panose="020B0604020202020204" pitchFamily="34" charset="0"/>
              </a:rPr>
              <a:t>ШТА ПОГОДУЈЕ НАСТАНКУ КРД? </a:t>
            </a:r>
          </a:p>
          <a:p>
            <a:pPr>
              <a:lnSpc>
                <a:spcPct val="120000"/>
              </a:lnSpc>
              <a:spcBef>
                <a:spcPts val="0"/>
              </a:spcBef>
            </a:pPr>
            <a:r>
              <a:rPr lang="sr-Cyrl-RS" dirty="0" smtClean="0">
                <a:latin typeface="Arial" panose="020B0604020202020204" pitchFamily="34" charset="0"/>
                <a:cs typeface="Arial" panose="020B0604020202020204" pitchFamily="34" charset="0"/>
              </a:rPr>
              <a:t>Коришћење заједничког прибора за јело, облизивање цуцле и пробање „бебеће“ хране;</a:t>
            </a:r>
          </a:p>
          <a:p>
            <a:pPr>
              <a:lnSpc>
                <a:spcPct val="120000"/>
              </a:lnSpc>
              <a:spcBef>
                <a:spcPts val="0"/>
              </a:spcBef>
            </a:pPr>
            <a:r>
              <a:rPr lang="sr-Cyrl-RS" dirty="0" smtClean="0">
                <a:latin typeface="Arial" panose="020B0604020202020204" pitchFamily="34" charset="0"/>
                <a:cs typeface="Arial" panose="020B0604020202020204" pitchFamily="34" charset="0"/>
              </a:rPr>
              <a:t>Неодржавање и неправилна хигијена уста, зуба и десни;</a:t>
            </a:r>
          </a:p>
          <a:p>
            <a:pPr>
              <a:lnSpc>
                <a:spcPct val="120000"/>
              </a:lnSpc>
              <a:spcBef>
                <a:spcPts val="0"/>
              </a:spcBef>
            </a:pPr>
            <a:r>
              <a:rPr lang="sr-Cyrl-RS" dirty="0" smtClean="0">
                <a:latin typeface="Arial" panose="020B0604020202020204" pitchFamily="34" charset="0"/>
                <a:cs typeface="Arial" panose="020B0604020202020204" pitchFamily="34" charset="0"/>
              </a:rPr>
              <a:t>Појење заслађеним напицима и употреба заслађене цуцле;</a:t>
            </a:r>
          </a:p>
          <a:p>
            <a:pPr>
              <a:lnSpc>
                <a:spcPct val="120000"/>
              </a:lnSpc>
              <a:spcBef>
                <a:spcPts val="0"/>
              </a:spcBef>
            </a:pPr>
            <a:r>
              <a:rPr lang="sr-Cyrl-RS" dirty="0" smtClean="0">
                <a:latin typeface="Arial" panose="020B0604020202020204" pitchFamily="34" charset="0"/>
                <a:cs typeface="Arial" panose="020B0604020202020204" pitchFamily="34" charset="0"/>
              </a:rPr>
              <a:t>Дојење краће од 6 месеци или на флашицу дуже од 1,5 године;</a:t>
            </a:r>
          </a:p>
          <a:p>
            <a:pPr>
              <a:lnSpc>
                <a:spcPct val="120000"/>
              </a:lnSpc>
              <a:spcBef>
                <a:spcPts val="0"/>
              </a:spcBef>
            </a:pPr>
            <a:r>
              <a:rPr lang="sr-Cyrl-RS" dirty="0" smtClean="0">
                <a:latin typeface="Arial" panose="020B0604020202020204" pitchFamily="34" charset="0"/>
                <a:cs typeface="Arial" panose="020B0604020202020204" pitchFamily="34" charset="0"/>
              </a:rPr>
              <a:t>Недовољан унос млека, млечних производа, сировог воћа и поврћа;</a:t>
            </a:r>
          </a:p>
          <a:p>
            <a:pPr>
              <a:lnSpc>
                <a:spcPct val="120000"/>
              </a:lnSpc>
              <a:spcBef>
                <a:spcPts val="0"/>
              </a:spcBef>
            </a:pPr>
            <a:r>
              <a:rPr lang="sr-Cyrl-RS" dirty="0" smtClean="0">
                <a:latin typeface="Arial" panose="020B0604020202020204" pitchFamily="34" charset="0"/>
                <a:cs typeface="Arial" panose="020B0604020202020204" pitchFamily="34" charset="0"/>
              </a:rPr>
              <a:t>Употреба кашасте хране дуже од 1,5 године;</a:t>
            </a:r>
          </a:p>
          <a:p>
            <a:pPr>
              <a:lnSpc>
                <a:spcPct val="120000"/>
              </a:lnSpc>
              <a:spcBef>
                <a:spcPts val="0"/>
              </a:spcBef>
            </a:pPr>
            <a:r>
              <a:rPr lang="sr-Cyrl-RS" dirty="0" smtClean="0">
                <a:latin typeface="Arial" panose="020B0604020202020204" pitchFamily="34" charset="0"/>
                <a:cs typeface="Arial" panose="020B0604020202020204" pitchFamily="34" charset="0"/>
              </a:rPr>
              <a:t>Штетне навике трудница (пушење, алкохол);  </a:t>
            </a:r>
            <a:endParaRPr lang="en-GB" dirty="0" smtClean="0">
              <a:latin typeface="Arial" panose="020B0604020202020204" pitchFamily="34" charset="0"/>
              <a:cs typeface="Arial" panose="020B0604020202020204" pitchFamily="34" charset="0"/>
            </a:endParaRPr>
          </a:p>
          <a:p>
            <a:pPr>
              <a:lnSpc>
                <a:spcPct val="120000"/>
              </a:lnSpc>
              <a:spcBef>
                <a:spcPts val="0"/>
              </a:spcBef>
            </a:pPr>
            <a:r>
              <a:rPr lang="sr-Cyrl-RS" dirty="0">
                <a:latin typeface="Arial" panose="020B0604020202020204" pitchFamily="34" charset="0"/>
                <a:cs typeface="Arial" panose="020B0604020202020204" pitchFamily="34" charset="0"/>
              </a:rPr>
              <a:t>Н</a:t>
            </a:r>
            <a:r>
              <a:rPr lang="sr-Cyrl-RS" dirty="0" smtClean="0">
                <a:latin typeface="Arial" panose="020B0604020202020204" pitchFamily="34" charset="0"/>
                <a:cs typeface="Arial" panose="020B0604020202020204" pitchFamily="34" charset="0"/>
              </a:rPr>
              <a:t>еодлажење стоматологу 2 пута годишње и</a:t>
            </a:r>
          </a:p>
          <a:p>
            <a:pPr>
              <a:lnSpc>
                <a:spcPct val="120000"/>
              </a:lnSpc>
              <a:spcBef>
                <a:spcPts val="0"/>
              </a:spcBef>
            </a:pPr>
            <a:r>
              <a:rPr lang="sr-Cyrl-RS" dirty="0" smtClean="0">
                <a:latin typeface="Arial" panose="020B0604020202020204" pitchFamily="34" charset="0"/>
                <a:cs typeface="Arial" panose="020B0604020202020204" pitchFamily="34" charset="0"/>
              </a:rPr>
              <a:t>Чешћа употреба медицинских сирупа.</a:t>
            </a:r>
          </a:p>
          <a:p>
            <a:endParaRPr lang="sr-Cyrl-RS" dirty="0" smtClean="0">
              <a:latin typeface="Arial" panose="020B0604020202020204" pitchFamily="34" charset="0"/>
              <a:cs typeface="Arial" panose="020B0604020202020204" pitchFamily="34" charset="0"/>
            </a:endParaRPr>
          </a:p>
          <a:p>
            <a:endParaRPr lang="sr-Cyrl-RS" dirty="0" smtClean="0">
              <a:latin typeface="Arial" panose="020B0604020202020204" pitchFamily="34" charset="0"/>
              <a:cs typeface="Arial" panose="020B0604020202020204" pitchFamily="34" charset="0"/>
            </a:endParaRPr>
          </a:p>
          <a:p>
            <a:endParaRPr lang="sr-Latn-RS" dirty="0">
              <a:latin typeface="Arial" panose="020B0604020202020204" pitchFamily="34" charset="0"/>
              <a:cs typeface="Arial" panose="020B0604020202020204" pitchFamily="34" charset="0"/>
            </a:endParaRPr>
          </a:p>
        </p:txBody>
      </p:sp>
      <p:sp>
        <p:nvSpPr>
          <p:cNvPr id="4" name="Naslov 1"/>
          <p:cNvSpPr txBox="1">
            <a:spLocks/>
          </p:cNvSpPr>
          <p:nvPr/>
        </p:nvSpPr>
        <p:spPr>
          <a:xfrm>
            <a:off x="838200" y="66502"/>
            <a:ext cx="10515600" cy="931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r-Cyrl-RS" b="1" dirty="0" smtClean="0">
                <a:solidFill>
                  <a:srgbClr val="FF0000"/>
                </a:solidFill>
                <a:latin typeface="Arial" panose="020B0604020202020204" pitchFamily="34" charset="0"/>
                <a:cs typeface="Arial" panose="020B0604020202020204" pitchFamily="34" charset="0"/>
              </a:rPr>
              <a:t>КАРИЈЕС РАНОГ ДЕТИЊСТВА</a:t>
            </a:r>
            <a:r>
              <a:rPr lang="sr-Latn-RS" b="1" dirty="0" smtClean="0">
                <a:solidFill>
                  <a:srgbClr val="FF0000"/>
                </a:solidFill>
                <a:latin typeface="Arial" panose="020B0604020202020204" pitchFamily="34" charset="0"/>
                <a:cs typeface="Arial" panose="020B0604020202020204" pitchFamily="34" charset="0"/>
              </a:rPr>
              <a:t> (</a:t>
            </a:r>
            <a:r>
              <a:rPr lang="sr-Cyrl-RS" b="1" dirty="0" smtClean="0">
                <a:solidFill>
                  <a:srgbClr val="FF0000"/>
                </a:solidFill>
                <a:latin typeface="Arial" panose="020B0604020202020204" pitchFamily="34" charset="0"/>
                <a:cs typeface="Arial" panose="020B0604020202020204" pitchFamily="34" charset="0"/>
              </a:rPr>
              <a:t>КРД</a:t>
            </a:r>
            <a:r>
              <a:rPr lang="sr-Latn-RS" b="1" dirty="0" smtClean="0">
                <a:solidFill>
                  <a:srgbClr val="FF0000"/>
                </a:solidFill>
                <a:latin typeface="Arial" panose="020B0604020202020204" pitchFamily="34" charset="0"/>
                <a:cs typeface="Arial" panose="020B0604020202020204" pitchFamily="34" charset="0"/>
              </a:rPr>
              <a:t>)</a:t>
            </a:r>
            <a:endParaRPr lang="sr-Latn-RS" b="1" dirty="0">
              <a:solidFill>
                <a:srgbClr val="FF0000"/>
              </a:solidFill>
              <a:latin typeface="Arial" panose="020B0604020202020204" pitchFamily="34" charset="0"/>
              <a:cs typeface="Arial" panose="020B0604020202020204" pitchFamily="34" charset="0"/>
            </a:endParaRPr>
          </a:p>
        </p:txBody>
      </p:sp>
      <p:pic>
        <p:nvPicPr>
          <p:cNvPr id="5" name="Slika 4"/>
          <p:cNvPicPr>
            <a:picLocks noChangeAspect="1"/>
          </p:cNvPicPr>
          <p:nvPr/>
        </p:nvPicPr>
        <p:blipFill>
          <a:blip r:embed="rId2"/>
          <a:stretch>
            <a:fillRect/>
          </a:stretch>
        </p:blipFill>
        <p:spPr>
          <a:xfrm>
            <a:off x="9032874" y="4923693"/>
            <a:ext cx="2654932" cy="1934308"/>
          </a:xfrm>
          <a:prstGeom prst="rect">
            <a:avLst/>
          </a:prstGeom>
        </p:spPr>
      </p:pic>
    </p:spTree>
    <p:extLst>
      <p:ext uri="{BB962C8B-B14F-4D97-AF65-F5344CB8AC3E}">
        <p14:creationId xmlns:p14="http://schemas.microsoft.com/office/powerpoint/2010/main" val="153624210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337039" y="373918"/>
            <a:ext cx="6257192" cy="988890"/>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5" name="Content Placeholder 4">
            <a:extLst>
              <a:ext uri="{FF2B5EF4-FFF2-40B4-BE49-F238E27FC236}">
                <a16:creationId xmlns:a16="http://schemas.microsoft.com/office/drawing/2014/main" id="{D996E803-8A04-4F78-8561-72D63C1279F8}"/>
              </a:ext>
            </a:extLst>
          </p:cNvPr>
          <p:cNvSpPr>
            <a:spLocks noGrp="1"/>
          </p:cNvSpPr>
          <p:nvPr>
            <p:ph idx="1"/>
          </p:nvPr>
        </p:nvSpPr>
        <p:spPr>
          <a:xfrm>
            <a:off x="337039" y="1772261"/>
            <a:ext cx="11321562" cy="4927477"/>
          </a:xfrm>
        </p:spPr>
        <p:txBody>
          <a:bodyPr>
            <a:noAutofit/>
          </a:bodyPr>
          <a:lstStyle/>
          <a:p>
            <a:r>
              <a:rPr lang="sr-Cyrl-RS" altLang="sr-Latn-RS" sz="3000" dirty="0">
                <a:latin typeface="Arial" panose="020B0604020202020204" pitchFamily="34" charset="0"/>
                <a:cs typeface="Arial" panose="020B0604020202020204" pitchFamily="34" charset="0"/>
              </a:rPr>
              <a:t>Д</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еца</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 узраста 1-3 године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се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не</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развијају</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 сва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истом</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брзином</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a:t>
            </a:r>
          </a:p>
          <a:p>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Постоји</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широк</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спектар</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онога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што</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се</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сматра</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физиолошким, односно </a:t>
            </a:r>
            <a:r>
              <a:rPr kumimoji="0" lang="sr-Cyrl-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очекиваним</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a:t>
            </a:r>
            <a:endPar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endParaRPr>
          </a:p>
          <a:p>
            <a:r>
              <a:rPr lang="sr-Cyrl-RS" sz="3000" dirty="0">
                <a:latin typeface="Arial" panose="020B0604020202020204" pitchFamily="34" charset="0"/>
                <a:cs typeface="Arial" panose="020B0604020202020204" pitchFamily="34" charset="0"/>
              </a:rPr>
              <a:t>У овом узрасту </a:t>
            </a:r>
            <a:r>
              <a:rPr lang="sr-Cyrl-RS" sz="3000" dirty="0">
                <a:solidFill>
                  <a:srgbClr val="FF0000"/>
                </a:solidFill>
                <a:latin typeface="Arial" panose="020B0604020202020204" pitchFamily="34" charset="0"/>
                <a:cs typeface="Arial" panose="020B0604020202020204" pitchFamily="34" charset="0"/>
              </a:rPr>
              <a:t>нека деца </a:t>
            </a:r>
            <a:r>
              <a:rPr lang="sr-Cyrl-RS" sz="3000" dirty="0">
                <a:latin typeface="Arial" panose="020B0604020202020204" pitchFamily="34" charset="0"/>
                <a:cs typeface="Arial" panose="020B0604020202020204" pitchFamily="34" charset="0"/>
              </a:rPr>
              <a:t>могу у бити </a:t>
            </a:r>
            <a:r>
              <a:rPr lang="sr-Cyrl-RS" sz="3000" dirty="0">
                <a:solidFill>
                  <a:srgbClr val="FF0000"/>
                </a:solidFill>
                <a:latin typeface="Arial" panose="020B0604020202020204" pitchFamily="34" charset="0"/>
                <a:cs typeface="Arial" panose="020B0604020202020204" pitchFamily="34" charset="0"/>
              </a:rPr>
              <a:t>развојно испред </a:t>
            </a:r>
            <a:r>
              <a:rPr lang="sr-Cyrl-RS" sz="3000" dirty="0">
                <a:latin typeface="Arial" panose="020B0604020202020204" pitchFamily="34" charset="0"/>
                <a:cs typeface="Arial" panose="020B0604020202020204" pitchFamily="34" charset="0"/>
              </a:rPr>
              <a:t>друге деце </a:t>
            </a:r>
            <a:r>
              <a:rPr lang="sr-Cyrl-RS" sz="3000" dirty="0">
                <a:solidFill>
                  <a:srgbClr val="FF0000"/>
                </a:solidFill>
                <a:latin typeface="Arial" panose="020B0604020202020204" pitchFamily="34" charset="0"/>
                <a:cs typeface="Arial" panose="020B0604020202020204" pitchFamily="34" charset="0"/>
              </a:rPr>
              <a:t>у неким областима</a:t>
            </a:r>
            <a:r>
              <a:rPr lang="sr-Cyrl-RS" sz="3000" dirty="0">
                <a:latin typeface="Arial" panose="020B0604020202020204" pitchFamily="34" charset="0"/>
                <a:cs typeface="Arial" panose="020B0604020202020204" pitchFamily="34" charset="0"/>
              </a:rPr>
              <a:t>, </a:t>
            </a:r>
            <a:r>
              <a:rPr lang="sr-Cyrl-RS" sz="3000" dirty="0">
                <a:solidFill>
                  <a:srgbClr val="FF0000"/>
                </a:solidFill>
                <a:latin typeface="Arial" panose="020B0604020202020204" pitchFamily="34" charset="0"/>
                <a:cs typeface="Arial" panose="020B0604020202020204" pitchFamily="34" charset="0"/>
              </a:rPr>
              <a:t>а мало иза у другим областима</a:t>
            </a:r>
            <a:r>
              <a:rPr lang="sr-Cyrl-RS" sz="3000" dirty="0">
                <a:latin typeface="Arial" panose="020B0604020202020204" pitchFamily="34" charset="0"/>
                <a:cs typeface="Arial" panose="020B0604020202020204" pitchFamily="34" charset="0"/>
              </a:rPr>
              <a:t>, што је у реду.</a:t>
            </a:r>
          </a:p>
          <a:p>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Ако</a:t>
            </a:r>
            <a:r>
              <a:rPr kumimoji="0" lang="sr-Latn-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Cyrl-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постоји</a:t>
            </a:r>
            <a:r>
              <a:rPr kumimoji="0" lang="sr-Latn-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забринут</a:t>
            </a:r>
            <a:r>
              <a:rPr kumimoji="0" lang="sr-Cyrl-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ост</a:t>
            </a:r>
            <a:r>
              <a:rPr kumimoji="0" lang="sr-Latn-RS" altLang="sr-Latn-RS" sz="3000" b="1"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због</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могућих</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кашњења</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 у развоју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разговара</a:t>
            </a:r>
            <a:r>
              <a:rPr kumimoji="0" lang="sr-Cyrl-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ти</a:t>
            </a:r>
            <a:r>
              <a:rPr kumimoji="0" lang="sr-Latn-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са</a:t>
            </a:r>
            <a:r>
              <a:rPr kumimoji="0" lang="sr-Latn-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Cyrl-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изабраним дечијим лекаром</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a:t>
            </a:r>
          </a:p>
          <a:p>
            <a:r>
              <a:rPr lang="sr-Cyrl-RS" sz="3000" b="1" dirty="0">
                <a:solidFill>
                  <a:srgbClr val="FF0000"/>
                </a:solidFill>
                <a:latin typeface="Arial" panose="020B0604020202020204" pitchFamily="34" charset="0"/>
                <a:cs typeface="Arial" panose="020B0604020202020204" pitchFamily="34" charset="0"/>
              </a:rPr>
              <a:t>Спроводити редовне систематске </a:t>
            </a:r>
            <a:r>
              <a:rPr lang="sr-Cyrl-RS" sz="3000" b="1" dirty="0" smtClean="0">
                <a:solidFill>
                  <a:srgbClr val="FF0000"/>
                </a:solidFill>
                <a:latin typeface="Arial" panose="020B0604020202020204" pitchFamily="34" charset="0"/>
                <a:cs typeface="Arial" panose="020B0604020202020204" pitchFamily="34" charset="0"/>
              </a:rPr>
              <a:t>прегледе</a:t>
            </a:r>
            <a:r>
              <a:rPr lang="sr-Cyrl-RS" sz="3000" dirty="0" smtClean="0">
                <a:latin typeface="Arial" panose="020B0604020202020204" pitchFamily="34" charset="0"/>
                <a:cs typeface="Arial" panose="020B0604020202020204" pitchFamily="34" charset="0"/>
              </a:rPr>
              <a:t> </a:t>
            </a:r>
            <a:r>
              <a:rPr lang="sr-Cyrl-RS" sz="3000" dirty="0">
                <a:latin typeface="Arial" panose="020B0604020202020204" pitchFamily="34" charset="0"/>
                <a:cs typeface="Arial" panose="020B0604020202020204" pitchFamily="34" charset="0"/>
              </a:rPr>
              <a:t>код </a:t>
            </a:r>
            <a:r>
              <a:rPr lang="sr-Cyrl-RS" sz="3000" dirty="0">
                <a:solidFill>
                  <a:srgbClr val="FF0000"/>
                </a:solidFill>
                <a:latin typeface="Arial" panose="020B0604020202020204" pitchFamily="34" charset="0"/>
                <a:cs typeface="Arial" panose="020B0604020202020204" pitchFamily="34" charset="0"/>
              </a:rPr>
              <a:t>изабраног</a:t>
            </a:r>
            <a:r>
              <a:rPr lang="sr-Cyrl-RS" sz="3000" dirty="0">
                <a:latin typeface="Arial" panose="020B0604020202020204" pitchFamily="34" charset="0"/>
                <a:cs typeface="Arial" panose="020B0604020202020204" pitchFamily="34" charset="0"/>
              </a:rPr>
              <a:t> дечијег </a:t>
            </a:r>
            <a:r>
              <a:rPr lang="sr-Cyrl-RS" sz="3000" dirty="0" smtClean="0">
                <a:solidFill>
                  <a:srgbClr val="FF0000"/>
                </a:solidFill>
                <a:latin typeface="Arial" panose="020B0604020202020204" pitchFamily="34" charset="0"/>
                <a:cs typeface="Arial" panose="020B0604020202020204" pitchFamily="34" charset="0"/>
              </a:rPr>
              <a:t>лекара</a:t>
            </a:r>
            <a:r>
              <a:rPr lang="sr-Cyrl-RS" sz="3000" dirty="0" smtClean="0">
                <a:latin typeface="Arial" panose="020B0604020202020204" pitchFamily="34" charset="0"/>
                <a:cs typeface="Arial" panose="020B0604020202020204" pitchFamily="34" charset="0"/>
              </a:rPr>
              <a:t> </a:t>
            </a:r>
            <a:r>
              <a:rPr lang="sr-Cyrl-RS" sz="3000" b="1" dirty="0" smtClean="0">
                <a:latin typeface="Arial" panose="020B0604020202020204" pitchFamily="34" charset="0"/>
                <a:cs typeface="Arial" panose="020B0604020202020204" pitchFamily="34" charset="0"/>
              </a:rPr>
              <a:t>и</a:t>
            </a:r>
            <a:r>
              <a:rPr lang="sr-Cyrl-RS" sz="3000" dirty="0" smtClean="0">
                <a:latin typeface="Arial" panose="020B0604020202020204" pitchFamily="34" charset="0"/>
                <a:cs typeface="Arial" panose="020B0604020202020204" pitchFamily="34" charset="0"/>
              </a:rPr>
              <a:t> </a:t>
            </a:r>
            <a:r>
              <a:rPr lang="sr-Cyrl-RS" sz="3000" dirty="0" smtClean="0">
                <a:solidFill>
                  <a:srgbClr val="FF0000"/>
                </a:solidFill>
                <a:latin typeface="Arial" panose="020B0604020202020204" pitchFamily="34" charset="0"/>
                <a:cs typeface="Arial" panose="020B0604020202020204" pitchFamily="34" charset="0"/>
              </a:rPr>
              <a:t>стоматолога</a:t>
            </a:r>
            <a:r>
              <a:rPr lang="sr-Cyrl-RS" sz="3000" dirty="0" smtClean="0">
                <a:latin typeface="Arial" panose="020B0604020202020204" pitchFamily="34" charset="0"/>
                <a:cs typeface="Arial" panose="020B0604020202020204" pitchFamily="34" charset="0"/>
              </a:rPr>
              <a:t>.</a:t>
            </a:r>
            <a:endParaRPr lang="sr-Latn-RS" sz="3000" dirty="0">
              <a:latin typeface="Arial" panose="020B0604020202020204" pitchFamily="34" charset="0"/>
              <a:cs typeface="Arial" panose="020B0604020202020204" pitchFamily="34" charset="0"/>
            </a:endParaRPr>
          </a:p>
        </p:txBody>
      </p:sp>
      <p:pic>
        <p:nvPicPr>
          <p:cNvPr id="7170" name="Picture 2" descr="Free photos of Teddy bears">
            <a:extLst>
              <a:ext uri="{FF2B5EF4-FFF2-40B4-BE49-F238E27FC236}">
                <a16:creationId xmlns:a16="http://schemas.microsoft.com/office/drawing/2014/main" id="{74D9D630-58D7-41CC-9A81-407EBFBA0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060" y="1"/>
            <a:ext cx="2720940" cy="177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356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EC9B-A138-4DA3-924C-854ABC93E8CA}"/>
              </a:ext>
            </a:extLst>
          </p:cNvPr>
          <p:cNvSpPr>
            <a:spLocks noGrp="1"/>
          </p:cNvSpPr>
          <p:nvPr>
            <p:ph type="title"/>
          </p:nvPr>
        </p:nvSpPr>
        <p:spPr>
          <a:xfrm>
            <a:off x="222738" y="307731"/>
            <a:ext cx="3241431" cy="624254"/>
          </a:xfrm>
        </p:spPr>
        <p:txBody>
          <a:bodyPr>
            <a:noAutofit/>
          </a:bodyPr>
          <a:lstStyle/>
          <a:p>
            <a:r>
              <a:rPr lang="sr-Cyrl-RS" sz="4000" dirty="0">
                <a:solidFill>
                  <a:srgbClr val="FF0000"/>
                </a:solidFill>
                <a:latin typeface="Arial" panose="020B0604020202020204" pitchFamily="34" charset="0"/>
                <a:cs typeface="Arial" panose="020B0604020202020204" pitchFamily="34" charset="0"/>
              </a:rPr>
              <a:t>Литература</a:t>
            </a:r>
            <a:endParaRPr lang="sr-Latn-RS" sz="40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7683B1-7CB9-42FD-B87B-AEFC5CBDC4E3}"/>
              </a:ext>
            </a:extLst>
          </p:cNvPr>
          <p:cNvSpPr>
            <a:spLocks noGrp="1"/>
          </p:cNvSpPr>
          <p:nvPr>
            <p:ph idx="1"/>
          </p:nvPr>
        </p:nvSpPr>
        <p:spPr>
          <a:xfrm>
            <a:off x="222738" y="1037493"/>
            <a:ext cx="11664462" cy="3135756"/>
          </a:xfrm>
        </p:spPr>
        <p:txBody>
          <a:bodyPr>
            <a:noAutofit/>
          </a:bodyPr>
          <a:lstStyle/>
          <a:p>
            <a:pPr>
              <a:lnSpc>
                <a:spcPct val="100000"/>
              </a:lnSpc>
              <a:spcBef>
                <a:spcPts val="0"/>
              </a:spcBef>
            </a:pPr>
            <a:r>
              <a:rPr lang="en-US" sz="2000" dirty="0">
                <a:latin typeface="Arial" panose="020B0604020202020204" pitchFamily="34" charset="0"/>
                <a:cs typeface="Arial" panose="020B0604020202020204" pitchFamily="34" charset="0"/>
              </a:rPr>
              <a:t>NIH. National Library of Medicine. https://medlineplus.gov/ency/article/002013.htm</a:t>
            </a:r>
            <a:endParaRPr lang="sr-Latn-RS" sz="2000" dirty="0">
              <a:latin typeface="Arial" panose="020B0604020202020204" pitchFamily="34" charset="0"/>
              <a:cs typeface="Arial" panose="020B0604020202020204" pitchFamily="34" charset="0"/>
            </a:endParaRPr>
          </a:p>
          <a:p>
            <a:pPr>
              <a:lnSpc>
                <a:spcPct val="100000"/>
              </a:lnSpc>
              <a:spcBef>
                <a:spcPts val="0"/>
              </a:spcBef>
            </a:pPr>
            <a:r>
              <a:rPr lang="sr-Cyrl-RS" sz="2000" dirty="0">
                <a:latin typeface="Arial" panose="020B0604020202020204" pitchFamily="34" charset="0"/>
                <a:cs typeface="Arial" panose="020B0604020202020204" pitchFamily="34" charset="0"/>
              </a:rPr>
              <a:t>Удружење педијатара Србије. Рани развој детета: Шта треба знати. УНИЦЕФ, 2016.</a:t>
            </a:r>
          </a:p>
          <a:p>
            <a:pPr>
              <a:lnSpc>
                <a:spcPct val="100000"/>
              </a:lnSpc>
              <a:spcBef>
                <a:spcPts val="0"/>
              </a:spcBef>
            </a:pPr>
            <a:r>
              <a:rPr lang="en-US" sz="2000" dirty="0">
                <a:latin typeface="Arial" panose="020B0604020202020204" pitchFamily="34" charset="0"/>
                <a:cs typeface="Arial" panose="020B0604020202020204" pitchFamily="34" charset="0"/>
              </a:rPr>
              <a:t>CDC</a:t>
            </a:r>
            <a:r>
              <a:rPr lang="en-US" sz="2000" dirty="0" smtClean="0">
                <a:latin typeface="Arial" panose="020B0604020202020204" pitchFamily="34" charset="0"/>
                <a:cs typeface="Arial" panose="020B0604020202020204" pitchFamily="34" charset="0"/>
              </a:rPr>
              <a:t>.</a:t>
            </a:r>
            <a:r>
              <a:rPr lang="sr-Cyrl-R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https</a:t>
            </a:r>
            <a:r>
              <a:rPr lang="en-US" sz="2000" dirty="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hlinkClick r:id="rId2"/>
              </a:rPr>
              <a:t>www.cdc.gov/ncbddd/childdevelopment/positiveparenting/preschoolers.html</a:t>
            </a:r>
            <a:r>
              <a:rPr lang="sr-Cyrl-RS" sz="200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00000"/>
              </a:lnSpc>
              <a:spcBef>
                <a:spcPts val="0"/>
              </a:spcBef>
            </a:pPr>
            <a:r>
              <a:rPr lang="sr-Cyrl-RS" sz="2000" dirty="0">
                <a:latin typeface="Arial" panose="020B0604020202020204" pitchFamily="34" charset="0"/>
                <a:cs typeface="Arial" panose="020B0604020202020204" pitchFamily="34" charset="0"/>
              </a:rPr>
              <a:t>Удружење педијатара Србије</a:t>
            </a:r>
            <a:r>
              <a:rPr lang="en-US"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Нови стандарди раста и ухрањености деце и адолесцената</a:t>
            </a:r>
            <a:r>
              <a:rPr lang="en-US"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Приручник за педијатре и сараднике у примарној здравственој заштити</a:t>
            </a:r>
            <a:r>
              <a:rPr lang="en-US" sz="2000" dirty="0">
                <a:latin typeface="Arial" panose="020B0604020202020204" pitchFamily="34" charset="0"/>
                <a:cs typeface="Arial" panose="020B0604020202020204" pitchFamily="34" charset="0"/>
              </a:rPr>
              <a:t>. 2009</a:t>
            </a:r>
          </a:p>
          <a:p>
            <a:pPr>
              <a:lnSpc>
                <a:spcPct val="100000"/>
              </a:lnSpc>
              <a:spcBef>
                <a:spcPts val="0"/>
              </a:spcBef>
            </a:pPr>
            <a:r>
              <a:rPr lang="en-US" sz="2000" dirty="0">
                <a:latin typeface="Arial" panose="020B0604020202020204" pitchFamily="34" charset="0"/>
                <a:cs typeface="Arial" panose="020B0604020202020204" pitchFamily="34" charset="0"/>
              </a:rPr>
              <a:t>WHO. https://www.who.int/tools/child-growth-standards/standards</a:t>
            </a:r>
            <a:endParaRPr lang="sr-Cyrl-RS" sz="2000" dirty="0">
              <a:latin typeface="Arial" panose="020B0604020202020204" pitchFamily="34" charset="0"/>
              <a:cs typeface="Arial" panose="020B0604020202020204" pitchFamily="34" charset="0"/>
            </a:endParaRPr>
          </a:p>
          <a:p>
            <a:pPr>
              <a:lnSpc>
                <a:spcPct val="100000"/>
              </a:lnSpc>
              <a:spcBef>
                <a:spcPts val="0"/>
              </a:spcBef>
            </a:pPr>
            <a:r>
              <a:rPr lang="sr-Latn-RS" sz="2000" b="0" i="0" u="sng" dirty="0">
                <a:effectLst/>
                <a:latin typeface="Arial" panose="020B0604020202020204" pitchFamily="34" charset="0"/>
                <a:cs typeface="Arial" panose="020B0604020202020204" pitchFamily="34" charset="0"/>
                <a:hlinkClick r:id="rId3"/>
              </a:rPr>
              <a:t>https://</a:t>
            </a:r>
            <a:r>
              <a:rPr lang="sr-Latn-RS" sz="2000" b="0" i="0" u="sng" dirty="0" smtClean="0">
                <a:effectLst/>
                <a:latin typeface="Arial" panose="020B0604020202020204" pitchFamily="34" charset="0"/>
                <a:cs typeface="Arial" panose="020B0604020202020204" pitchFamily="34" charset="0"/>
                <a:hlinkClick r:id="rId3"/>
              </a:rPr>
              <a:t>www.who.int/publications/i/item/97892400020986</a:t>
            </a:r>
            <a:endParaRPr lang="sr-Cyrl-RS" sz="2000" b="0" i="0" u="sng" dirty="0" smtClean="0">
              <a:effectLst/>
              <a:latin typeface="Arial" panose="020B0604020202020204" pitchFamily="34" charset="0"/>
              <a:cs typeface="Arial" panose="020B0604020202020204" pitchFamily="34" charset="0"/>
            </a:endParaRPr>
          </a:p>
          <a:p>
            <a:pPr>
              <a:lnSpc>
                <a:spcPct val="100000"/>
              </a:lnSpc>
              <a:spcBef>
                <a:spcPts val="0"/>
              </a:spcBef>
            </a:pPr>
            <a:r>
              <a:rPr lang="sv-SE" sz="2000" dirty="0">
                <a:latin typeface="Arial" panose="020B0604020202020204" pitchFamily="34" charset="0"/>
                <a:cs typeface="Arial" panose="020B0604020202020204" pitchFamily="34" charset="0"/>
              </a:rPr>
              <a:t>Jurić H. Dječja dentalna medicina. Naklada slap; 2015. Hrvatska.</a:t>
            </a:r>
            <a:endParaRPr lang="sr-Cyrl-RS" sz="2000" dirty="0">
              <a:latin typeface="Arial" panose="020B0604020202020204" pitchFamily="34" charset="0"/>
              <a:cs typeface="Arial" panose="020B0604020202020204" pitchFamily="34" charset="0"/>
            </a:endParaRPr>
          </a:p>
          <a:p>
            <a:pPr>
              <a:lnSpc>
                <a:spcPct val="100000"/>
              </a:lnSpc>
              <a:spcBef>
                <a:spcPts val="0"/>
              </a:spcBef>
            </a:pPr>
            <a:r>
              <a:rPr lang="sr-Cyrl-RS" sz="2000" dirty="0" smtClean="0">
                <a:latin typeface="Arial" panose="020B0604020202020204" pitchFamily="34" charset="0"/>
                <a:cs typeface="Arial" panose="020B0604020202020204" pitchFamily="34" charset="0"/>
              </a:rPr>
              <a:t>Превенција </a:t>
            </a:r>
            <a:r>
              <a:rPr lang="sr-Cyrl-RS" sz="2000" dirty="0">
                <a:latin typeface="Arial" panose="020B0604020202020204" pitchFamily="34" charset="0"/>
                <a:cs typeface="Arial" panose="020B0604020202020204" pitchFamily="34" charset="0"/>
              </a:rPr>
              <a:t>каријеса раног детињства. Орално здравље; Едукативна средства. Доступно на: </a:t>
            </a:r>
            <a:r>
              <a:rPr lang="sr-Latn-RS" sz="2000" dirty="0">
                <a:latin typeface="Arial" panose="020B0604020202020204" pitchFamily="34" charset="0"/>
                <a:cs typeface="Arial" panose="020B0604020202020204" pitchFamily="34" charset="0"/>
                <a:hlinkClick r:id="rId4"/>
              </a:rPr>
              <a:t>http://www.izjzv.org.rs/?lng=lat&amp;cir=0&amp;link=4-78</a:t>
            </a:r>
            <a:r>
              <a:rPr lang="sr-Cyrl-RS" sz="2000" dirty="0">
                <a:latin typeface="Arial" panose="020B0604020202020204" pitchFamily="34" charset="0"/>
                <a:cs typeface="Arial" panose="020B0604020202020204" pitchFamily="34" charset="0"/>
              </a:rPr>
              <a:t> </a:t>
            </a:r>
          </a:p>
          <a:p>
            <a:pPr>
              <a:lnSpc>
                <a:spcPct val="100000"/>
              </a:lnSpc>
              <a:spcBef>
                <a:spcPts val="0"/>
              </a:spcBef>
            </a:pPr>
            <a:endParaRPr lang="sr-Latn-RS" sz="2000" dirty="0">
              <a:latin typeface="Arial" panose="020B0604020202020204" pitchFamily="34" charset="0"/>
              <a:cs typeface="Arial" panose="020B0604020202020204" pitchFamily="34" charset="0"/>
            </a:endParaRPr>
          </a:p>
        </p:txBody>
      </p:sp>
      <p:sp>
        <p:nvSpPr>
          <p:cNvPr id="4" name="Title 1"/>
          <p:cNvSpPr txBox="1">
            <a:spLocks/>
          </p:cNvSpPr>
          <p:nvPr/>
        </p:nvSpPr>
        <p:spPr>
          <a:xfrm>
            <a:off x="788377" y="4441652"/>
            <a:ext cx="10515600" cy="7408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75000"/>
                  </a:schemeClr>
                </a:solidFill>
                <a:latin typeface="Arial" panose="020B0604020202020204" pitchFamily="34" charset="0"/>
                <a:cs typeface="Arial" panose="020B0604020202020204" pitchFamily="34" charset="0"/>
              </a:rPr>
              <a:t>У презентацији су коришћене слике из публикација </a:t>
            </a:r>
            <a:r>
              <a:rPr lang="ru-RU" sz="2400" b="1" dirty="0">
                <a:solidFill>
                  <a:schemeClr val="accent1">
                    <a:lumMod val="75000"/>
                  </a:schemeClr>
                </a:solidFill>
                <a:latin typeface="Arial" panose="020B0604020202020204" pitchFamily="34" charset="0"/>
                <a:cs typeface="Arial" panose="020B0604020202020204" pitchFamily="34" charset="0"/>
              </a:rPr>
              <a:t>Института за јавно здравље Војводине</a:t>
            </a:r>
            <a:r>
              <a:rPr lang="ru-RU" sz="2400" b="1" dirty="0" smtClean="0">
                <a:solidFill>
                  <a:schemeClr val="accent1">
                    <a:lumMod val="75000"/>
                  </a:schemeClr>
                </a:solidFill>
                <a:latin typeface="Arial" panose="020B0604020202020204" pitchFamily="34" charset="0"/>
                <a:cs typeface="Arial" panose="020B0604020202020204" pitchFamily="34" charset="0"/>
              </a:rPr>
              <a:t> и из следећег извора: </a:t>
            </a:r>
            <a:r>
              <a:rPr lang="en-US" sz="2400" u="sng" dirty="0">
                <a:latin typeface="Arial" panose="020B0604020202020204" pitchFamily="34" charset="0"/>
                <a:cs typeface="Arial" panose="020B0604020202020204" pitchFamily="34" charset="0"/>
                <a:hlinkClick r:id="rId5" tooltip="https://pixabay.com/"/>
              </a:rPr>
              <a:t>https</a:t>
            </a:r>
            <a:r>
              <a:rPr lang="ru-RU" sz="2400" u="sng" dirty="0">
                <a:latin typeface="Arial" panose="020B0604020202020204" pitchFamily="34" charset="0"/>
                <a:cs typeface="Arial" panose="020B0604020202020204" pitchFamily="34" charset="0"/>
                <a:hlinkClick r:id="rId5" tooltip="https://pixabay.com/"/>
              </a:rPr>
              <a:t>://</a:t>
            </a:r>
            <a:r>
              <a:rPr lang="en-US" sz="2400" u="sng" dirty="0" err="1">
                <a:latin typeface="Arial" panose="020B0604020202020204" pitchFamily="34" charset="0"/>
                <a:cs typeface="Arial" panose="020B0604020202020204" pitchFamily="34" charset="0"/>
                <a:hlinkClick r:id="rId5" tooltip="https://pixabay.com/"/>
              </a:rPr>
              <a:t>pixabay</a:t>
            </a:r>
            <a:r>
              <a:rPr lang="ru-RU" sz="2400" u="sng" dirty="0">
                <a:latin typeface="Arial" panose="020B0604020202020204" pitchFamily="34" charset="0"/>
                <a:cs typeface="Arial" panose="020B0604020202020204" pitchFamily="34" charset="0"/>
                <a:hlinkClick r:id="rId5" tooltip="https://pixabay.com/"/>
              </a:rPr>
              <a:t>.</a:t>
            </a:r>
            <a:r>
              <a:rPr lang="en-US" sz="2400" u="sng" dirty="0">
                <a:latin typeface="Arial" panose="020B0604020202020204" pitchFamily="34" charset="0"/>
                <a:cs typeface="Arial" panose="020B0604020202020204" pitchFamily="34" charset="0"/>
                <a:hlinkClick r:id="rId5" tooltip="https://pixabay.com/"/>
              </a:rPr>
              <a:t>com</a:t>
            </a:r>
            <a:r>
              <a:rPr lang="ru-RU" sz="2400" u="sng" dirty="0" smtClean="0">
                <a:latin typeface="Arial" panose="020B0604020202020204" pitchFamily="34" charset="0"/>
                <a:cs typeface="Arial" panose="020B0604020202020204" pitchFamily="34" charset="0"/>
                <a:hlinkClick r:id="rId5" tooltip="https://pixabay.com/"/>
              </a:rPr>
              <a:t>/</a:t>
            </a:r>
            <a:endParaRPr lang="en-US" sz="2400" dirty="0">
              <a:latin typeface="Arial" panose="020B0604020202020204" pitchFamily="34" charset="0"/>
              <a:cs typeface="Arial" panose="020B0604020202020204" pitchFamily="34" charset="0"/>
            </a:endParaRPr>
          </a:p>
        </p:txBody>
      </p:sp>
      <p:sp>
        <p:nvSpPr>
          <p:cNvPr id="5" name="WordArt 9"/>
          <p:cNvSpPr>
            <a:spLocks noChangeArrowheads="1" noChangeShapeType="1" noTextEdit="1"/>
          </p:cNvSpPr>
          <p:nvPr/>
        </p:nvSpPr>
        <p:spPr bwMode="auto">
          <a:xfrm>
            <a:off x="4692306" y="5887787"/>
            <a:ext cx="2549810" cy="316837"/>
          </a:xfrm>
          <a:prstGeom prst="rect">
            <a:avLst/>
          </a:prstGeom>
        </p:spPr>
        <p:txBody>
          <a:bodyPr wrap="none" fromWordArt="1">
            <a:prstTxWarp prst="textPlain">
              <a:avLst>
                <a:gd name="adj" fmla="val 50000"/>
              </a:avLst>
            </a:prstTxWarp>
          </a:bodyPr>
          <a:lstStyle/>
          <a:p>
            <a:pPr algn="ctr" eaLnBrk="1" hangingPunct="1">
              <a:defRPr/>
            </a:pP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 до з</a:t>
            </a:r>
            <a:r>
              <a:rPr lang="sr-Cyrl-RS" sz="12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драв</a:t>
            </a: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их избора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6" name="Text Box 7"/>
          <p:cNvSpPr txBox="1">
            <a:spLocks noChangeArrowheads="1"/>
          </p:cNvSpPr>
          <p:nvPr/>
        </p:nvSpPr>
        <p:spPr bwMode="auto">
          <a:xfrm>
            <a:off x="2597979" y="6292820"/>
            <a:ext cx="720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200" b="1" dirty="0"/>
              <a:t>Програмски задатак Посебног програма у области јавног здравља за АПВ у </a:t>
            </a:r>
            <a:r>
              <a:rPr lang="sr-Cyrl-RS" altLang="en-US" sz="1200" b="1" dirty="0" smtClean="0"/>
              <a:t>2022. </a:t>
            </a:r>
            <a:r>
              <a:rPr lang="sr-Cyrl-RS" altLang="en-US" sz="1200" b="1" dirty="0"/>
              <a:t>години:</a:t>
            </a:r>
          </a:p>
          <a:p>
            <a:pPr algn="ctr" eaLnBrk="1" hangingPunct="1">
              <a:lnSpc>
                <a:spcPct val="100000"/>
              </a:lnSpc>
              <a:spcBef>
                <a:spcPct val="0"/>
              </a:spcBef>
              <a:buFontTx/>
              <a:buNone/>
            </a:pPr>
            <a:r>
              <a:rPr lang="ru-RU" altLang="en-US" sz="1200" b="1" dirty="0"/>
              <a:t>Унапређење </a:t>
            </a:r>
            <a:r>
              <a:rPr lang="en-US" altLang="en-US" sz="1200" b="1" dirty="0" err="1"/>
              <a:t>здравствене</a:t>
            </a:r>
            <a:r>
              <a:rPr lang="en-US" altLang="en-US" sz="1200" b="1" dirty="0"/>
              <a:t> </a:t>
            </a:r>
            <a:r>
              <a:rPr lang="en-US" altLang="en-US" sz="1200" b="1" dirty="0" err="1"/>
              <a:t>писмености</a:t>
            </a:r>
            <a:r>
              <a:rPr lang="en-US" altLang="en-US" sz="1200" b="1" dirty="0"/>
              <a:t> </a:t>
            </a:r>
            <a:r>
              <a:rPr lang="en-US" altLang="en-US" sz="1200" b="1" dirty="0" err="1"/>
              <a:t>популације</a:t>
            </a:r>
            <a:r>
              <a:rPr lang="en-US" altLang="en-US" sz="1200" b="1" dirty="0"/>
              <a:t> – „</a:t>
            </a:r>
            <a:r>
              <a:rPr lang="en-US" altLang="en-US" sz="1200" b="1" dirty="0" err="1"/>
              <a:t>Знањем</a:t>
            </a:r>
            <a:r>
              <a:rPr lang="en-US" altLang="en-US" sz="1200" b="1" dirty="0"/>
              <a:t> </a:t>
            </a:r>
            <a:r>
              <a:rPr lang="en-US" altLang="en-US" sz="1200" b="1" dirty="0" err="1"/>
              <a:t>до</a:t>
            </a:r>
            <a:r>
              <a:rPr lang="en-US" altLang="en-US" sz="1200" b="1" dirty="0"/>
              <a:t> </a:t>
            </a:r>
            <a:r>
              <a:rPr lang="en-US" altLang="en-US" sz="1200" b="1" dirty="0" err="1"/>
              <a:t>здравих</a:t>
            </a:r>
            <a:r>
              <a:rPr lang="en-US" altLang="en-US" sz="1200" b="1" dirty="0"/>
              <a:t> </a:t>
            </a:r>
            <a:r>
              <a:rPr lang="en-US" altLang="en-US" sz="1200" b="1" dirty="0" err="1"/>
              <a:t>избора</a:t>
            </a:r>
            <a:r>
              <a:rPr lang="en-US" altLang="en-US" sz="1200" b="1" dirty="0"/>
              <a:t>“ </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3641" y="5835250"/>
            <a:ext cx="2323167" cy="731797"/>
          </a:xfrm>
          <a:prstGeom prst="rect">
            <a:avLst/>
          </a:prstGeom>
        </p:spPr>
      </p:pic>
    </p:spTree>
    <p:extLst>
      <p:ext uri="{BB962C8B-B14F-4D97-AF65-F5344CB8AC3E}">
        <p14:creationId xmlns:p14="http://schemas.microsoft.com/office/powerpoint/2010/main" val="162103348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F65-8C68-48E1-942C-D2A157082441}"/>
              </a:ext>
            </a:extLst>
          </p:cNvPr>
          <p:cNvSpPr>
            <a:spLocks noGrp="1"/>
          </p:cNvSpPr>
          <p:nvPr>
            <p:ph type="title"/>
          </p:nvPr>
        </p:nvSpPr>
        <p:spPr>
          <a:xfrm>
            <a:off x="592015" y="338748"/>
            <a:ext cx="10515600" cy="9699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Деца узраста 1-3 године</a:t>
            </a:r>
            <a:endParaRPr lang="sr-Latn-RS" sz="40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74E7CA8-85B2-4D90-BF2F-AE344333E80B}"/>
              </a:ext>
            </a:extLst>
          </p:cNvPr>
          <p:cNvSpPr>
            <a:spLocks noGrp="1"/>
          </p:cNvSpPr>
          <p:nvPr>
            <p:ph idx="1"/>
          </p:nvPr>
        </p:nvSpPr>
        <p:spPr>
          <a:xfrm>
            <a:off x="679938" y="1491517"/>
            <a:ext cx="10515600" cy="4592759"/>
          </a:xfrm>
        </p:spPr>
        <p:txBody>
          <a:bodyPr>
            <a:normAutofit/>
          </a:bodyPr>
          <a:lstStyle/>
          <a:p>
            <a:pPr>
              <a:lnSpc>
                <a:spcPct val="110000"/>
              </a:lnSpc>
              <a:spcBef>
                <a:spcPts val="0"/>
              </a:spcBef>
            </a:pP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Овладавање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новим</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вештинама</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као</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што</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су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ходање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причање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и </a:t>
            </a:r>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коришћење</a:t>
            </a:r>
            <a:r>
              <a:rPr kumimoji="0" lang="sr-Latn-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ноше</a:t>
            </a:r>
            <a:r>
              <a:rPr kumimoji="0" lang="sr-Latn-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су</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развојне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прекретнице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a:t>
            </a:r>
            <a:endPar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endParaRPr>
          </a:p>
          <a:p>
            <a:pPr>
              <a:lnSpc>
                <a:spcPct val="110000"/>
              </a:lnSpc>
              <a:spcBef>
                <a:spcPts val="0"/>
              </a:spcBef>
            </a:pP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Очекивани</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развој деце од </a:t>
            </a:r>
            <a:r>
              <a:rPr kumimoji="0" lang="sr-Latn-RS" altLang="sr-Latn-RS" sz="3000" b="0" i="0" u="none" strike="noStrike" cap="none" normalizeH="0" baseline="0" dirty="0" smtClean="0">
                <a:ln>
                  <a:noFill/>
                </a:ln>
                <a:effectLst/>
                <a:latin typeface="Arial" panose="020B0604020202020204" pitchFamily="34" charset="0"/>
                <a:cs typeface="Arial" panose="020B0604020202020204" pitchFamily="34" charset="0"/>
              </a:rPr>
              <a:t>1</a:t>
            </a:r>
            <a:r>
              <a:rPr kumimoji="0" lang="sr-Cyrl-RS" altLang="sr-Latn-RS" sz="3000" b="0" i="0" u="none" strike="noStrike" cap="none" normalizeH="0" baseline="0" dirty="0" smtClean="0">
                <a:ln>
                  <a:noFill/>
                </a:ln>
                <a:effectLst/>
                <a:latin typeface="Arial" panose="020B0604020202020204" pitchFamily="34" charset="0"/>
                <a:cs typeface="Arial" panose="020B0604020202020204" pitchFamily="34" charset="0"/>
              </a:rPr>
              <a:t>. до </a:t>
            </a:r>
            <a:r>
              <a:rPr kumimoji="0" lang="sr-Latn-RS" altLang="sr-Latn-RS" sz="3000" b="0" i="0" u="none" strike="noStrike" cap="none" normalizeH="0" baseline="0" dirty="0" smtClean="0">
                <a:ln>
                  <a:noFill/>
                </a:ln>
                <a:effectLst/>
                <a:latin typeface="Arial" panose="020B0604020202020204" pitchFamily="34" charset="0"/>
                <a:cs typeface="Arial" panose="020B0604020202020204" pitchFamily="34" charset="0"/>
              </a:rPr>
              <a:t>3</a:t>
            </a:r>
            <a:r>
              <a:rPr kumimoji="0" lang="sr-Cyrl-RS" altLang="sr-Latn-RS" sz="3000" b="0" i="0" u="none" strike="noStrike" cap="none" normalizeH="0" baseline="0" dirty="0" smtClean="0">
                <a:ln>
                  <a:noFill/>
                </a:ln>
                <a:effectLst/>
                <a:latin typeface="Arial" panose="020B0604020202020204" pitchFamily="34" charset="0"/>
                <a:cs typeface="Arial" panose="020B0604020202020204" pitchFamily="34" charset="0"/>
              </a:rPr>
              <a:t>.</a:t>
            </a:r>
            <a:r>
              <a:rPr kumimoji="0" lang="sr-Latn-RS" altLang="sr-Latn-RS" sz="3000" b="0" i="0" u="none" strike="noStrike" cap="none" normalizeH="0" baseline="0" dirty="0" smtClean="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године обухвата неколико области</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a:t>
            </a:r>
          </a:p>
          <a:p>
            <a:pPr lvl="1"/>
            <a:r>
              <a:rPr lang="sr-Cyrl-RS" sz="3000" b="1" dirty="0">
                <a:solidFill>
                  <a:srgbClr val="FF0000"/>
                </a:solidFill>
                <a:latin typeface="Arial" panose="020B0604020202020204" pitchFamily="34" charset="0"/>
                <a:cs typeface="Arial" panose="020B0604020202020204" pitchFamily="34" charset="0"/>
              </a:rPr>
              <a:t>телесне карактеристике</a:t>
            </a:r>
          </a:p>
          <a:p>
            <a:pPr lvl="1"/>
            <a:r>
              <a:rPr lang="sr-Cyrl-RS" sz="3000" b="1" dirty="0">
                <a:solidFill>
                  <a:srgbClr val="FF0000"/>
                </a:solidFill>
                <a:latin typeface="Arial" panose="020B0604020202020204" pitchFamily="34" charset="0"/>
                <a:cs typeface="Arial" panose="020B0604020202020204" pitchFamily="34" charset="0"/>
              </a:rPr>
              <a:t>груба моторика</a:t>
            </a:r>
          </a:p>
          <a:p>
            <a:pPr lvl="1"/>
            <a:r>
              <a:rPr lang="sr-Cyrl-RS" sz="3000" b="1" dirty="0">
                <a:solidFill>
                  <a:srgbClr val="FF0000"/>
                </a:solidFill>
                <a:latin typeface="Arial" panose="020B0604020202020204" pitchFamily="34" charset="0"/>
                <a:cs typeface="Arial" panose="020B0604020202020204" pitchFamily="34" charset="0"/>
              </a:rPr>
              <a:t>фина моторика</a:t>
            </a:r>
          </a:p>
          <a:p>
            <a:pPr lvl="1"/>
            <a:r>
              <a:rPr lang="sr-Cyrl-RS" sz="3000" b="1" dirty="0">
                <a:solidFill>
                  <a:srgbClr val="FF0000"/>
                </a:solidFill>
                <a:latin typeface="Arial" panose="020B0604020202020204" pitchFamily="34" charset="0"/>
                <a:cs typeface="Arial" panose="020B0604020202020204" pitchFamily="34" charset="0"/>
              </a:rPr>
              <a:t>говор</a:t>
            </a:r>
          </a:p>
          <a:p>
            <a:pPr lvl="1"/>
            <a:r>
              <a:rPr lang="sr-Cyrl-RS" sz="3000" b="1" dirty="0">
                <a:solidFill>
                  <a:srgbClr val="FF0000"/>
                </a:solidFill>
                <a:latin typeface="Arial" panose="020B0604020202020204" pitchFamily="34" charset="0"/>
                <a:cs typeface="Arial" panose="020B0604020202020204" pitchFamily="34" charset="0"/>
              </a:rPr>
              <a:t>социјалне вештине</a:t>
            </a:r>
            <a:r>
              <a:rPr lang="sr-Cyrl-RS" sz="3000" dirty="0">
                <a:latin typeface="Arial" panose="020B0604020202020204" pitchFamily="34" charset="0"/>
                <a:cs typeface="Arial" panose="020B0604020202020204" pitchFamily="34" charset="0"/>
              </a:rPr>
              <a:t>.</a:t>
            </a:r>
            <a:endParaRPr lang="sr-Latn-RS" sz="3000" dirty="0">
              <a:latin typeface="Arial" panose="020B0604020202020204" pitchFamily="34" charset="0"/>
              <a:cs typeface="Arial" panose="020B0604020202020204" pitchFamily="34" charset="0"/>
            </a:endParaRPr>
          </a:p>
        </p:txBody>
      </p:sp>
      <p:pic>
        <p:nvPicPr>
          <p:cNvPr id="4" name="Picture 2" descr="Free photos of Girl">
            <a:extLst>
              <a:ext uri="{FF2B5EF4-FFF2-40B4-BE49-F238E27FC236}">
                <a16:creationId xmlns:a16="http://schemas.microsoft.com/office/drawing/2014/main" id="{12045A3D-3F75-4306-97E6-26B57D4BF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008" y="3393831"/>
            <a:ext cx="2095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2186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5F80-2063-4CCE-82C6-8840424B455D}"/>
              </a:ext>
            </a:extLst>
          </p:cNvPr>
          <p:cNvSpPr>
            <a:spLocks noGrp="1"/>
          </p:cNvSpPr>
          <p:nvPr>
            <p:ph type="title"/>
          </p:nvPr>
        </p:nvSpPr>
        <p:spPr>
          <a:xfrm>
            <a:off x="409043" y="300689"/>
            <a:ext cx="10515600" cy="684049"/>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Телесне карактеристике</a:t>
            </a:r>
            <a:endParaRPr lang="sr-Latn-RS" sz="40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0EFF301-B6AC-4C77-B7E0-D1CF03AC46E2}"/>
              </a:ext>
            </a:extLst>
          </p:cNvPr>
          <p:cNvSpPr>
            <a:spLocks noGrp="1"/>
          </p:cNvSpPr>
          <p:nvPr>
            <p:ph idx="1"/>
          </p:nvPr>
        </p:nvSpPr>
        <p:spPr>
          <a:xfrm>
            <a:off x="499938" y="996647"/>
            <a:ext cx="9660998" cy="5547292"/>
          </a:xfrm>
        </p:spPr>
        <p:txBody>
          <a:bodyPr>
            <a:noAutofit/>
          </a:bodyPr>
          <a:lstStyle/>
          <a:p>
            <a:r>
              <a:rPr lang="sr-Cyrl-RS" sz="3200" dirty="0">
                <a:latin typeface="Arial" panose="020B0604020202020204" pitchFamily="34" charset="0"/>
                <a:cs typeface="Arial" panose="020B0604020202020204" pitchFamily="34" charset="0"/>
              </a:rPr>
              <a:t>У узрасту 1-3 године, </a:t>
            </a:r>
            <a:r>
              <a:rPr lang="sr-Cyrl-RS" sz="3200" b="1" dirty="0">
                <a:solidFill>
                  <a:srgbClr val="FF0000"/>
                </a:solidFill>
                <a:latin typeface="Arial" panose="020B0604020202020204" pitchFamily="34" charset="0"/>
                <a:cs typeface="Arial" panose="020B0604020202020204" pitchFamily="34" charset="0"/>
              </a:rPr>
              <a:t>раст</a:t>
            </a:r>
            <a:r>
              <a:rPr lang="sr-Cyrl-RS" sz="3200" dirty="0">
                <a:latin typeface="Arial" panose="020B0604020202020204" pitchFamily="34" charset="0"/>
                <a:cs typeface="Arial" panose="020B0604020202020204" pitchFamily="34" charset="0"/>
              </a:rPr>
              <a:t> иде </a:t>
            </a:r>
            <a:r>
              <a:rPr lang="sr-Cyrl-RS" sz="3200" b="1" dirty="0">
                <a:solidFill>
                  <a:srgbClr val="FF0000"/>
                </a:solidFill>
                <a:latin typeface="Arial" panose="020B0604020202020204" pitchFamily="34" charset="0"/>
                <a:cs typeface="Arial" panose="020B0604020202020204" pitchFamily="34" charset="0"/>
              </a:rPr>
              <a:t>уравнотеженим </a:t>
            </a:r>
            <a:r>
              <a:rPr lang="sr-Cyrl-RS" sz="3200" b="1" dirty="0" smtClean="0">
                <a:solidFill>
                  <a:srgbClr val="FF0000"/>
                </a:solidFill>
                <a:latin typeface="Arial" panose="020B0604020202020204" pitchFamily="34" charset="0"/>
                <a:cs typeface="Arial" panose="020B0604020202020204" pitchFamily="34" charset="0"/>
              </a:rPr>
              <a:t>ритмом</a:t>
            </a:r>
            <a:r>
              <a:rPr lang="sr-Cyrl-RS" sz="3200" dirty="0">
                <a:latin typeface="Arial" panose="020B0604020202020204" pitchFamily="34" charset="0"/>
                <a:cs typeface="Arial" panose="020B0604020202020204" pitchFamily="34" charset="0"/>
              </a:rPr>
              <a:t>.</a:t>
            </a:r>
            <a:endParaRPr lang="sr-Latn-RS" sz="3200" dirty="0">
              <a:latin typeface="Arial" panose="020B0604020202020204" pitchFamily="34" charset="0"/>
              <a:cs typeface="Arial" panose="020B0604020202020204" pitchFamily="34" charset="0"/>
            </a:endParaRPr>
          </a:p>
          <a:p>
            <a:r>
              <a:rPr lang="sr-Cyrl-RS" sz="3200" dirty="0">
                <a:latin typeface="Arial" panose="020B0604020202020204" pitchFamily="34" charset="0"/>
                <a:cs typeface="Arial" panose="020B0604020202020204" pitchFamily="34" charset="0"/>
              </a:rPr>
              <a:t>Од навршене друге године, просечан годишњи прираст у </a:t>
            </a:r>
            <a:r>
              <a:rPr lang="en-US" sz="3200" dirty="0">
                <a:latin typeface="Arial" panose="020B0604020202020204" pitchFamily="34" charset="0"/>
                <a:cs typeface="Arial" panose="020B0604020202020204" pitchFamily="34" charset="0"/>
              </a:rPr>
              <a:t> </a:t>
            </a:r>
            <a:r>
              <a:rPr lang="sr-Cyrl-RS" sz="3200" dirty="0">
                <a:latin typeface="Arial" panose="020B0604020202020204" pitchFamily="34" charset="0"/>
                <a:cs typeface="Arial" panose="020B0604020202020204" pitchFamily="34" charset="0"/>
              </a:rPr>
              <a:t>телесној маси је око </a:t>
            </a:r>
            <a:r>
              <a:rPr lang="sr-Cyrl-RS" sz="3200" b="1" dirty="0">
                <a:solidFill>
                  <a:srgbClr val="FF0000"/>
                </a:solidFill>
                <a:latin typeface="Arial" panose="020B0604020202020204" pitchFamily="34" charset="0"/>
                <a:cs typeface="Arial" panose="020B0604020202020204" pitchFamily="34" charset="0"/>
              </a:rPr>
              <a:t>2,5кг годишње</a:t>
            </a:r>
            <a:r>
              <a:rPr lang="sr-Cyrl-RS" sz="3200" dirty="0">
                <a:latin typeface="Arial" panose="020B0604020202020204" pitchFamily="34" charset="0"/>
                <a:cs typeface="Arial" panose="020B0604020202020204" pitchFamily="34" charset="0"/>
              </a:rPr>
              <a:t>.</a:t>
            </a:r>
          </a:p>
          <a:p>
            <a:r>
              <a:rPr lang="sr-Cyrl-RS" sz="3200" b="1" dirty="0">
                <a:solidFill>
                  <a:srgbClr val="FF0000"/>
                </a:solidFill>
                <a:latin typeface="Arial" panose="020B0604020202020204" pitchFamily="34" charset="0"/>
                <a:cs typeface="Arial" panose="020B0604020202020204" pitchFamily="34" charset="0"/>
              </a:rPr>
              <a:t>Кључни чиниоци </a:t>
            </a:r>
            <a:r>
              <a:rPr lang="sr-Cyrl-RS" sz="3200" dirty="0">
                <a:latin typeface="Arial" panose="020B0604020202020204" pitchFamily="34" charset="0"/>
                <a:cs typeface="Arial" panose="020B0604020202020204" pitchFamily="34" charset="0"/>
              </a:rPr>
              <a:t>одговорни за телесни раст у овом периоду су </a:t>
            </a:r>
            <a:r>
              <a:rPr lang="sr-Cyrl-RS" sz="3200" b="1" dirty="0">
                <a:solidFill>
                  <a:srgbClr val="FF0000"/>
                </a:solidFill>
                <a:latin typeface="Arial" panose="020B0604020202020204" pitchFamily="34" charset="0"/>
                <a:cs typeface="Arial" panose="020B0604020202020204" pitchFamily="34" charset="0"/>
              </a:rPr>
              <a:t>исхрана</a:t>
            </a:r>
            <a:r>
              <a:rPr lang="sr-Cyrl-RS" sz="3200" dirty="0">
                <a:latin typeface="Arial" panose="020B0604020202020204" pitchFamily="34" charset="0"/>
                <a:cs typeface="Arial" panose="020B0604020202020204" pitchFamily="34" charset="0"/>
              </a:rPr>
              <a:t> и </a:t>
            </a:r>
            <a:r>
              <a:rPr lang="sr-Cyrl-RS" sz="3200" b="1" dirty="0">
                <a:solidFill>
                  <a:srgbClr val="FF0000"/>
                </a:solidFill>
                <a:latin typeface="Arial" panose="020B0604020202020204" pitchFamily="34" charset="0"/>
                <a:cs typeface="Arial" panose="020B0604020202020204" pitchFamily="34" charset="0"/>
              </a:rPr>
              <a:t>генетски</a:t>
            </a:r>
            <a:r>
              <a:rPr lang="sr-Cyrl-RS" sz="3200" dirty="0">
                <a:latin typeface="Arial" panose="020B0604020202020204" pitchFamily="34" charset="0"/>
                <a:cs typeface="Arial" panose="020B0604020202020204" pitchFamily="34" charset="0"/>
              </a:rPr>
              <a:t> чиниоци.</a:t>
            </a:r>
          </a:p>
          <a:p>
            <a:r>
              <a:rPr lang="sr-Cyrl-RS" sz="3200" b="1" dirty="0">
                <a:solidFill>
                  <a:srgbClr val="FF0000"/>
                </a:solidFill>
                <a:latin typeface="Arial" panose="020B0604020202020204" pitchFamily="34" charset="0"/>
                <a:cs typeface="Arial" panose="020B0604020202020204" pitchFamily="34" charset="0"/>
              </a:rPr>
              <a:t>Просечан прираст </a:t>
            </a:r>
            <a:r>
              <a:rPr lang="sr-Cyrl-RS" sz="3200" dirty="0">
                <a:latin typeface="Arial" panose="020B0604020202020204" pitchFamily="34" charset="0"/>
                <a:cs typeface="Arial" panose="020B0604020202020204" pitchFamily="34" charset="0"/>
              </a:rPr>
              <a:t>у телесној висини је </a:t>
            </a:r>
            <a:r>
              <a:rPr lang="sr-Cyrl-RS" sz="3200" b="1" dirty="0">
                <a:solidFill>
                  <a:srgbClr val="FF0000"/>
                </a:solidFill>
                <a:latin typeface="Arial" panose="020B0604020202020204" pitchFamily="34" charset="0"/>
                <a:cs typeface="Arial" panose="020B0604020202020204" pitchFamily="34" charset="0"/>
              </a:rPr>
              <a:t>5-7,5цм</a:t>
            </a:r>
            <a:r>
              <a:rPr lang="sr-Cyrl-RS" sz="3200" b="1" dirty="0">
                <a:latin typeface="Arial" panose="020B0604020202020204" pitchFamily="34" charset="0"/>
                <a:cs typeface="Arial" panose="020B0604020202020204" pitchFamily="34" charset="0"/>
              </a:rPr>
              <a:t> </a:t>
            </a:r>
            <a:r>
              <a:rPr lang="sr-Cyrl-RS" sz="3200" b="1" dirty="0">
                <a:solidFill>
                  <a:srgbClr val="FF0000"/>
                </a:solidFill>
                <a:latin typeface="Arial" panose="020B0604020202020204" pitchFamily="34" charset="0"/>
                <a:cs typeface="Arial" panose="020B0604020202020204" pitchFamily="34" charset="0"/>
              </a:rPr>
              <a:t>годишње</a:t>
            </a:r>
            <a:r>
              <a:rPr lang="sr-Cyrl-RS" sz="3200" dirty="0">
                <a:latin typeface="Arial" panose="020B0604020202020204" pitchFamily="34" charset="0"/>
                <a:cs typeface="Arial" panose="020B0604020202020204" pitchFamily="34" charset="0"/>
              </a:rPr>
              <a:t>.</a:t>
            </a:r>
          </a:p>
          <a:p>
            <a:r>
              <a:rPr kumimoji="0" lang="sr-Latn-RS" altLang="sr-Latn-RS" sz="3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Дечаци</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теже</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око</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пола</a:t>
            </a:r>
            <a:r>
              <a:rPr kumimoji="0" lang="sr-Latn-RS" altLang="sr-Latn-RS" sz="3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килограма</a:t>
            </a:r>
            <a:r>
              <a:rPr kumimoji="0" lang="sr-Latn-RS" altLang="sr-Latn-RS" sz="3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више</a:t>
            </a:r>
            <a:r>
              <a:rPr kumimoji="0" lang="sr-Latn-RS" altLang="sr-Latn-RS" sz="3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од</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девојчица</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али</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у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просеку</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имају</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приближно</a:t>
            </a:r>
            <a:r>
              <a:rPr kumimoji="0" lang="sr-Latn-RS" altLang="sr-Latn-RS" sz="3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исту</a:t>
            </a:r>
            <a:r>
              <a:rPr kumimoji="0" lang="sr-Latn-RS" altLang="sr-Latn-RS" sz="3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200" b="1"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висину</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a:t>
            </a:r>
            <a:endParaRPr lang="sr-Cyrl-RS" sz="3200" dirty="0">
              <a:latin typeface="Arial" panose="020B0604020202020204" pitchFamily="34" charset="0"/>
              <a:cs typeface="Arial" panose="020B0604020202020204" pitchFamily="34" charset="0"/>
            </a:endParaRPr>
          </a:p>
        </p:txBody>
      </p:sp>
      <p:pic>
        <p:nvPicPr>
          <p:cNvPr id="2050" name="Picture 2" descr="Little child standing on a scale Little boy standing on a scale toddler charts stock pictures, royalty-free photos &amp; images">
            <a:extLst>
              <a:ext uri="{FF2B5EF4-FFF2-40B4-BE49-F238E27FC236}">
                <a16:creationId xmlns:a16="http://schemas.microsoft.com/office/drawing/2014/main" id="{1551DD98-8D81-4E7A-8B26-57BBEBAA24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1831" y="4196647"/>
            <a:ext cx="1723292" cy="23919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36BD702-8618-4B5D-BC7D-2319BCCC3803}"/>
              </a:ext>
            </a:extLst>
          </p:cNvPr>
          <p:cNvPicPr>
            <a:picLocks noChangeAspect="1"/>
          </p:cNvPicPr>
          <p:nvPr/>
        </p:nvPicPr>
        <p:blipFill rotWithShape="1">
          <a:blip r:embed="rId3"/>
          <a:srcRect r="15630"/>
          <a:stretch/>
        </p:blipFill>
        <p:spPr>
          <a:xfrm>
            <a:off x="10251831" y="116630"/>
            <a:ext cx="1817731" cy="3728904"/>
          </a:xfrm>
          <a:prstGeom prst="rect">
            <a:avLst/>
          </a:prstGeom>
        </p:spPr>
      </p:pic>
    </p:spTree>
    <p:extLst>
      <p:ext uri="{BB962C8B-B14F-4D97-AF65-F5344CB8AC3E}">
        <p14:creationId xmlns:p14="http://schemas.microsoft.com/office/powerpoint/2010/main" val="288661495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1E67-4EBF-4BBC-B023-7965F0618A3A}"/>
              </a:ext>
            </a:extLst>
          </p:cNvPr>
          <p:cNvSpPr>
            <a:spLocks noGrp="1"/>
          </p:cNvSpPr>
          <p:nvPr>
            <p:ph type="title"/>
          </p:nvPr>
        </p:nvSpPr>
        <p:spPr>
          <a:xfrm>
            <a:off x="216867" y="117182"/>
            <a:ext cx="6676302" cy="1008234"/>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Моторичке вештине</a:t>
            </a:r>
            <a:endParaRPr lang="sr-Latn-RS" sz="40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FE91543-226C-430B-850D-C8D9CA71E20E}"/>
              </a:ext>
            </a:extLst>
          </p:cNvPr>
          <p:cNvSpPr>
            <a:spLocks noGrp="1"/>
          </p:cNvSpPr>
          <p:nvPr>
            <p:ph idx="1"/>
          </p:nvPr>
        </p:nvSpPr>
        <p:spPr>
          <a:xfrm>
            <a:off x="328246" y="1236540"/>
            <a:ext cx="10209125" cy="5269768"/>
          </a:xfrm>
        </p:spPr>
        <p:txBody>
          <a:bodyPr>
            <a:noAutofit/>
          </a:bodyPr>
          <a:lstStyle/>
          <a:p>
            <a:r>
              <a:rPr lang="sr-Cyrl-RS" sz="3200" dirty="0">
                <a:latin typeface="Arial" panose="020B0604020202020204" pitchFamily="34" charset="0"/>
                <a:cs typeface="Arial" panose="020B0604020202020204" pitchFamily="34" charset="0"/>
              </a:rPr>
              <a:t>Од најранијег животног доба деца развијају </a:t>
            </a:r>
            <a:r>
              <a:rPr lang="sr-Cyrl-RS" sz="3200" dirty="0" smtClean="0">
                <a:latin typeface="Arial" panose="020B0604020202020204" pitchFamily="34" charset="0"/>
                <a:cs typeface="Arial" panose="020B0604020202020204" pitchFamily="34" charset="0"/>
              </a:rPr>
              <a:t>           </a:t>
            </a:r>
            <a:r>
              <a:rPr lang="sr-Cyrl-RS" sz="3200" b="1" dirty="0" smtClean="0">
                <a:solidFill>
                  <a:srgbClr val="FF0000"/>
                </a:solidFill>
                <a:latin typeface="Arial" panose="020B0604020202020204" pitchFamily="34" charset="0"/>
                <a:cs typeface="Arial" panose="020B0604020202020204" pitchFamily="34" charset="0"/>
              </a:rPr>
              <a:t>две </a:t>
            </a:r>
            <a:r>
              <a:rPr lang="sr-Cyrl-RS" sz="3200" b="1" dirty="0">
                <a:solidFill>
                  <a:srgbClr val="FF0000"/>
                </a:solidFill>
                <a:latin typeface="Arial" panose="020B0604020202020204" pitchFamily="34" charset="0"/>
                <a:cs typeface="Arial" panose="020B0604020202020204" pitchFamily="34" charset="0"/>
              </a:rPr>
              <a:t>врсте моторичких вештина</a:t>
            </a:r>
            <a:r>
              <a:rPr lang="sr-Cyrl-RS" sz="3200" dirty="0">
                <a:latin typeface="Arial" panose="020B0604020202020204" pitchFamily="34" charset="0"/>
                <a:cs typeface="Arial" panose="020B0604020202020204" pitchFamily="34" charset="0"/>
              </a:rPr>
              <a:t>:</a:t>
            </a:r>
          </a:p>
          <a:p>
            <a:pPr lvl="1"/>
            <a:r>
              <a:rPr lang="sr-Cyrl-RS" sz="2800" b="1" dirty="0">
                <a:solidFill>
                  <a:srgbClr val="FF0000"/>
                </a:solidFill>
                <a:latin typeface="Arial" panose="020B0604020202020204" pitchFamily="34" charset="0"/>
                <a:cs typeface="Arial" panose="020B0604020202020204" pitchFamily="34" charset="0"/>
              </a:rPr>
              <a:t>Грубе</a:t>
            </a:r>
            <a:r>
              <a:rPr lang="sr-Cyrl-RS" sz="2800" dirty="0">
                <a:latin typeface="Arial" panose="020B0604020202020204" pitchFamily="34" charset="0"/>
                <a:cs typeface="Arial" panose="020B0604020202020204" pitchFamily="34" charset="0"/>
              </a:rPr>
              <a:t> моторичке вештине (грубу моторику), које </a:t>
            </a:r>
            <a:r>
              <a:rPr kumimoji="0" lang="sr-Latn-RS" altLang="sr-Latn-RS" sz="2800" b="0" i="0" u="none" strike="noStrike" cap="none" normalizeH="0" baseline="0" dirty="0">
                <a:ln>
                  <a:noFill/>
                </a:ln>
                <a:effectLst/>
                <a:latin typeface="Arial" panose="020B0604020202020204" pitchFamily="34" charset="0"/>
                <a:cs typeface="Arial" panose="020B0604020202020204" pitchFamily="34" charset="0"/>
              </a:rPr>
              <a:t>укључују </a:t>
            </a:r>
            <a:r>
              <a:rPr kumimoji="0" lang="sr-Latn-RS" altLang="sr-Latn-RS"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коришћење великих мишића </a:t>
            </a:r>
            <a:r>
              <a:rPr kumimoji="0" lang="sr-Latn-RS" altLang="sr-Latn-RS" sz="2800" b="0" i="0" u="none" strike="noStrike" cap="none" normalizeH="0" baseline="0" dirty="0">
                <a:ln>
                  <a:noFill/>
                </a:ln>
                <a:effectLst/>
                <a:latin typeface="Arial" panose="020B0604020202020204" pitchFamily="34" charset="0"/>
                <a:cs typeface="Arial" panose="020B0604020202020204" pitchFamily="34" charset="0"/>
              </a:rPr>
              <a:t>у телу за велике </a:t>
            </a:r>
            <a:r>
              <a:rPr kumimoji="0" lang="sr-Latn-RS" altLang="sr-Latn-RS" sz="2800" b="0" i="0" u="none" strike="noStrike" cap="none" normalizeH="0" baseline="0" dirty="0" smtClean="0">
                <a:ln>
                  <a:noFill/>
                </a:ln>
                <a:effectLst/>
                <a:latin typeface="Arial" panose="020B0604020202020204" pitchFamily="34" charset="0"/>
                <a:cs typeface="Arial" panose="020B0604020202020204" pitchFamily="34" charset="0"/>
              </a:rPr>
              <a:t>покрете</a:t>
            </a:r>
            <a:r>
              <a:rPr lang="sr-Cyrl-RS" altLang="sr-Latn-RS" sz="2800" dirty="0">
                <a:latin typeface="Arial" panose="020B0604020202020204" pitchFamily="34" charset="0"/>
                <a:cs typeface="Arial" panose="020B0604020202020204" pitchFamily="34" charset="0"/>
              </a:rPr>
              <a:t>;</a:t>
            </a:r>
            <a:endParaRPr kumimoji="0" lang="sr-Latn-RS" altLang="sr-Latn-RS" sz="2800" b="0" i="0" u="none" strike="noStrike" cap="none" normalizeH="0" baseline="0" dirty="0">
              <a:ln>
                <a:noFill/>
              </a:ln>
              <a:effectLst/>
              <a:latin typeface="Arial" panose="020B0604020202020204" pitchFamily="34" charset="0"/>
              <a:cs typeface="Arial" panose="020B0604020202020204" pitchFamily="34" charset="0"/>
            </a:endParaRPr>
          </a:p>
          <a:p>
            <a:pPr marL="457200" lvl="1" indent="0">
              <a:buNone/>
            </a:pPr>
            <a:endParaRPr lang="sr-Cyrl-RS" sz="1400" dirty="0">
              <a:latin typeface="Arial" panose="020B0604020202020204" pitchFamily="34" charset="0"/>
              <a:cs typeface="Arial" panose="020B0604020202020204" pitchFamily="34" charset="0"/>
            </a:endParaRPr>
          </a:p>
          <a:p>
            <a:pPr lvl="1"/>
            <a:r>
              <a:rPr lang="sr-Cyrl-RS" sz="2800" b="1" dirty="0">
                <a:solidFill>
                  <a:srgbClr val="FF0000"/>
                </a:solidFill>
                <a:latin typeface="Arial" panose="020B0604020202020204" pitchFamily="34" charset="0"/>
                <a:cs typeface="Arial" panose="020B0604020202020204" pitchFamily="34" charset="0"/>
              </a:rPr>
              <a:t>Фине</a:t>
            </a:r>
            <a:r>
              <a:rPr lang="sr-Cyrl-RS" sz="2800" dirty="0">
                <a:latin typeface="Arial" panose="020B0604020202020204" pitchFamily="34" charset="0"/>
                <a:cs typeface="Arial" panose="020B0604020202020204" pitchFamily="34" charset="0"/>
              </a:rPr>
              <a:t> моторичке вештине (фину моторику), које </a:t>
            </a:r>
            <a:r>
              <a:rPr lang="sr-Latn-RS" altLang="sr-Latn-RS" sz="2800" dirty="0" err="1">
                <a:latin typeface="Arial" panose="020B0604020202020204" pitchFamily="34" charset="0"/>
                <a:cs typeface="Arial" panose="020B0604020202020204" pitchFamily="34" charset="0"/>
              </a:rPr>
              <a:t>подразумевају</a:t>
            </a:r>
            <a:r>
              <a:rPr lang="sr-Latn-RS" altLang="sr-Latn-RS" sz="2800" dirty="0">
                <a:latin typeface="Arial" panose="020B0604020202020204" pitchFamily="34" charset="0"/>
                <a:cs typeface="Arial" panose="020B0604020202020204" pitchFamily="34" charset="0"/>
              </a:rPr>
              <a:t> </a:t>
            </a:r>
            <a:r>
              <a:rPr lang="sr-Latn-RS" altLang="sr-Latn-RS" sz="2800" dirty="0" err="1">
                <a:solidFill>
                  <a:srgbClr val="FF0000"/>
                </a:solidFill>
                <a:latin typeface="Arial" panose="020B0604020202020204" pitchFamily="34" charset="0"/>
                <a:cs typeface="Arial" panose="020B0604020202020204" pitchFamily="34" charset="0"/>
              </a:rPr>
              <a:t>коришћење</a:t>
            </a:r>
            <a:r>
              <a:rPr lang="sr-Latn-RS" altLang="sr-Latn-RS" sz="2800" dirty="0">
                <a:solidFill>
                  <a:srgbClr val="FF0000"/>
                </a:solidFill>
                <a:latin typeface="Arial" panose="020B0604020202020204" pitchFamily="34" charset="0"/>
                <a:cs typeface="Arial" panose="020B0604020202020204" pitchFamily="34" charset="0"/>
              </a:rPr>
              <a:t> </a:t>
            </a:r>
            <a:r>
              <a:rPr lang="sr-Latn-RS" altLang="sr-Latn-RS" sz="2800" dirty="0" err="1">
                <a:solidFill>
                  <a:srgbClr val="FF0000"/>
                </a:solidFill>
                <a:latin typeface="Arial" panose="020B0604020202020204" pitchFamily="34" charset="0"/>
                <a:cs typeface="Arial" panose="020B0604020202020204" pitchFamily="34" charset="0"/>
              </a:rPr>
              <a:t>руку</a:t>
            </a:r>
            <a:r>
              <a:rPr lang="sr-Latn-RS" altLang="sr-Latn-RS" sz="2800" dirty="0">
                <a:solidFill>
                  <a:srgbClr val="FF0000"/>
                </a:solidFill>
                <a:latin typeface="Arial" panose="020B0604020202020204" pitchFamily="34" charset="0"/>
                <a:cs typeface="Arial" panose="020B0604020202020204" pitchFamily="34" charset="0"/>
              </a:rPr>
              <a:t> и </a:t>
            </a:r>
            <a:r>
              <a:rPr lang="sr-Latn-RS" altLang="sr-Latn-RS" sz="2800" dirty="0" err="1">
                <a:solidFill>
                  <a:srgbClr val="FF0000"/>
                </a:solidFill>
                <a:latin typeface="Arial" panose="020B0604020202020204" pitchFamily="34" charset="0"/>
                <a:cs typeface="Arial" panose="020B0604020202020204" pitchFamily="34" charset="0"/>
              </a:rPr>
              <a:t>прстију</a:t>
            </a:r>
            <a:r>
              <a:rPr lang="sr-Latn-RS" altLang="sr-Latn-RS" sz="2800" dirty="0">
                <a:solidFill>
                  <a:srgbClr val="FF0000"/>
                </a:solidFill>
                <a:latin typeface="Arial" panose="020B0604020202020204" pitchFamily="34" charset="0"/>
                <a:cs typeface="Arial" panose="020B0604020202020204" pitchFamily="34" charset="0"/>
              </a:rPr>
              <a:t> </a:t>
            </a:r>
            <a:r>
              <a:rPr lang="sr-Latn-RS" altLang="sr-Latn-RS" sz="2800" dirty="0" err="1">
                <a:latin typeface="Arial" panose="020B0604020202020204" pitchFamily="34" charset="0"/>
                <a:cs typeface="Arial" panose="020B0604020202020204" pitchFamily="34" charset="0"/>
              </a:rPr>
              <a:t>за</a:t>
            </a:r>
            <a:r>
              <a:rPr lang="sr-Latn-RS" altLang="sr-Latn-RS" sz="2800" dirty="0">
                <a:latin typeface="Arial" panose="020B0604020202020204" pitchFamily="34" charset="0"/>
                <a:cs typeface="Arial" panose="020B0604020202020204" pitchFamily="34" charset="0"/>
              </a:rPr>
              <a:t> </a:t>
            </a:r>
            <a:r>
              <a:rPr lang="sr-Latn-RS" altLang="sr-Latn-RS" sz="2800" dirty="0" err="1">
                <a:latin typeface="Arial" panose="020B0604020202020204" pitchFamily="34" charset="0"/>
                <a:cs typeface="Arial" panose="020B0604020202020204" pitchFamily="34" charset="0"/>
              </a:rPr>
              <a:t>контролу</a:t>
            </a:r>
            <a:r>
              <a:rPr lang="sr-Latn-RS" altLang="sr-Latn-RS" sz="2800" dirty="0">
                <a:latin typeface="Arial" panose="020B0604020202020204" pitchFamily="34" charset="0"/>
                <a:cs typeface="Arial" panose="020B0604020202020204" pitchFamily="34" charset="0"/>
              </a:rPr>
              <a:t> </a:t>
            </a:r>
            <a:r>
              <a:rPr lang="sr-Latn-RS" altLang="sr-Latn-RS" sz="2800" dirty="0" err="1">
                <a:latin typeface="Arial" panose="020B0604020202020204" pitchFamily="34" charset="0"/>
                <a:cs typeface="Arial" panose="020B0604020202020204" pitchFamily="34" charset="0"/>
              </a:rPr>
              <a:t>малих</a:t>
            </a:r>
            <a:r>
              <a:rPr lang="sr-Latn-RS" altLang="sr-Latn-RS" sz="2800" dirty="0">
                <a:latin typeface="Arial" panose="020B0604020202020204" pitchFamily="34" charset="0"/>
                <a:cs typeface="Arial" panose="020B0604020202020204" pitchFamily="34" charset="0"/>
              </a:rPr>
              <a:t> </a:t>
            </a:r>
            <a:r>
              <a:rPr lang="sr-Latn-RS" altLang="sr-Latn-RS" sz="2800" dirty="0" err="1">
                <a:latin typeface="Arial" panose="020B0604020202020204" pitchFamily="34" charset="0"/>
                <a:cs typeface="Arial" panose="020B0604020202020204" pitchFamily="34" charset="0"/>
              </a:rPr>
              <a:t>предмета</a:t>
            </a:r>
            <a:r>
              <a:rPr lang="sr-Cyrl-RS" altLang="sr-Latn-RS" sz="2800" dirty="0">
                <a:latin typeface="Arial" panose="020B0604020202020204" pitchFamily="34" charset="0"/>
                <a:cs typeface="Arial" panose="020B0604020202020204" pitchFamily="34" charset="0"/>
              </a:rPr>
              <a:t>.</a:t>
            </a:r>
            <a:endParaRPr lang="sr-Cyrl-RS" sz="2800" dirty="0">
              <a:latin typeface="Arial" panose="020B0604020202020204" pitchFamily="34" charset="0"/>
              <a:cs typeface="Arial" panose="020B0604020202020204" pitchFamily="34" charset="0"/>
            </a:endParaRPr>
          </a:p>
          <a:p>
            <a:r>
              <a:rPr lang="sr-Cyrl-RS" altLang="sr-Latn-RS" sz="3200" dirty="0" smtClean="0">
                <a:latin typeface="Arial" panose="020B0604020202020204" pitchFamily="34" charset="0"/>
                <a:cs typeface="Arial" panose="020B0604020202020204" pitchFamily="34" charset="0"/>
              </a:rPr>
              <a:t>С</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ва</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деца</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се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развијају</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неким </a:t>
            </a:r>
            <a:r>
              <a:rPr kumimoji="0" lang="sr-Latn-RS" altLang="sr-Latn-RS" sz="3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сопственим темпом</a:t>
            </a:r>
            <a:r>
              <a:rPr lang="sr-Cyrl-RS" altLang="sr-Latn-RS" sz="3200" b="1" dirty="0">
                <a:solidFill>
                  <a:srgbClr val="FF0000"/>
                </a:solidFill>
                <a:latin typeface="Arial" panose="020B0604020202020204" pitchFamily="34" charset="0"/>
                <a:cs typeface="Arial" panose="020B0604020202020204" pitchFamily="34" charset="0"/>
              </a:rPr>
              <a:t> </a:t>
            </a:r>
            <a:r>
              <a:rPr lang="sr-Cyrl-RS" altLang="sr-Latn-RS" sz="3200" b="1" dirty="0" smtClean="0">
                <a:solidFill>
                  <a:srgbClr val="FF0000"/>
                </a:solidFill>
                <a:latin typeface="Arial" panose="020B0604020202020204" pitchFamily="34" charset="0"/>
                <a:cs typeface="Arial" panose="020B0604020202020204" pitchFamily="34" charset="0"/>
              </a:rPr>
              <a:t>   </a:t>
            </a:r>
            <a:r>
              <a:rPr lang="sr-Cyrl-RS" altLang="sr-Latn-RS" sz="3200" dirty="0" smtClean="0">
                <a:latin typeface="Arial" panose="020B0604020202020204" pitchFamily="34" charset="0"/>
                <a:cs typeface="Arial" panose="020B0604020202020204" pitchFamily="34" charset="0"/>
              </a:rPr>
              <a:t>и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достижу</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неке</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прекретнице</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у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одређеним</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старосним</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200" b="0" i="0" u="none" strike="noStrike" cap="none" normalizeH="0" baseline="0" dirty="0" err="1">
                <a:ln>
                  <a:noFill/>
                </a:ln>
                <a:effectLst/>
                <a:latin typeface="Arial" panose="020B0604020202020204" pitchFamily="34" charset="0"/>
                <a:cs typeface="Arial" panose="020B0604020202020204" pitchFamily="34" charset="0"/>
              </a:rPr>
              <a:t>распонима</a:t>
            </a:r>
            <a:r>
              <a:rPr kumimoji="0" lang="sr-Cyrl-RS" altLang="sr-Latn-RS" sz="3200" b="0" i="0" u="none" strike="noStrike" cap="none" normalizeH="0" baseline="0" dirty="0">
                <a:ln>
                  <a:noFill/>
                </a:ln>
                <a:effectLst/>
                <a:latin typeface="Arial" panose="020B0604020202020204" pitchFamily="34" charset="0"/>
                <a:cs typeface="Arial" panose="020B0604020202020204" pitchFamily="34" charset="0"/>
              </a:rPr>
              <a:t>.</a:t>
            </a:r>
            <a:r>
              <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rPr>
              <a:t> </a:t>
            </a:r>
          </a:p>
          <a:p>
            <a:pPr marL="0" indent="0">
              <a:buNone/>
            </a:pPr>
            <a:endParaRPr kumimoji="0" lang="sr-Latn-RS" altLang="sr-Latn-RS" sz="3200" b="0" i="0" u="none" strike="noStrike" cap="none" normalizeH="0" baseline="0" dirty="0">
              <a:ln>
                <a:noFill/>
              </a:ln>
              <a:effectLst/>
              <a:latin typeface="Arial" panose="020B0604020202020204" pitchFamily="34" charset="0"/>
              <a:cs typeface="Arial" panose="020B0604020202020204" pitchFamily="34" charset="0"/>
            </a:endParaRPr>
          </a:p>
          <a:p>
            <a:endParaRPr lang="sr-Cyrl-RS" sz="3200" dirty="0">
              <a:latin typeface="Arial" panose="020B0604020202020204" pitchFamily="34" charset="0"/>
              <a:cs typeface="Arial" panose="020B0604020202020204" pitchFamily="34" charset="0"/>
            </a:endParaRPr>
          </a:p>
        </p:txBody>
      </p:sp>
      <p:pic>
        <p:nvPicPr>
          <p:cNvPr id="2053" name="Picture 5" descr="Free photos of Motor loop">
            <a:extLst>
              <a:ext uri="{FF2B5EF4-FFF2-40B4-BE49-F238E27FC236}">
                <a16:creationId xmlns:a16="http://schemas.microsoft.com/office/drawing/2014/main" id="{A26BC677-EFD0-4174-8C7B-4DCAE913A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653" y="-1"/>
            <a:ext cx="3033347" cy="202223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ids motor skills concept, making creative plasticine figures Close view of child's hands playing with kinetic sand. Children's creative game for early development and fine motor skills. fine motor skills toddlers stock pictures, royalty-free photos &amp; images">
            <a:extLst>
              <a:ext uri="{FF2B5EF4-FFF2-40B4-BE49-F238E27FC236}">
                <a16:creationId xmlns:a16="http://schemas.microsoft.com/office/drawing/2014/main" id="{E4DA99C1-1266-492A-BE0A-A1F1D3C6089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738"/>
          <a:stretch/>
        </p:blipFill>
        <p:spPr bwMode="auto">
          <a:xfrm>
            <a:off x="10172700" y="2979311"/>
            <a:ext cx="2019300" cy="215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92060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275492" y="32672"/>
            <a:ext cx="4569069" cy="997683"/>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Груба моторика</a:t>
            </a:r>
            <a:endParaRPr lang="sr-Latn-RS" sz="40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DBBEDBF5-DB00-4A82-BE6C-13BC551EA968}"/>
              </a:ext>
            </a:extLst>
          </p:cNvPr>
          <p:cNvSpPr>
            <a:spLocks noGrp="1"/>
          </p:cNvSpPr>
          <p:nvPr>
            <p:ph idx="1"/>
          </p:nvPr>
        </p:nvSpPr>
        <p:spPr>
          <a:xfrm>
            <a:off x="77665" y="912054"/>
            <a:ext cx="10515600" cy="5840437"/>
          </a:xfrm>
        </p:spPr>
        <p:txBody>
          <a:bodyPr>
            <a:noAutofit/>
          </a:bodyPr>
          <a:lstStyle/>
          <a:p>
            <a:pPr>
              <a:lnSpc>
                <a:spcPct val="100000"/>
              </a:lnSpc>
              <a:spcBef>
                <a:spcPts val="0"/>
              </a:spcBef>
            </a:pPr>
            <a:r>
              <a:rPr lang="sr-Cyrl-RS" sz="3200" dirty="0" smtClean="0">
                <a:latin typeface="Arial" panose="020B0604020202020204" pitchFamily="34" charset="0"/>
                <a:cs typeface="Arial" panose="020B0604020202020204" pitchFamily="34" charset="0"/>
              </a:rPr>
              <a:t>Узраст </a:t>
            </a:r>
            <a:r>
              <a:rPr lang="sr-Cyrl-RS" sz="3200" b="1" dirty="0" smtClean="0">
                <a:solidFill>
                  <a:srgbClr val="FF0000"/>
                </a:solidFill>
                <a:latin typeface="Arial" panose="020B0604020202020204" pitchFamily="34" charset="0"/>
                <a:cs typeface="Arial" panose="020B0604020202020204" pitchFamily="34" charset="0"/>
              </a:rPr>
              <a:t>12-18</a:t>
            </a:r>
            <a:r>
              <a:rPr lang="sr-Cyrl-RS" sz="3200" dirty="0" smtClean="0">
                <a:latin typeface="Arial" panose="020B0604020202020204" pitchFamily="34" charset="0"/>
                <a:cs typeface="Arial" panose="020B0604020202020204" pitchFamily="34" charset="0"/>
              </a:rPr>
              <a:t> месеци:</a:t>
            </a:r>
            <a:endParaRPr lang="sr-Cyrl-RS" sz="3200" dirty="0">
              <a:latin typeface="Arial" panose="020B0604020202020204" pitchFamily="34" charset="0"/>
              <a:cs typeface="Arial" panose="020B0604020202020204" pitchFamily="34" charset="0"/>
            </a:endParaRPr>
          </a:p>
          <a:p>
            <a:pPr lvl="1">
              <a:lnSpc>
                <a:spcPct val="100000"/>
              </a:lnSpc>
              <a:spcBef>
                <a:spcPts val="0"/>
              </a:spcBef>
            </a:pPr>
            <a:r>
              <a:rPr lang="sr-Cyrl-RS" sz="2800" dirty="0">
                <a:latin typeface="Arial" panose="020B0604020202020204" pitchFamily="34" charset="0"/>
                <a:cs typeface="Arial" panose="020B0604020202020204" pitchFamily="34" charset="0"/>
              </a:rPr>
              <a:t>Прави </a:t>
            </a:r>
            <a:r>
              <a:rPr lang="sr-Cyrl-RS" sz="2800" dirty="0" smtClean="0">
                <a:solidFill>
                  <a:srgbClr val="FF0000"/>
                </a:solidFill>
                <a:latin typeface="Arial" panose="020B0604020202020204" pitchFamily="34" charset="0"/>
                <a:cs typeface="Arial" panose="020B0604020202020204" pitchFamily="34" charset="0"/>
              </a:rPr>
              <a:t>прве </a:t>
            </a:r>
            <a:r>
              <a:rPr lang="sr-Cyrl-RS" sz="2800" dirty="0">
                <a:solidFill>
                  <a:srgbClr val="FF0000"/>
                </a:solidFill>
                <a:latin typeface="Arial" panose="020B0604020202020204" pitchFamily="34" charset="0"/>
                <a:cs typeface="Arial" panose="020B0604020202020204" pitchFamily="34" charset="0"/>
              </a:rPr>
              <a:t>кораке</a:t>
            </a:r>
            <a:r>
              <a:rPr lang="sr-Cyrl-RS" sz="2800" dirty="0">
                <a:latin typeface="Arial" panose="020B0604020202020204" pitchFamily="34" charset="0"/>
                <a:cs typeface="Arial" panose="020B0604020202020204" pitchFamily="34" charset="0"/>
              </a:rPr>
              <a:t>, а касније </a:t>
            </a:r>
            <a:r>
              <a:rPr lang="sr-Cyrl-RS" sz="2800" dirty="0">
                <a:solidFill>
                  <a:srgbClr val="FF0000"/>
                </a:solidFill>
                <a:latin typeface="Arial" panose="020B0604020202020204" pitchFamily="34" charset="0"/>
                <a:cs typeface="Arial" panose="020B0604020202020204" pitchFamily="34" charset="0"/>
              </a:rPr>
              <a:t>самостално хода</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latin typeface="Arial" panose="020B0604020202020204" pitchFamily="34" charset="0"/>
                <a:cs typeface="Arial" panose="020B0604020202020204" pitchFamily="34" charset="0"/>
              </a:rPr>
              <a:t>Може </a:t>
            </a:r>
            <a:r>
              <a:rPr lang="sr-Cyrl-RS" sz="2800" dirty="0">
                <a:solidFill>
                  <a:srgbClr val="FF0000"/>
                </a:solidFill>
                <a:latin typeface="Arial" panose="020B0604020202020204" pitchFamily="34" charset="0"/>
                <a:cs typeface="Arial" panose="020B0604020202020204" pitchFamily="34" charset="0"/>
              </a:rPr>
              <a:t>самостално</a:t>
            </a:r>
            <a:r>
              <a:rPr lang="sr-Cyrl-RS" sz="2800" dirty="0">
                <a:latin typeface="Arial" panose="020B0604020202020204" pitchFamily="34" charset="0"/>
                <a:cs typeface="Arial" panose="020B0604020202020204" pitchFamily="34" charset="0"/>
              </a:rPr>
              <a:t> да </a:t>
            </a:r>
            <a:r>
              <a:rPr lang="sr-Cyrl-RS" sz="2800" dirty="0">
                <a:solidFill>
                  <a:srgbClr val="FF0000"/>
                </a:solidFill>
                <a:latin typeface="Arial" panose="020B0604020202020204" pitchFamily="34" charset="0"/>
                <a:cs typeface="Arial" panose="020B0604020202020204" pitchFamily="34" charset="0"/>
              </a:rPr>
              <a:t>чучне</a:t>
            </a:r>
            <a:r>
              <a:rPr lang="sr-Cyrl-RS" sz="2800" dirty="0">
                <a:latin typeface="Arial" panose="020B0604020202020204" pitchFamily="34" charset="0"/>
                <a:cs typeface="Arial" panose="020B0604020202020204" pitchFamily="34" charset="0"/>
              </a:rPr>
              <a:t> и да </a:t>
            </a:r>
            <a:r>
              <a:rPr lang="sr-Cyrl-RS" sz="2800" dirty="0">
                <a:solidFill>
                  <a:srgbClr val="FF0000"/>
                </a:solidFill>
                <a:latin typeface="Arial" panose="020B0604020202020204" pitchFamily="34" charset="0"/>
                <a:cs typeface="Arial" panose="020B0604020202020204" pitchFamily="34" charset="0"/>
              </a:rPr>
              <a:t>устане</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solidFill>
                  <a:srgbClr val="FF0000"/>
                </a:solidFill>
                <a:latin typeface="Arial" panose="020B0604020202020204" pitchFamily="34" charset="0"/>
                <a:cs typeface="Arial" panose="020B0604020202020204" pitchFamily="34" charset="0"/>
              </a:rPr>
              <a:t>Гура</a:t>
            </a:r>
            <a:r>
              <a:rPr lang="sr-Cyrl-RS" sz="2800" dirty="0">
                <a:latin typeface="Arial" panose="020B0604020202020204" pitchFamily="34" charset="0"/>
                <a:cs typeface="Arial" panose="020B0604020202020204" pitchFamily="34" charset="0"/>
              </a:rPr>
              <a:t> ногом </a:t>
            </a:r>
            <a:r>
              <a:rPr lang="sr-Cyrl-RS" sz="2800" dirty="0">
                <a:solidFill>
                  <a:srgbClr val="FF0000"/>
                </a:solidFill>
                <a:latin typeface="Arial" panose="020B0604020202020204" pitchFamily="34" charset="0"/>
                <a:cs typeface="Arial" panose="020B0604020202020204" pitchFamily="34" charset="0"/>
              </a:rPr>
              <a:t>лопту</a:t>
            </a:r>
            <a:r>
              <a:rPr lang="sr-Cyrl-RS" sz="2800" dirty="0">
                <a:latin typeface="Arial" panose="020B0604020202020204" pitchFamily="34" charset="0"/>
                <a:cs typeface="Arial" panose="020B0604020202020204" pitchFamily="34" charset="0"/>
              </a:rPr>
              <a:t>, пење се </a:t>
            </a:r>
            <a:r>
              <a:rPr lang="sr-Cyrl-RS" sz="2800" dirty="0">
                <a:solidFill>
                  <a:srgbClr val="FF0000"/>
                </a:solidFill>
                <a:latin typeface="Arial" panose="020B0604020202020204" pitchFamily="34" charset="0"/>
                <a:cs typeface="Arial" panose="020B0604020202020204" pitchFamily="34" charset="0"/>
              </a:rPr>
              <a:t>уз степенице </a:t>
            </a:r>
            <a:r>
              <a:rPr lang="sr-Cyrl-RS" sz="2800" dirty="0">
                <a:latin typeface="Arial" panose="020B0604020202020204" pitchFamily="34" charset="0"/>
                <a:cs typeface="Arial" panose="020B0604020202020204" pitchFamily="34" charset="0"/>
              </a:rPr>
              <a:t>уз придржавање за једну руку.</a:t>
            </a:r>
          </a:p>
          <a:p>
            <a:pPr>
              <a:lnSpc>
                <a:spcPct val="100000"/>
              </a:lnSpc>
              <a:spcBef>
                <a:spcPts val="0"/>
              </a:spcBef>
            </a:pPr>
            <a:r>
              <a:rPr lang="sr-Cyrl-RS" sz="3200" dirty="0">
                <a:latin typeface="Arial" panose="020B0604020202020204" pitchFamily="34" charset="0"/>
                <a:cs typeface="Arial" panose="020B0604020202020204" pitchFamily="34" charset="0"/>
              </a:rPr>
              <a:t>Узраст </a:t>
            </a:r>
            <a:r>
              <a:rPr lang="sr-Cyrl-RS" sz="3200" b="1" dirty="0">
                <a:solidFill>
                  <a:srgbClr val="FF0000"/>
                </a:solidFill>
                <a:latin typeface="Arial" panose="020B0604020202020204" pitchFamily="34" charset="0"/>
                <a:cs typeface="Arial" panose="020B0604020202020204" pitchFamily="34" charset="0"/>
              </a:rPr>
              <a:t>18-24</a:t>
            </a:r>
            <a:r>
              <a:rPr lang="sr-Cyrl-RS" sz="3200" dirty="0">
                <a:latin typeface="Arial" panose="020B0604020202020204" pitchFamily="34" charset="0"/>
                <a:cs typeface="Arial" panose="020B0604020202020204" pitchFamily="34" charset="0"/>
              </a:rPr>
              <a:t> месеца:</a:t>
            </a:r>
          </a:p>
          <a:p>
            <a:pPr lvl="1">
              <a:lnSpc>
                <a:spcPct val="100000"/>
              </a:lnSpc>
              <a:spcBef>
                <a:spcPts val="0"/>
              </a:spcBef>
            </a:pPr>
            <a:r>
              <a:rPr lang="sr-Cyrl-RS" sz="2800" dirty="0">
                <a:solidFill>
                  <a:srgbClr val="FF0000"/>
                </a:solidFill>
                <a:latin typeface="Arial" panose="020B0604020202020204" pitchFamily="34" charset="0"/>
                <a:cs typeface="Arial" panose="020B0604020202020204" pitchFamily="34" charset="0"/>
              </a:rPr>
              <a:t>Трчи</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latin typeface="Arial" panose="020B0604020202020204" pitchFamily="34" charset="0"/>
                <a:cs typeface="Arial" panose="020B0604020202020204" pitchFamily="34" charset="0"/>
              </a:rPr>
              <a:t>Пење се </a:t>
            </a:r>
            <a:r>
              <a:rPr lang="sr-Cyrl-RS" sz="2800" dirty="0">
                <a:solidFill>
                  <a:srgbClr val="FF0000"/>
                </a:solidFill>
                <a:latin typeface="Arial" panose="020B0604020202020204" pitchFamily="34" charset="0"/>
                <a:cs typeface="Arial" panose="020B0604020202020204" pitchFamily="34" charset="0"/>
              </a:rPr>
              <a:t>самостално уз степенице</a:t>
            </a:r>
            <a:r>
              <a:rPr lang="sr-Cyrl-RS" sz="2800" dirty="0">
                <a:latin typeface="Arial" panose="020B0604020202020204" pitchFamily="34" charset="0"/>
                <a:cs typeface="Arial" panose="020B0604020202020204" pitchFamily="34" charset="0"/>
              </a:rPr>
              <a:t>.</a:t>
            </a:r>
          </a:p>
          <a:p>
            <a:pPr>
              <a:lnSpc>
                <a:spcPct val="100000"/>
              </a:lnSpc>
              <a:spcBef>
                <a:spcPts val="0"/>
              </a:spcBef>
            </a:pPr>
            <a:r>
              <a:rPr lang="sr-Cyrl-RS" sz="3200" dirty="0">
                <a:latin typeface="Arial" panose="020B0604020202020204" pitchFamily="34" charset="0"/>
                <a:cs typeface="Arial" panose="020B0604020202020204" pitchFamily="34" charset="0"/>
              </a:rPr>
              <a:t>Узраст </a:t>
            </a:r>
            <a:r>
              <a:rPr lang="sr-Cyrl-RS" sz="3200" b="1" dirty="0">
                <a:solidFill>
                  <a:srgbClr val="FF0000"/>
                </a:solidFill>
                <a:latin typeface="Arial" panose="020B0604020202020204" pitchFamily="34" charset="0"/>
                <a:cs typeface="Arial" panose="020B0604020202020204" pitchFamily="34" charset="0"/>
              </a:rPr>
              <a:t>24-36</a:t>
            </a:r>
            <a:r>
              <a:rPr lang="sr-Cyrl-RS" sz="3200" dirty="0">
                <a:latin typeface="Arial" panose="020B0604020202020204" pitchFamily="34" charset="0"/>
                <a:cs typeface="Arial" panose="020B0604020202020204" pitchFamily="34" charset="0"/>
              </a:rPr>
              <a:t> месеци:</a:t>
            </a:r>
          </a:p>
          <a:p>
            <a:pPr lvl="1">
              <a:lnSpc>
                <a:spcPct val="100000"/>
              </a:lnSpc>
              <a:spcBef>
                <a:spcPts val="0"/>
              </a:spcBef>
            </a:pPr>
            <a:r>
              <a:rPr lang="sr-Cyrl-RS" sz="2800" dirty="0">
                <a:latin typeface="Arial" panose="020B0604020202020204" pitchFamily="34" charset="0"/>
                <a:cs typeface="Arial" panose="020B0604020202020204" pitchFamily="34" charset="0"/>
              </a:rPr>
              <a:t>Силази </a:t>
            </a:r>
            <a:r>
              <a:rPr lang="sr-Cyrl-RS" sz="2800" dirty="0">
                <a:solidFill>
                  <a:srgbClr val="FF0000"/>
                </a:solidFill>
                <a:latin typeface="Arial" panose="020B0604020202020204" pitchFamily="34" charset="0"/>
                <a:cs typeface="Arial" panose="020B0604020202020204" pitchFamily="34" charset="0"/>
              </a:rPr>
              <a:t>низ степенице самостално</a:t>
            </a:r>
            <a:r>
              <a:rPr lang="sr-Cyrl-RS" sz="2800" dirty="0">
                <a:latin typeface="Arial" panose="020B0604020202020204" pitchFamily="34" charset="0"/>
                <a:cs typeface="Arial" panose="020B0604020202020204" pitchFamily="34" charset="0"/>
              </a:rPr>
              <a:t>, једну по једну степеницу,</a:t>
            </a:r>
          </a:p>
          <a:p>
            <a:pPr lvl="1">
              <a:lnSpc>
                <a:spcPct val="100000"/>
              </a:lnSpc>
              <a:spcBef>
                <a:spcPts val="0"/>
              </a:spcBef>
            </a:pPr>
            <a:r>
              <a:rPr lang="sr-Cyrl-RS" sz="2800" dirty="0">
                <a:latin typeface="Arial" panose="020B0604020202020204" pitchFamily="34" charset="0"/>
                <a:cs typeface="Arial" panose="020B0604020202020204" pitchFamily="34" charset="0"/>
              </a:rPr>
              <a:t>Кратко </a:t>
            </a:r>
            <a:r>
              <a:rPr lang="sr-Cyrl-RS" sz="2800" dirty="0">
                <a:solidFill>
                  <a:srgbClr val="FF0000"/>
                </a:solidFill>
                <a:latin typeface="Arial" panose="020B0604020202020204" pitchFamily="34" charset="0"/>
                <a:cs typeface="Arial" panose="020B0604020202020204" pitchFamily="34" charset="0"/>
              </a:rPr>
              <a:t>стоји на једној нози</a:t>
            </a:r>
            <a:r>
              <a:rPr lang="sr-Cyrl-RS" sz="2800" dirty="0">
                <a:latin typeface="Arial" panose="020B0604020202020204" pitchFamily="34" charset="0"/>
                <a:cs typeface="Arial" panose="020B0604020202020204" pitchFamily="34" charset="0"/>
              </a:rPr>
              <a:t>,</a:t>
            </a:r>
          </a:p>
          <a:p>
            <a:pPr lvl="1">
              <a:lnSpc>
                <a:spcPct val="100000"/>
              </a:lnSpc>
              <a:spcBef>
                <a:spcPts val="0"/>
              </a:spcBef>
            </a:pPr>
            <a:r>
              <a:rPr lang="sr-Cyrl-RS" sz="2800" dirty="0">
                <a:solidFill>
                  <a:srgbClr val="FF0000"/>
                </a:solidFill>
                <a:latin typeface="Arial" panose="020B0604020202020204" pitchFamily="34" charset="0"/>
                <a:cs typeface="Arial" panose="020B0604020202020204" pitchFamily="34" charset="0"/>
              </a:rPr>
              <a:t>Трчи стабилно </a:t>
            </a:r>
            <a:r>
              <a:rPr lang="sr-Cyrl-RS" sz="2800" dirty="0">
                <a:latin typeface="Arial" panose="020B0604020202020204" pitchFamily="34" charset="0"/>
                <a:cs typeface="Arial" panose="020B0604020202020204" pitchFamily="34" charset="0"/>
              </a:rPr>
              <a:t>и брзо.</a:t>
            </a:r>
            <a:endParaRPr lang="sr-Latn-RS" sz="2800" dirty="0">
              <a:latin typeface="Arial" panose="020B0604020202020204" pitchFamily="34" charset="0"/>
              <a:cs typeface="Arial" panose="020B0604020202020204" pitchFamily="34" charset="0"/>
            </a:endParaRPr>
          </a:p>
        </p:txBody>
      </p:sp>
      <p:pic>
        <p:nvPicPr>
          <p:cNvPr id="4098" name="Picture 2" descr="Free photos of Child">
            <a:extLst>
              <a:ext uri="{FF2B5EF4-FFF2-40B4-BE49-F238E27FC236}">
                <a16:creationId xmlns:a16="http://schemas.microsoft.com/office/drawing/2014/main" id="{F85B4A8B-509E-48C2-B8A0-B085E203D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531" y="1"/>
            <a:ext cx="3197469" cy="213164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oddlers are meant to keep you fit, but fit for what? | Parents and  parenting | The Guardian">
            <a:extLst>
              <a:ext uri="{FF2B5EF4-FFF2-40B4-BE49-F238E27FC236}">
                <a16:creationId xmlns:a16="http://schemas.microsoft.com/office/drawing/2014/main" id="{3CD0C15F-32E6-4B38-A8F9-7A9F4F640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715" y="3906715"/>
            <a:ext cx="2951285" cy="295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769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275492" y="184343"/>
            <a:ext cx="4525108" cy="905609"/>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Фина моторика</a:t>
            </a:r>
            <a:endParaRPr lang="sr-Latn-RS" sz="4000" b="1" dirty="0">
              <a:solidFill>
                <a:srgbClr val="FF0000"/>
              </a:solidFill>
            </a:endParaRPr>
          </a:p>
        </p:txBody>
      </p:sp>
      <p:sp>
        <p:nvSpPr>
          <p:cNvPr id="4" name="Rectangle 1">
            <a:extLst>
              <a:ext uri="{FF2B5EF4-FFF2-40B4-BE49-F238E27FC236}">
                <a16:creationId xmlns:a16="http://schemas.microsoft.com/office/drawing/2014/main" id="{6D5F394A-1083-40E2-BE01-3AD2C53092E8}"/>
              </a:ext>
            </a:extLst>
          </p:cNvPr>
          <p:cNvSpPr>
            <a:spLocks noChangeArrowheads="1"/>
          </p:cNvSpPr>
          <p:nvPr/>
        </p:nvSpPr>
        <p:spPr bwMode="auto">
          <a:xfrm>
            <a:off x="0" y="102920"/>
            <a:ext cx="65" cy="251359"/>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Cute toddler girl having breakfast. Little girl having breakfast, eating porridge. toddler eating stock pictures, royalty-free photos &amp; images">
            <a:extLst>
              <a:ext uri="{FF2B5EF4-FFF2-40B4-BE49-F238E27FC236}">
                <a16:creationId xmlns:a16="http://schemas.microsoft.com/office/drawing/2014/main" id="{378B1618-CD1D-4E64-951A-6A233E0A5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636" y="-1"/>
            <a:ext cx="3569363" cy="2379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n with chalks for a girl in her back yard Low angle view of cute little girl crouching down to paint a drawing with chalk on the concrete floor of the yard in her house. toddler drawing stock pictures, royalty-free photos &amp; images">
            <a:extLst>
              <a:ext uri="{FF2B5EF4-FFF2-40B4-BE49-F238E27FC236}">
                <a16:creationId xmlns:a16="http://schemas.microsoft.com/office/drawing/2014/main" id="{D13AAB4F-D979-440E-99B8-6F94139C4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637" y="4478425"/>
            <a:ext cx="3569363" cy="237957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a:extLst>
              <a:ext uri="{FF2B5EF4-FFF2-40B4-BE49-F238E27FC236}">
                <a16:creationId xmlns:a16="http://schemas.microsoft.com/office/drawing/2014/main" id="{1EEDD710-59F6-41FC-822F-C723E8C59577}"/>
              </a:ext>
            </a:extLst>
          </p:cNvPr>
          <p:cNvSpPr>
            <a:spLocks noGrp="1"/>
          </p:cNvSpPr>
          <p:nvPr>
            <p:ph idx="1"/>
          </p:nvPr>
        </p:nvSpPr>
        <p:spPr>
          <a:xfrm>
            <a:off x="345831" y="1236540"/>
            <a:ext cx="10515600" cy="4927138"/>
          </a:xfrm>
        </p:spPr>
        <p:txBody>
          <a:bodyPr>
            <a:normAutofit/>
          </a:bodyPr>
          <a:lstStyle/>
          <a:p>
            <a:r>
              <a:rPr lang="sr-Cyrl-RS" sz="3000" dirty="0">
                <a:latin typeface="Arial" panose="020B0604020202020204" pitchFamily="34" charset="0"/>
                <a:cs typeface="Arial" panose="020B0604020202020204" pitchFamily="34" charset="0"/>
              </a:rPr>
              <a:t>Узраст </a:t>
            </a:r>
            <a:r>
              <a:rPr lang="sr-Cyrl-RS" sz="3000" b="1" dirty="0">
                <a:solidFill>
                  <a:srgbClr val="FF0000"/>
                </a:solidFill>
                <a:latin typeface="Arial" panose="020B0604020202020204" pitchFamily="34" charset="0"/>
                <a:cs typeface="Arial" panose="020B0604020202020204" pitchFamily="34" charset="0"/>
              </a:rPr>
              <a:t>12-18</a:t>
            </a:r>
            <a:r>
              <a:rPr lang="sr-Cyrl-RS" sz="3000" dirty="0">
                <a:latin typeface="Arial" panose="020B0604020202020204" pitchFamily="34" charset="0"/>
                <a:cs typeface="Arial" panose="020B0604020202020204" pitchFamily="34" charset="0"/>
              </a:rPr>
              <a:t> месеци:</a:t>
            </a:r>
          </a:p>
          <a:p>
            <a:pPr lvl="1"/>
            <a:r>
              <a:rPr lang="sr-Cyrl-RS" sz="2800" dirty="0">
                <a:latin typeface="Arial" panose="020B0604020202020204" pitchFamily="34" charset="0"/>
                <a:cs typeface="Arial" panose="020B0604020202020204" pitchFamily="34" charset="0"/>
              </a:rPr>
              <a:t>Играју се </a:t>
            </a:r>
            <a:r>
              <a:rPr lang="sr-Cyrl-RS" sz="2800" dirty="0">
                <a:solidFill>
                  <a:srgbClr val="FF0000"/>
                </a:solidFill>
                <a:latin typeface="Arial" panose="020B0604020202020204" pitchFamily="34" charset="0"/>
                <a:cs typeface="Arial" panose="020B0604020202020204" pitchFamily="34" charset="0"/>
              </a:rPr>
              <a:t>играчкама у рукама</a:t>
            </a:r>
            <a:r>
              <a:rPr lang="sr-Cyrl-RS" sz="2800" dirty="0">
                <a:latin typeface="Arial" panose="020B0604020202020204" pitchFamily="34" charset="0"/>
                <a:cs typeface="Arial" panose="020B0604020202020204" pitchFamily="34" charset="0"/>
              </a:rPr>
              <a:t>,</a:t>
            </a:r>
          </a:p>
          <a:p>
            <a:pPr lvl="1"/>
            <a:r>
              <a:rPr lang="sr-Cyrl-RS" sz="2800" dirty="0">
                <a:solidFill>
                  <a:srgbClr val="FF0000"/>
                </a:solidFill>
                <a:latin typeface="Arial" panose="020B0604020202020204" pitchFamily="34" charset="0"/>
                <a:cs typeface="Arial" panose="020B0604020202020204" pitchFamily="34" charset="0"/>
              </a:rPr>
              <a:t>Пију из чаша</a:t>
            </a:r>
            <a:r>
              <a:rPr lang="sr-Cyrl-RS" sz="2800" dirty="0">
                <a:latin typeface="Arial" panose="020B0604020202020204" pitchFamily="34" charset="0"/>
                <a:cs typeface="Arial" panose="020B0604020202020204" pitchFamily="34" charset="0"/>
              </a:rPr>
              <a:t>, уз повремено просипање,</a:t>
            </a:r>
          </a:p>
          <a:p>
            <a:pPr lvl="1"/>
            <a:r>
              <a:rPr lang="sr-Cyrl-RS" sz="2800" dirty="0">
                <a:latin typeface="Arial" panose="020B0604020202020204" pitchFamily="34" charset="0"/>
                <a:cs typeface="Arial" panose="020B0604020202020204" pitchFamily="34" charset="0"/>
              </a:rPr>
              <a:t>Покушавају да </a:t>
            </a:r>
            <a:r>
              <a:rPr lang="sr-Cyrl-RS" sz="2800" dirty="0">
                <a:solidFill>
                  <a:srgbClr val="FF0000"/>
                </a:solidFill>
                <a:latin typeface="Arial" panose="020B0604020202020204" pitchFamily="34" charset="0"/>
                <a:cs typeface="Arial" panose="020B0604020202020204" pitchFamily="34" charset="0"/>
              </a:rPr>
              <a:t>једу кашиком</a:t>
            </a:r>
            <a:r>
              <a:rPr lang="sr-Cyrl-RS" sz="2800" dirty="0">
                <a:latin typeface="Arial" panose="020B0604020202020204" pitchFamily="34" charset="0"/>
                <a:cs typeface="Arial" panose="020B0604020202020204" pitchFamily="34" charset="0"/>
              </a:rPr>
              <a:t>.</a:t>
            </a:r>
          </a:p>
          <a:p>
            <a:r>
              <a:rPr lang="sr-Cyrl-RS" sz="3000" dirty="0">
                <a:latin typeface="Arial" panose="020B0604020202020204" pitchFamily="34" charset="0"/>
                <a:cs typeface="Arial" panose="020B0604020202020204" pitchFamily="34" charset="0"/>
              </a:rPr>
              <a:t>Узраст </a:t>
            </a:r>
            <a:r>
              <a:rPr lang="sr-Cyrl-RS" sz="3000" b="1" dirty="0">
                <a:solidFill>
                  <a:srgbClr val="FF0000"/>
                </a:solidFill>
                <a:latin typeface="Arial" panose="020B0604020202020204" pitchFamily="34" charset="0"/>
                <a:cs typeface="Arial" panose="020B0604020202020204" pitchFamily="34" charset="0"/>
              </a:rPr>
              <a:t>18-24</a:t>
            </a:r>
            <a:r>
              <a:rPr lang="sr-Cyrl-RS" sz="3000" dirty="0">
                <a:latin typeface="Arial" panose="020B0604020202020204" pitchFamily="34" charset="0"/>
                <a:cs typeface="Arial" panose="020B0604020202020204" pitchFamily="34" charset="0"/>
              </a:rPr>
              <a:t> месеца:</a:t>
            </a:r>
          </a:p>
          <a:p>
            <a:pPr lvl="1"/>
            <a:r>
              <a:rPr lang="sr-Cyrl-RS" sz="2800" dirty="0">
                <a:solidFill>
                  <a:srgbClr val="FF0000"/>
                </a:solidFill>
                <a:latin typeface="Arial" panose="020B0604020202020204" pitchFamily="34" charset="0"/>
                <a:cs typeface="Arial" panose="020B0604020202020204" pitchFamily="34" charset="0"/>
              </a:rPr>
              <a:t>Шкрабају по папиру</a:t>
            </a:r>
            <a:r>
              <a:rPr lang="sr-Cyrl-RS" sz="2800" dirty="0">
                <a:latin typeface="Arial" panose="020B0604020202020204" pitchFamily="34" charset="0"/>
                <a:cs typeface="Arial" panose="020B0604020202020204" pitchFamily="34" charset="0"/>
              </a:rPr>
              <a:t>,</a:t>
            </a:r>
          </a:p>
          <a:p>
            <a:pPr lvl="1"/>
            <a:r>
              <a:rPr lang="sr-Cyrl-RS" sz="2800" dirty="0">
                <a:latin typeface="Arial" panose="020B0604020202020204" pitchFamily="34" charset="0"/>
                <a:cs typeface="Arial" panose="020B0604020202020204" pitchFamily="34" charset="0"/>
              </a:rPr>
              <a:t>Покушавају да </a:t>
            </a:r>
            <a:r>
              <a:rPr lang="sr-Cyrl-RS" sz="2800" dirty="0">
                <a:solidFill>
                  <a:srgbClr val="FF0000"/>
                </a:solidFill>
                <a:latin typeface="Arial" panose="020B0604020202020204" pitchFamily="34" charset="0"/>
                <a:cs typeface="Arial" panose="020B0604020202020204" pitchFamily="34" charset="0"/>
              </a:rPr>
              <a:t>нацртају</a:t>
            </a:r>
            <a:r>
              <a:rPr lang="sr-Cyrl-RS" sz="2800" dirty="0">
                <a:latin typeface="Arial" panose="020B0604020202020204" pitchFamily="34" charset="0"/>
                <a:cs typeface="Arial" panose="020B0604020202020204" pitchFamily="34" charset="0"/>
              </a:rPr>
              <a:t> </a:t>
            </a:r>
            <a:r>
              <a:rPr lang="sr-Cyrl-RS" sz="2800" dirty="0">
                <a:solidFill>
                  <a:srgbClr val="FF0000"/>
                </a:solidFill>
                <a:latin typeface="Arial" panose="020B0604020202020204" pitchFamily="34" charset="0"/>
                <a:cs typeface="Arial" panose="020B0604020202020204" pitchFamily="34" charset="0"/>
              </a:rPr>
              <a:t>једноставније облике</a:t>
            </a:r>
            <a:r>
              <a:rPr lang="sr-Cyrl-RS" sz="2800" dirty="0">
                <a:latin typeface="Arial" panose="020B0604020202020204" pitchFamily="34" charset="0"/>
                <a:cs typeface="Arial" panose="020B0604020202020204" pitchFamily="34" charset="0"/>
              </a:rPr>
              <a:t>.</a:t>
            </a:r>
          </a:p>
          <a:p>
            <a:r>
              <a:rPr lang="sr-Cyrl-RS" sz="3000" dirty="0">
                <a:latin typeface="Arial" panose="020B0604020202020204" pitchFamily="34" charset="0"/>
                <a:cs typeface="Arial" panose="020B0604020202020204" pitchFamily="34" charset="0"/>
              </a:rPr>
              <a:t>Узраст </a:t>
            </a:r>
            <a:r>
              <a:rPr lang="sr-Cyrl-RS" sz="3000" b="1" dirty="0">
                <a:solidFill>
                  <a:srgbClr val="FF0000"/>
                </a:solidFill>
                <a:latin typeface="Arial" panose="020B0604020202020204" pitchFamily="34" charset="0"/>
                <a:cs typeface="Arial" panose="020B0604020202020204" pitchFamily="34" charset="0"/>
              </a:rPr>
              <a:t>24-36</a:t>
            </a:r>
            <a:r>
              <a:rPr lang="sr-Cyrl-RS" sz="3000" dirty="0">
                <a:latin typeface="Arial" panose="020B0604020202020204" pitchFamily="34" charset="0"/>
                <a:cs typeface="Arial" panose="020B0604020202020204" pitchFamily="34" charset="0"/>
              </a:rPr>
              <a:t> месеци:</a:t>
            </a:r>
          </a:p>
          <a:p>
            <a:pPr lvl="1"/>
            <a:r>
              <a:rPr lang="sr-Cyrl-RS" sz="2800" dirty="0">
                <a:latin typeface="Arial" panose="020B0604020202020204" pitchFamily="34" charset="0"/>
                <a:cs typeface="Arial" panose="020B0604020202020204" pitchFamily="34" charset="0"/>
              </a:rPr>
              <a:t>Могу да </a:t>
            </a:r>
            <a:r>
              <a:rPr lang="sr-Cyrl-RS" sz="2800" dirty="0">
                <a:solidFill>
                  <a:srgbClr val="FF0000"/>
                </a:solidFill>
                <a:latin typeface="Arial" panose="020B0604020202020204" pitchFamily="34" charset="0"/>
                <a:cs typeface="Arial" panose="020B0604020202020204" pitchFamily="34" charset="0"/>
              </a:rPr>
              <a:t>отворе кваку</a:t>
            </a:r>
            <a:r>
              <a:rPr lang="sr-Cyrl-RS" sz="2800" dirty="0">
                <a:latin typeface="Arial" panose="020B0604020202020204" pitchFamily="34" charset="0"/>
                <a:cs typeface="Arial" panose="020B0604020202020204" pitchFamily="34" charset="0"/>
              </a:rPr>
              <a:t> на вратима,</a:t>
            </a:r>
          </a:p>
          <a:p>
            <a:pPr lvl="1"/>
            <a:r>
              <a:rPr lang="sr-Cyrl-RS" sz="2800" dirty="0">
                <a:latin typeface="Arial" panose="020B0604020202020204" pitchFamily="34" charset="0"/>
                <a:cs typeface="Arial" panose="020B0604020202020204" pitchFamily="34" charset="0"/>
              </a:rPr>
              <a:t>Могу да </a:t>
            </a:r>
            <a:r>
              <a:rPr lang="sr-Cyrl-RS" sz="2800" dirty="0">
                <a:solidFill>
                  <a:srgbClr val="FF0000"/>
                </a:solidFill>
                <a:latin typeface="Arial" panose="020B0604020202020204" pitchFamily="34" charset="0"/>
                <a:cs typeface="Arial" panose="020B0604020202020204" pitchFamily="34" charset="0"/>
              </a:rPr>
              <a:t>одврну/заврну поклопац </a:t>
            </a:r>
            <a:r>
              <a:rPr lang="sr-Cyrl-RS" sz="2800" dirty="0">
                <a:latin typeface="Arial" panose="020B0604020202020204" pitchFamily="34" charset="0"/>
                <a:cs typeface="Arial" panose="020B0604020202020204" pitchFamily="34" charset="0"/>
              </a:rPr>
              <a:t>на тегли.</a:t>
            </a:r>
            <a:endParaRPr lang="sr-Latn-R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837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363415" y="272562"/>
            <a:ext cx="4533900" cy="964051"/>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Развој говора</a:t>
            </a:r>
            <a:endParaRPr lang="sr-Latn-RS" sz="4000" b="1" dirty="0">
              <a:solidFill>
                <a:srgbClr val="FF0000"/>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8621DB26-133C-4BD0-9572-2300DDF74C13}"/>
              </a:ext>
            </a:extLst>
          </p:cNvPr>
          <p:cNvSpPr>
            <a:spLocks noGrp="1"/>
          </p:cNvSpPr>
          <p:nvPr>
            <p:ph idx="1"/>
          </p:nvPr>
        </p:nvSpPr>
        <p:spPr>
          <a:xfrm>
            <a:off x="592014" y="1325563"/>
            <a:ext cx="10658383" cy="2028189"/>
          </a:xfrm>
        </p:spPr>
        <p:txBody>
          <a:bodyPr>
            <a:normAutofit/>
          </a:bodyPr>
          <a:lstStyle/>
          <a:p>
            <a:r>
              <a:rPr lang="sr-Cyrl-RS" altLang="sr-Latn-RS" sz="3000" dirty="0">
                <a:latin typeface="Arial" panose="020B0604020202020204" pitchFamily="34" charset="0"/>
                <a:cs typeface="Arial" panose="020B0604020202020204" pitchFamily="34" charset="0"/>
              </a:rPr>
              <a:t>И</a:t>
            </a:r>
            <a:r>
              <a:rPr kumimoji="0" lang="sr-Latn-RS" altLang="sr-Latn-RS" sz="3000" b="0" i="0" u="none" strike="noStrike" cap="none" normalizeH="0" baseline="0" dirty="0" err="1">
                <a:ln>
                  <a:noFill/>
                </a:ln>
                <a:effectLst/>
                <a:latin typeface="Arial" panose="020B0604020202020204" pitchFamily="34" charset="0"/>
                <a:cs typeface="Arial" panose="020B0604020202020204" pitchFamily="34" charset="0"/>
              </a:rPr>
              <a:t>зговарање</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појединачних</a:t>
            </a:r>
            <a:r>
              <a:rPr kumimoji="0" lang="sr-Latn-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речи</a:t>
            </a:r>
            <a:r>
              <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rPr>
              <a:t>,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а касније и </a:t>
            </a:r>
            <a:r>
              <a:rPr kumimoji="0" lang="sr-Cyrl-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краћих </a:t>
            </a:r>
            <a:r>
              <a:rPr kumimoji="0" lang="sr-Latn-RS" altLang="sr-Latn-RS" sz="3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реченица</a:t>
            </a:r>
            <a:r>
              <a:rPr lang="sr-Cyrl-RS" altLang="sr-Latn-RS" sz="3000" dirty="0">
                <a:latin typeface="Arial" panose="020B0604020202020204" pitchFamily="34" charset="0"/>
                <a:cs typeface="Arial" panose="020B0604020202020204" pitchFamily="34" charset="0"/>
              </a:rPr>
              <a:t>.</a:t>
            </a:r>
          </a:p>
          <a:p>
            <a:r>
              <a:rPr lang="sr-Cyrl-RS" altLang="sr-Latn-RS" sz="3000" dirty="0">
                <a:solidFill>
                  <a:srgbClr val="FF0000"/>
                </a:solidFill>
                <a:latin typeface="Arial" panose="020B0604020202020204" pitchFamily="34" charset="0"/>
                <a:cs typeface="Arial" panose="020B0604020202020204" pitchFamily="34" charset="0"/>
              </a:rPr>
              <a:t>Одазивају се </a:t>
            </a:r>
            <a:r>
              <a:rPr lang="sr-Cyrl-RS" altLang="sr-Latn-RS" sz="3000" dirty="0">
                <a:latin typeface="Arial" panose="020B0604020202020204" pitchFamily="34" charset="0"/>
                <a:cs typeface="Arial" panose="020B0604020202020204" pitchFamily="34" charset="0"/>
              </a:rPr>
              <a:t>на своје име.</a:t>
            </a:r>
          </a:p>
          <a:p>
            <a:r>
              <a:rPr kumimoji="0" lang="sr-Cyrl-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Препознају имена </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блиских </a:t>
            </a:r>
            <a:r>
              <a:rPr kumimoji="0" lang="sr-Cyrl-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особа</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 и појединих </a:t>
            </a:r>
            <a:r>
              <a:rPr kumimoji="0" lang="sr-Cyrl-RS" altLang="sr-Latn-RS" sz="3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предмета</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a:t>
            </a:r>
          </a:p>
          <a:p>
            <a:endParaRPr kumimoji="0" lang="sr-Latn-RS" altLang="sr-Latn-RS" sz="3000" b="0" i="0" u="none" strike="noStrike" cap="none" normalizeH="0" baseline="0" dirty="0">
              <a:ln>
                <a:noFill/>
              </a:ln>
              <a:effectLst/>
              <a:latin typeface="Arial" panose="020B0604020202020204" pitchFamily="34" charset="0"/>
              <a:cs typeface="Arial" panose="020B0604020202020204" pitchFamily="34" charset="0"/>
            </a:endParaRPr>
          </a:p>
          <a:p>
            <a:endParaRPr lang="sr-Latn-RS" sz="3000" dirty="0">
              <a:latin typeface="Arial" panose="020B0604020202020204" pitchFamily="34" charset="0"/>
              <a:cs typeface="Arial" panose="020B0604020202020204" pitchFamily="34" charset="0"/>
            </a:endParaRPr>
          </a:p>
        </p:txBody>
      </p:sp>
      <p:pic>
        <p:nvPicPr>
          <p:cNvPr id="3078" name="Picture 6" descr="Free photos of Baby">
            <a:extLst>
              <a:ext uri="{FF2B5EF4-FFF2-40B4-BE49-F238E27FC236}">
                <a16:creationId xmlns:a16="http://schemas.microsoft.com/office/drawing/2014/main" id="{3A1BA660-067B-4F0F-B005-FF96F7C90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462" y="3726403"/>
            <a:ext cx="1948454" cy="29183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oddler talk - mastering pronunciation skills | Nubabi">
            <a:extLst>
              <a:ext uri="{FF2B5EF4-FFF2-40B4-BE49-F238E27FC236}">
                <a16:creationId xmlns:a16="http://schemas.microsoft.com/office/drawing/2014/main" id="{F60D5243-07B6-4AA9-A613-630789020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708" y="3715264"/>
            <a:ext cx="4362450" cy="292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75455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C4D3-3F3E-4911-92D3-69A67EE6266E}"/>
              </a:ext>
            </a:extLst>
          </p:cNvPr>
          <p:cNvSpPr>
            <a:spLocks noGrp="1"/>
          </p:cNvSpPr>
          <p:nvPr>
            <p:ph type="title"/>
          </p:nvPr>
        </p:nvSpPr>
        <p:spPr>
          <a:xfrm>
            <a:off x="319454" y="186086"/>
            <a:ext cx="5518638" cy="874714"/>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Социјалне</a:t>
            </a:r>
            <a:r>
              <a:rPr lang="en-US" sz="4000" b="1" dirty="0">
                <a:solidFill>
                  <a:srgbClr val="FF0000"/>
                </a:solidFill>
                <a:latin typeface="Arial" panose="020B0604020202020204" pitchFamily="34" charset="0"/>
                <a:cs typeface="Arial" panose="020B0604020202020204" pitchFamily="34" charset="0"/>
              </a:rPr>
              <a:t> </a:t>
            </a:r>
            <a:r>
              <a:rPr lang="sr-Cyrl-RS" sz="4000" b="1" dirty="0">
                <a:solidFill>
                  <a:srgbClr val="FF0000"/>
                </a:solidFill>
                <a:latin typeface="Arial" panose="020B0604020202020204" pitchFamily="34" charset="0"/>
                <a:cs typeface="Arial" panose="020B0604020202020204" pitchFamily="34" charset="0"/>
              </a:rPr>
              <a:t>вештине</a:t>
            </a:r>
            <a:endParaRPr lang="sr-Latn-RS" sz="4000" b="1" dirty="0">
              <a:solidFill>
                <a:srgbClr val="FF0000"/>
              </a:solidFill>
            </a:endParaRPr>
          </a:p>
        </p:txBody>
      </p:sp>
      <p:sp>
        <p:nvSpPr>
          <p:cNvPr id="5" name="Content Placeholder 4">
            <a:extLst>
              <a:ext uri="{FF2B5EF4-FFF2-40B4-BE49-F238E27FC236}">
                <a16:creationId xmlns:a16="http://schemas.microsoft.com/office/drawing/2014/main" id="{FEF3E7E8-7824-4EB2-8370-30ACAFF6C60C}"/>
              </a:ext>
            </a:extLst>
          </p:cNvPr>
          <p:cNvSpPr>
            <a:spLocks noGrp="1"/>
          </p:cNvSpPr>
          <p:nvPr>
            <p:ph idx="1"/>
          </p:nvPr>
        </p:nvSpPr>
        <p:spPr>
          <a:xfrm>
            <a:off x="354622" y="1205807"/>
            <a:ext cx="10389577" cy="2327397"/>
          </a:xfrm>
        </p:spPr>
        <p:txBody>
          <a:bodyPr>
            <a:noAutofit/>
          </a:bodyPr>
          <a:lstStyle/>
          <a:p>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Узраст </a:t>
            </a:r>
            <a:r>
              <a:rPr kumimoji="0" lang="sr-Cyrl-RS" altLang="sr-Latn-RS" sz="3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1-2 године</a:t>
            </a:r>
            <a:r>
              <a:rPr kumimoji="0" lang="sr-Cyrl-RS" altLang="sr-Latn-RS" sz="3000" b="0" i="0" u="none" strike="noStrike" cap="none" normalizeH="0" baseline="0" dirty="0">
                <a:ln>
                  <a:noFill/>
                </a:ln>
                <a:effectLst/>
                <a:latin typeface="Arial" panose="020B0604020202020204" pitchFamily="34" charset="0"/>
                <a:cs typeface="Arial" panose="020B0604020202020204" pitchFamily="34" charset="0"/>
              </a:rPr>
              <a:t>:</a:t>
            </a:r>
          </a:p>
          <a:p>
            <a:pPr lvl="1"/>
            <a:r>
              <a:rPr lang="sr-Cyrl-RS" altLang="sr-Latn-RS" sz="2800" dirty="0">
                <a:latin typeface="Arial" panose="020B0604020202020204" pitchFamily="34" charset="0"/>
                <a:cs typeface="Arial" panose="020B0604020202020204" pitchFamily="34" charset="0"/>
              </a:rPr>
              <a:t>Способни су да </a:t>
            </a:r>
            <a:r>
              <a:rPr lang="sr-Cyrl-RS" altLang="sr-Latn-RS" sz="2800" dirty="0">
                <a:solidFill>
                  <a:srgbClr val="FF0000"/>
                </a:solidFill>
                <a:latin typeface="Arial" panose="020B0604020202020204" pitchFamily="34" charset="0"/>
                <a:cs typeface="Arial" panose="020B0604020202020204" pitchFamily="34" charset="0"/>
              </a:rPr>
              <a:t>прате једноставна упутства</a:t>
            </a:r>
            <a:r>
              <a:rPr lang="sr-Cyrl-RS" altLang="sr-Latn-RS" sz="2800" dirty="0">
                <a:latin typeface="Arial" panose="020B0604020202020204" pitchFamily="34" charset="0"/>
                <a:cs typeface="Arial" panose="020B0604020202020204" pitchFamily="34" charset="0"/>
              </a:rPr>
              <a:t>.</a:t>
            </a:r>
          </a:p>
          <a:p>
            <a:pPr lvl="1"/>
            <a:r>
              <a:rPr lang="sr-Cyrl-RS" altLang="sr-Latn-RS" sz="2800" dirty="0">
                <a:latin typeface="Arial" panose="020B0604020202020204" pitchFamily="34" charset="0"/>
                <a:cs typeface="Arial" panose="020B0604020202020204" pitchFamily="34" charset="0"/>
              </a:rPr>
              <a:t>Расте </a:t>
            </a:r>
            <a:r>
              <a:rPr lang="sr-Cyrl-RS" altLang="sr-Latn-RS" sz="2800" dirty="0">
                <a:solidFill>
                  <a:srgbClr val="FF0000"/>
                </a:solidFill>
                <a:latin typeface="Arial" panose="020B0604020202020204" pitchFamily="34" charset="0"/>
                <a:cs typeface="Arial" panose="020B0604020202020204" pitchFamily="34" charset="0"/>
              </a:rPr>
              <a:t>жеља за истраживањем</a:t>
            </a:r>
            <a:r>
              <a:rPr lang="sr-Cyrl-RS" altLang="sr-Latn-RS" sz="2800" dirty="0">
                <a:latin typeface="Arial" panose="020B0604020202020204" pitchFamily="34" charset="0"/>
                <a:cs typeface="Arial" panose="020B0604020202020204" pitchFamily="34" charset="0"/>
              </a:rPr>
              <a:t> околине и предмета.</a:t>
            </a:r>
          </a:p>
          <a:p>
            <a:pPr lvl="1"/>
            <a:r>
              <a:rPr kumimoji="0" lang="sr-Cyrl-RS" altLang="sr-Latn-RS" sz="2800" b="0" i="0" u="none" strike="noStrike" cap="none" normalizeH="0" baseline="0" dirty="0">
                <a:ln>
                  <a:noFill/>
                </a:ln>
                <a:effectLst/>
                <a:latin typeface="Arial" panose="020B0604020202020204" pitchFamily="34" charset="0"/>
                <a:cs typeface="Arial" panose="020B0604020202020204" pitchFamily="34" charset="0"/>
              </a:rPr>
              <a:t>Почињу да </a:t>
            </a:r>
            <a:r>
              <a:rPr kumimoji="0" lang="sr-Cyrl-RS" altLang="sr-Latn-RS" sz="2800" b="0" i="0" u="none" strike="noStrike" cap="none" normalizeH="0" baseline="0" dirty="0" smtClean="0">
                <a:ln>
                  <a:noFill/>
                </a:ln>
                <a:effectLst/>
                <a:latin typeface="Arial" panose="020B0604020202020204" pitchFamily="34" charset="0"/>
                <a:cs typeface="Arial" panose="020B0604020202020204" pitchFamily="34" charset="0"/>
              </a:rPr>
              <a:t>показују </a:t>
            </a:r>
            <a:r>
              <a:rPr kumimoji="0" lang="sr-Cyrl-RS" altLang="sr-Latn-RS" sz="2800" b="0" i="0" u="none" strike="noStrike" cap="none" normalizeH="0" baseline="0" dirty="0">
                <a:ln>
                  <a:noFill/>
                </a:ln>
                <a:effectLst/>
                <a:latin typeface="Arial" panose="020B0604020202020204" pitchFamily="34" charset="0"/>
                <a:cs typeface="Arial" panose="020B0604020202020204" pitchFamily="34" charset="0"/>
              </a:rPr>
              <a:t>пркосно понашање.</a:t>
            </a:r>
          </a:p>
          <a:p>
            <a:pPr lvl="1"/>
            <a:r>
              <a:rPr lang="sr-Cyrl-RS" altLang="sr-Latn-RS" sz="2800" dirty="0">
                <a:solidFill>
                  <a:srgbClr val="FF0000"/>
                </a:solidFill>
                <a:latin typeface="Arial" panose="020B0604020202020204" pitchFamily="34" charset="0"/>
                <a:cs typeface="Arial" panose="020B0604020202020204" pitchFamily="34" charset="0"/>
              </a:rPr>
              <a:t>Препознају се</a:t>
            </a:r>
            <a:r>
              <a:rPr lang="sr-Cyrl-RS" altLang="sr-Latn-RS" sz="2800" dirty="0">
                <a:latin typeface="Arial" panose="020B0604020202020204" pitchFamily="34" charset="0"/>
                <a:cs typeface="Arial" panose="020B0604020202020204" pitchFamily="34" charset="0"/>
              </a:rPr>
              <a:t>бе на сликама и </a:t>
            </a:r>
            <a:r>
              <a:rPr lang="sr-Cyrl-RS" altLang="sr-Latn-RS" sz="2800" dirty="0">
                <a:solidFill>
                  <a:srgbClr val="FF0000"/>
                </a:solidFill>
                <a:latin typeface="Arial" panose="020B0604020202020204" pitchFamily="34" charset="0"/>
                <a:cs typeface="Arial" panose="020B0604020202020204" pitchFamily="34" charset="0"/>
              </a:rPr>
              <a:t>у огледалу</a:t>
            </a:r>
            <a:r>
              <a:rPr lang="sr-Cyrl-RS" altLang="sr-Latn-RS" sz="2800" dirty="0" smtClean="0">
                <a:latin typeface="Arial" panose="020B0604020202020204" pitchFamily="34" charset="0"/>
                <a:cs typeface="Arial" panose="020B0604020202020204" pitchFamily="34" charset="0"/>
              </a:rPr>
              <a:t>.</a:t>
            </a:r>
            <a:endParaRPr lang="sr-Cyrl-RS" altLang="sr-Latn-RS" sz="2800" dirty="0">
              <a:latin typeface="Arial" panose="020B0604020202020204" pitchFamily="34" charset="0"/>
              <a:cs typeface="Arial" panose="020B0604020202020204" pitchFamily="34" charset="0"/>
            </a:endParaRPr>
          </a:p>
          <a:p>
            <a:pPr marL="0" indent="0">
              <a:buNone/>
            </a:pPr>
            <a:endParaRPr lang="sr-Latn-RS" sz="3000" dirty="0"/>
          </a:p>
        </p:txBody>
      </p:sp>
      <p:sp>
        <p:nvSpPr>
          <p:cNvPr id="4" name="Content Placeholder 4">
            <a:extLst>
              <a:ext uri="{FF2B5EF4-FFF2-40B4-BE49-F238E27FC236}">
                <a16:creationId xmlns:a16="http://schemas.microsoft.com/office/drawing/2014/main" id="{E6A1EF07-3597-4321-B756-7B888F7F5638}"/>
              </a:ext>
            </a:extLst>
          </p:cNvPr>
          <p:cNvSpPr txBox="1">
            <a:spLocks/>
          </p:cNvSpPr>
          <p:nvPr/>
        </p:nvSpPr>
        <p:spPr>
          <a:xfrm>
            <a:off x="399636" y="3687003"/>
            <a:ext cx="10213731" cy="31006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altLang="sr-Latn-RS" sz="3000" dirty="0">
                <a:latin typeface="Arial" panose="020B0604020202020204" pitchFamily="34" charset="0"/>
                <a:cs typeface="Arial" panose="020B0604020202020204" pitchFamily="34" charset="0"/>
              </a:rPr>
              <a:t>Узраст </a:t>
            </a:r>
            <a:r>
              <a:rPr lang="sr-Cyrl-RS" altLang="sr-Latn-RS" sz="3000" b="1" dirty="0">
                <a:solidFill>
                  <a:srgbClr val="FF0000"/>
                </a:solidFill>
                <a:latin typeface="Arial" panose="020B0604020202020204" pitchFamily="34" charset="0"/>
                <a:cs typeface="Arial" panose="020B0604020202020204" pitchFamily="34" charset="0"/>
              </a:rPr>
              <a:t>2-3 године</a:t>
            </a:r>
            <a:r>
              <a:rPr lang="sr-Cyrl-RS" altLang="sr-Latn-RS" sz="3000" dirty="0">
                <a:latin typeface="Arial" panose="020B0604020202020204" pitchFamily="34" charset="0"/>
                <a:cs typeface="Arial" panose="020B0604020202020204" pitchFamily="34" charset="0"/>
              </a:rPr>
              <a:t>:</a:t>
            </a:r>
          </a:p>
          <a:p>
            <a:pPr lvl="1"/>
            <a:r>
              <a:rPr lang="sr-Cyrl-RS" sz="2800" dirty="0">
                <a:latin typeface="Arial" panose="020B0604020202020204" pitchFamily="34" charset="0"/>
                <a:cs typeface="Arial" panose="020B0604020202020204" pitchFamily="34" charset="0"/>
              </a:rPr>
              <a:t>Могу да </a:t>
            </a:r>
            <a:r>
              <a:rPr lang="sr-Cyrl-RS" sz="2800" dirty="0" smtClean="0">
                <a:solidFill>
                  <a:srgbClr val="FF0000"/>
                </a:solidFill>
                <a:latin typeface="Arial" panose="020B0604020202020204" pitchFamily="34" charset="0"/>
                <a:cs typeface="Arial" panose="020B0604020202020204" pitchFamily="34" charset="0"/>
              </a:rPr>
              <a:t>прате </a:t>
            </a:r>
            <a:r>
              <a:rPr lang="sr-Cyrl-RS" sz="2800" dirty="0">
                <a:solidFill>
                  <a:srgbClr val="FF0000"/>
                </a:solidFill>
                <a:latin typeface="Arial" panose="020B0604020202020204" pitchFamily="34" charset="0"/>
                <a:cs typeface="Arial" panose="020B0604020202020204" pitchFamily="34" charset="0"/>
              </a:rPr>
              <a:t>упутства у 2-3 корака</a:t>
            </a:r>
            <a:r>
              <a:rPr lang="sr-Cyrl-RS" sz="2800" dirty="0">
                <a:latin typeface="Arial" panose="020B0604020202020204" pitchFamily="34" charset="0"/>
                <a:cs typeface="Arial" panose="020B0604020202020204" pitchFamily="34" charset="0"/>
              </a:rPr>
              <a:t>,</a:t>
            </a:r>
          </a:p>
          <a:p>
            <a:pPr lvl="1"/>
            <a:r>
              <a:rPr lang="sr-Cyrl-RS" sz="2800" dirty="0">
                <a:solidFill>
                  <a:srgbClr val="FF0000"/>
                </a:solidFill>
                <a:latin typeface="Arial" panose="020B0604020202020204" pitchFamily="34" charset="0"/>
                <a:cs typeface="Arial" panose="020B0604020202020204" pitchFamily="34" charset="0"/>
              </a:rPr>
              <a:t>Сортирају предмете</a:t>
            </a:r>
            <a:r>
              <a:rPr lang="sr-Cyrl-RS" sz="2800" dirty="0">
                <a:latin typeface="Arial" panose="020B0604020202020204" pitchFamily="34" charset="0"/>
                <a:cs typeface="Arial" panose="020B0604020202020204" pitchFamily="34" charset="0"/>
              </a:rPr>
              <a:t> по боји и облику,</a:t>
            </a:r>
          </a:p>
          <a:p>
            <a:pPr lvl="1"/>
            <a:r>
              <a:rPr lang="sr-Cyrl-RS" sz="2800" dirty="0">
                <a:solidFill>
                  <a:srgbClr val="FF0000"/>
                </a:solidFill>
                <a:latin typeface="Arial" panose="020B0604020202020204" pitchFamily="34" charset="0"/>
                <a:cs typeface="Arial" panose="020B0604020202020204" pitchFamily="34" charset="0"/>
              </a:rPr>
              <a:t>Имитирају одрасле</a:t>
            </a:r>
            <a:r>
              <a:rPr lang="sr-Cyrl-RS" sz="2800" dirty="0">
                <a:latin typeface="Arial" panose="020B0604020202020204" pitchFamily="34" charset="0"/>
                <a:cs typeface="Arial" panose="020B0604020202020204" pitchFamily="34" charset="0"/>
              </a:rPr>
              <a:t>,</a:t>
            </a:r>
          </a:p>
          <a:p>
            <a:pPr lvl="1"/>
            <a:r>
              <a:rPr lang="sr-Cyrl-RS" sz="2800" dirty="0">
                <a:solidFill>
                  <a:srgbClr val="FF0000"/>
                </a:solidFill>
                <a:latin typeface="Arial" panose="020B0604020202020204" pitchFamily="34" charset="0"/>
                <a:cs typeface="Arial" panose="020B0604020202020204" pitchFamily="34" charset="0"/>
              </a:rPr>
              <a:t>Изражавају</a:t>
            </a:r>
            <a:r>
              <a:rPr lang="sr-Cyrl-RS" sz="2800" dirty="0">
                <a:latin typeface="Arial" panose="020B0604020202020204" pitchFamily="34" charset="0"/>
                <a:cs typeface="Arial" panose="020B0604020202020204" pitchFamily="34" charset="0"/>
              </a:rPr>
              <a:t> читав </a:t>
            </a:r>
            <a:r>
              <a:rPr lang="sr-Cyrl-RS" sz="2800" dirty="0" smtClean="0">
                <a:solidFill>
                  <a:srgbClr val="FF0000"/>
                </a:solidFill>
                <a:latin typeface="Arial" panose="020B0604020202020204" pitchFamily="34" charset="0"/>
                <a:cs typeface="Arial" panose="020B0604020202020204" pitchFamily="34" charset="0"/>
              </a:rPr>
              <a:t>спек</a:t>
            </a:r>
            <a:r>
              <a:rPr lang="sr-Cyrl-RS" sz="2800" dirty="0">
                <a:solidFill>
                  <a:srgbClr val="FF0000"/>
                </a:solidFill>
                <a:latin typeface="Arial" panose="020B0604020202020204" pitchFamily="34" charset="0"/>
                <a:cs typeface="Arial" panose="020B0604020202020204" pitchFamily="34" charset="0"/>
              </a:rPr>
              <a:t>т</a:t>
            </a:r>
            <a:r>
              <a:rPr lang="sr-Cyrl-RS" sz="2800" dirty="0" smtClean="0">
                <a:solidFill>
                  <a:srgbClr val="FF0000"/>
                </a:solidFill>
                <a:latin typeface="Arial" panose="020B0604020202020204" pitchFamily="34" charset="0"/>
                <a:cs typeface="Arial" panose="020B0604020202020204" pitchFamily="34" charset="0"/>
              </a:rPr>
              <a:t>ар </a:t>
            </a:r>
            <a:r>
              <a:rPr lang="sr-Cyrl-RS" sz="2800" dirty="0">
                <a:solidFill>
                  <a:srgbClr val="FF0000"/>
                </a:solidFill>
                <a:latin typeface="Arial" panose="020B0604020202020204" pitchFamily="34" charset="0"/>
                <a:cs typeface="Arial" panose="020B0604020202020204" pitchFamily="34" charset="0"/>
              </a:rPr>
              <a:t>емоција </a:t>
            </a:r>
            <a:r>
              <a:rPr lang="sr-Cyrl-RS" sz="2800" dirty="0">
                <a:latin typeface="Arial" panose="020B0604020202020204" pitchFamily="34" charset="0"/>
                <a:cs typeface="Arial" panose="020B0604020202020204" pitchFamily="34" charset="0"/>
              </a:rPr>
              <a:t>(због чега се </a:t>
            </a:r>
            <a:r>
              <a:rPr lang="sr-Cyrl-RS" sz="2800" dirty="0" smtClean="0">
                <a:latin typeface="Arial" panose="020B0604020202020204" pitchFamily="34" charset="0"/>
                <a:cs typeface="Arial" panose="020B0604020202020204" pitchFamily="34" charset="0"/>
              </a:rPr>
              <a:t>често, </a:t>
            </a:r>
            <a:r>
              <a:rPr lang="sr-Cyrl-RS" sz="2800" dirty="0">
                <a:latin typeface="Arial" panose="020B0604020202020204" pitchFamily="34" charset="0"/>
                <a:cs typeface="Arial" panose="020B0604020202020204" pitchFamily="34" charset="0"/>
              </a:rPr>
              <a:t>у жаргону, овај развојни период назива „одојчадски пубертет“).</a:t>
            </a:r>
            <a:endParaRPr lang="sr-Latn-RS" sz="2800" dirty="0"/>
          </a:p>
        </p:txBody>
      </p:sp>
      <p:pic>
        <p:nvPicPr>
          <p:cNvPr id="6" name="Picture 2" descr="Free photos of Child">
            <a:extLst>
              <a:ext uri="{FF2B5EF4-FFF2-40B4-BE49-F238E27FC236}">
                <a16:creationId xmlns:a16="http://schemas.microsoft.com/office/drawing/2014/main" id="{42D28BEF-CE03-42C5-B836-DEE4E8489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319" y="0"/>
            <a:ext cx="3139681" cy="21013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ild, screaming little girl toddler playing at home Cute kid and big stuffed toy toddlers stock pictures, royalty-free photos &amp; images">
            <a:extLst>
              <a:ext uri="{FF2B5EF4-FFF2-40B4-BE49-F238E27FC236}">
                <a16:creationId xmlns:a16="http://schemas.microsoft.com/office/drawing/2014/main" id="{37C98811-2E2E-4E09-A356-15AA15EA7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2318" y="2927839"/>
            <a:ext cx="3139681" cy="247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42029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53" y="558555"/>
            <a:ext cx="10515600" cy="1325563"/>
          </a:xfrm>
        </p:spPr>
        <p:txBody>
          <a:bodyPr>
            <a:normAutofit fontScale="90000"/>
          </a:bodyPr>
          <a:lstStyle/>
          <a:p>
            <a:pPr algn="ctr"/>
            <a:r>
              <a:rPr lang="sr-Cyrl-RS" b="1" dirty="0" smtClean="0">
                <a:solidFill>
                  <a:srgbClr val="FF0000"/>
                </a:solidFill>
                <a:latin typeface="Arial" panose="020B0604020202020204" pitchFamily="34" charset="0"/>
                <a:cs typeface="Arial" panose="020B0604020202020204" pitchFamily="34" charset="0"/>
              </a:rPr>
              <a:t>ОСНОВНЕ РАЗВОЈНЕ КАРАКТЕРИСТИКЕ ЗУБА КОД ДЕЦЕ УЗРАСТА 1-3 ГОДИНЕ</a:t>
            </a:r>
            <a:endParaRPr lang="en-US" b="1" dirty="0">
              <a:solidFill>
                <a:srgbClr val="FF0000"/>
              </a:solidFill>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2"/>
          <a:stretch>
            <a:fillRect/>
          </a:stretch>
        </p:blipFill>
        <p:spPr>
          <a:xfrm>
            <a:off x="3808535" y="2708030"/>
            <a:ext cx="3968666" cy="3288323"/>
          </a:xfrm>
          <a:prstGeom prst="rect">
            <a:avLst/>
          </a:prstGeom>
        </p:spPr>
      </p:pic>
    </p:spTree>
    <p:extLst>
      <p:ext uri="{BB962C8B-B14F-4D97-AF65-F5344CB8AC3E}">
        <p14:creationId xmlns:p14="http://schemas.microsoft.com/office/powerpoint/2010/main" val="4044804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912</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РАЗВОЈНЕ КАРАКТЕРИСТИКЕ ДЕЦЕ УЗРАСТА ОД 1 ДО 3 ГОДИНE</vt:lpstr>
      <vt:lpstr>Деца узраста 1-3 године</vt:lpstr>
      <vt:lpstr>Телесне карактеристике</vt:lpstr>
      <vt:lpstr>Моторичке вештине</vt:lpstr>
      <vt:lpstr>Груба моторика</vt:lpstr>
      <vt:lpstr>Фина моторика</vt:lpstr>
      <vt:lpstr>Развој говора</vt:lpstr>
      <vt:lpstr>Социјалне вештине</vt:lpstr>
      <vt:lpstr>ОСНОВНЕ РАЗВОЈНЕ КАРАКТЕРИСТИКЕ ЗУБА КОД ДЕЦЕ УЗРАСТА 1-3 ГОДИНЕ</vt:lpstr>
      <vt:lpstr>PowerPoint Presentation</vt:lpstr>
      <vt:lpstr>ОРАЛНА ХИГИЈЕНА У 2 И 3. ГОДИНИ ЖИВОТА</vt:lpstr>
      <vt:lpstr>PowerPoint Presentation</vt:lpstr>
      <vt:lpstr>Савети за родитеље</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IZJZV</dc:creator>
  <cp:lastModifiedBy>Snežana Ukropina</cp:lastModifiedBy>
  <cp:revision>92</cp:revision>
  <dcterms:created xsi:type="dcterms:W3CDTF">2022-09-09T08:29:40Z</dcterms:created>
  <dcterms:modified xsi:type="dcterms:W3CDTF">2023-01-10T09:56:58Z</dcterms:modified>
</cp:coreProperties>
</file>