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3" r:id="rId3"/>
    <p:sldId id="272" r:id="rId4"/>
    <p:sldId id="261" r:id="rId5"/>
    <p:sldId id="266" r:id="rId6"/>
    <p:sldId id="270" r:id="rId7"/>
    <p:sldId id="268" r:id="rId8"/>
    <p:sldId id="274" r:id="rId9"/>
    <p:sldId id="264" r:id="rId10"/>
    <p:sldId id="265" r:id="rId11"/>
    <p:sldId id="275" r:id="rId12"/>
    <p:sldId id="269" r:id="rId13"/>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0DF3E-86FA-4740-8DDC-3C3C198112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RS"/>
          </a:p>
        </p:txBody>
      </p:sp>
      <p:sp>
        <p:nvSpPr>
          <p:cNvPr id="3" name="Subtitle 2">
            <a:extLst>
              <a:ext uri="{FF2B5EF4-FFF2-40B4-BE49-F238E27FC236}">
                <a16:creationId xmlns:a16="http://schemas.microsoft.com/office/drawing/2014/main" id="{11A93AAC-7BC0-43C6-A405-8A2805AF7C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RS"/>
          </a:p>
        </p:txBody>
      </p:sp>
      <p:sp>
        <p:nvSpPr>
          <p:cNvPr id="4" name="Date Placeholder 3">
            <a:extLst>
              <a:ext uri="{FF2B5EF4-FFF2-40B4-BE49-F238E27FC236}">
                <a16:creationId xmlns:a16="http://schemas.microsoft.com/office/drawing/2014/main" id="{BBDFD3E8-23D7-4217-997A-A3F27D84F959}"/>
              </a:ext>
            </a:extLst>
          </p:cNvPr>
          <p:cNvSpPr>
            <a:spLocks noGrp="1"/>
          </p:cNvSpPr>
          <p:nvPr>
            <p:ph type="dt" sz="half" idx="10"/>
          </p:nvPr>
        </p:nvSpPr>
        <p:spPr/>
        <p:txBody>
          <a:bodyPr/>
          <a:lstStyle/>
          <a:p>
            <a:fld id="{08036245-AF3D-4D9C-9098-6CD4CE958BD8}" type="datetimeFigureOut">
              <a:rPr lang="sr-Latn-RS" smtClean="0"/>
              <a:t>10.01.2023</a:t>
            </a:fld>
            <a:endParaRPr lang="sr-Latn-RS"/>
          </a:p>
        </p:txBody>
      </p:sp>
      <p:sp>
        <p:nvSpPr>
          <p:cNvPr id="5" name="Footer Placeholder 4">
            <a:extLst>
              <a:ext uri="{FF2B5EF4-FFF2-40B4-BE49-F238E27FC236}">
                <a16:creationId xmlns:a16="http://schemas.microsoft.com/office/drawing/2014/main" id="{7766463A-E977-4D23-91F8-932B811DED2F}"/>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4C5CB6FF-87B1-4A55-AEE4-F94BB244D262}"/>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1872731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169F2-21D3-479D-A4FD-DE782506B7B1}"/>
              </a:ext>
            </a:extLst>
          </p:cNvPr>
          <p:cNvSpPr>
            <a:spLocks noGrp="1"/>
          </p:cNvSpPr>
          <p:nvPr>
            <p:ph type="title"/>
          </p:nvPr>
        </p:nvSpPr>
        <p:spPr/>
        <p:txBody>
          <a:bodyPr/>
          <a:lstStyle/>
          <a:p>
            <a:r>
              <a:rPr lang="en-US"/>
              <a:t>Click to edit Master title style</a:t>
            </a:r>
            <a:endParaRPr lang="sr-Latn-RS"/>
          </a:p>
        </p:txBody>
      </p:sp>
      <p:sp>
        <p:nvSpPr>
          <p:cNvPr id="3" name="Vertical Text Placeholder 2">
            <a:extLst>
              <a:ext uri="{FF2B5EF4-FFF2-40B4-BE49-F238E27FC236}">
                <a16:creationId xmlns:a16="http://schemas.microsoft.com/office/drawing/2014/main" id="{D2626243-5905-4D33-A26E-B6D263F6D9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266E14BA-BF1B-41DA-B96D-41762194BA59}"/>
              </a:ext>
            </a:extLst>
          </p:cNvPr>
          <p:cNvSpPr>
            <a:spLocks noGrp="1"/>
          </p:cNvSpPr>
          <p:nvPr>
            <p:ph type="dt" sz="half" idx="10"/>
          </p:nvPr>
        </p:nvSpPr>
        <p:spPr/>
        <p:txBody>
          <a:bodyPr/>
          <a:lstStyle/>
          <a:p>
            <a:fld id="{08036245-AF3D-4D9C-9098-6CD4CE958BD8}" type="datetimeFigureOut">
              <a:rPr lang="sr-Latn-RS" smtClean="0"/>
              <a:t>10.01.2023</a:t>
            </a:fld>
            <a:endParaRPr lang="sr-Latn-RS"/>
          </a:p>
        </p:txBody>
      </p:sp>
      <p:sp>
        <p:nvSpPr>
          <p:cNvPr id="5" name="Footer Placeholder 4">
            <a:extLst>
              <a:ext uri="{FF2B5EF4-FFF2-40B4-BE49-F238E27FC236}">
                <a16:creationId xmlns:a16="http://schemas.microsoft.com/office/drawing/2014/main" id="{B6E25B89-AAE3-4A64-8FCF-C8757786D293}"/>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F93574AF-7A68-42DE-B9C4-FDE8EB0810AD}"/>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4171591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CD019B-A9E4-4F27-9C4D-7E42080A2D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a:extLst>
              <a:ext uri="{FF2B5EF4-FFF2-40B4-BE49-F238E27FC236}">
                <a16:creationId xmlns:a16="http://schemas.microsoft.com/office/drawing/2014/main" id="{95C6DF2A-FF7F-4FA8-9075-617BED5252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554440AC-3E43-4453-95B1-447C06DDC81B}"/>
              </a:ext>
            </a:extLst>
          </p:cNvPr>
          <p:cNvSpPr>
            <a:spLocks noGrp="1"/>
          </p:cNvSpPr>
          <p:nvPr>
            <p:ph type="dt" sz="half" idx="10"/>
          </p:nvPr>
        </p:nvSpPr>
        <p:spPr/>
        <p:txBody>
          <a:bodyPr/>
          <a:lstStyle/>
          <a:p>
            <a:fld id="{08036245-AF3D-4D9C-9098-6CD4CE958BD8}" type="datetimeFigureOut">
              <a:rPr lang="sr-Latn-RS" smtClean="0"/>
              <a:t>10.01.2023</a:t>
            </a:fld>
            <a:endParaRPr lang="sr-Latn-RS"/>
          </a:p>
        </p:txBody>
      </p:sp>
      <p:sp>
        <p:nvSpPr>
          <p:cNvPr id="5" name="Footer Placeholder 4">
            <a:extLst>
              <a:ext uri="{FF2B5EF4-FFF2-40B4-BE49-F238E27FC236}">
                <a16:creationId xmlns:a16="http://schemas.microsoft.com/office/drawing/2014/main" id="{B587BE8C-A1A3-4567-BFF1-DA0ECFDDF30C}"/>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7814C9E3-5454-49FD-B404-C30B6258E6AF}"/>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4235578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2F9BD-3417-4D66-BD24-AEFB9D4F9C26}"/>
              </a:ext>
            </a:extLst>
          </p:cNvPr>
          <p:cNvSpPr>
            <a:spLocks noGrp="1"/>
          </p:cNvSpPr>
          <p:nvPr>
            <p:ph type="title"/>
          </p:nvPr>
        </p:nvSpPr>
        <p:spPr/>
        <p:txBody>
          <a:body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DA616C41-42B2-405B-B5E7-E2DEA92F27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4BBF066F-56B1-44CC-A1E5-D3AB208D5848}"/>
              </a:ext>
            </a:extLst>
          </p:cNvPr>
          <p:cNvSpPr>
            <a:spLocks noGrp="1"/>
          </p:cNvSpPr>
          <p:nvPr>
            <p:ph type="dt" sz="half" idx="10"/>
          </p:nvPr>
        </p:nvSpPr>
        <p:spPr/>
        <p:txBody>
          <a:bodyPr/>
          <a:lstStyle/>
          <a:p>
            <a:fld id="{08036245-AF3D-4D9C-9098-6CD4CE958BD8}" type="datetimeFigureOut">
              <a:rPr lang="sr-Latn-RS" smtClean="0"/>
              <a:t>10.01.2023</a:t>
            </a:fld>
            <a:endParaRPr lang="sr-Latn-RS"/>
          </a:p>
        </p:txBody>
      </p:sp>
      <p:sp>
        <p:nvSpPr>
          <p:cNvPr id="5" name="Footer Placeholder 4">
            <a:extLst>
              <a:ext uri="{FF2B5EF4-FFF2-40B4-BE49-F238E27FC236}">
                <a16:creationId xmlns:a16="http://schemas.microsoft.com/office/drawing/2014/main" id="{2B4AB8A7-D5D5-431C-9041-803DBD81D2D4}"/>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1BA32B6D-5A4E-448A-A019-CD5B1F82E5BB}"/>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3135920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15F4B-ACE2-427F-9D25-BBFDE9E025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a:extLst>
              <a:ext uri="{FF2B5EF4-FFF2-40B4-BE49-F238E27FC236}">
                <a16:creationId xmlns:a16="http://schemas.microsoft.com/office/drawing/2014/main" id="{CCE187FC-9135-4A6A-8BBF-64B99276B1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D4D780-60A3-48F6-B844-B474FAD957EB}"/>
              </a:ext>
            </a:extLst>
          </p:cNvPr>
          <p:cNvSpPr>
            <a:spLocks noGrp="1"/>
          </p:cNvSpPr>
          <p:nvPr>
            <p:ph type="dt" sz="half" idx="10"/>
          </p:nvPr>
        </p:nvSpPr>
        <p:spPr/>
        <p:txBody>
          <a:bodyPr/>
          <a:lstStyle/>
          <a:p>
            <a:fld id="{08036245-AF3D-4D9C-9098-6CD4CE958BD8}" type="datetimeFigureOut">
              <a:rPr lang="sr-Latn-RS" smtClean="0"/>
              <a:t>10.01.2023</a:t>
            </a:fld>
            <a:endParaRPr lang="sr-Latn-RS"/>
          </a:p>
        </p:txBody>
      </p:sp>
      <p:sp>
        <p:nvSpPr>
          <p:cNvPr id="5" name="Footer Placeholder 4">
            <a:extLst>
              <a:ext uri="{FF2B5EF4-FFF2-40B4-BE49-F238E27FC236}">
                <a16:creationId xmlns:a16="http://schemas.microsoft.com/office/drawing/2014/main" id="{93C4FBD2-70B9-4F46-A242-C1EA5D38F4CB}"/>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AB329EA4-8194-41F5-BC4F-57763504C8E8}"/>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370179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9E679-7296-4C95-AA5F-AC03F6126637}"/>
              </a:ext>
            </a:extLst>
          </p:cNvPr>
          <p:cNvSpPr>
            <a:spLocks noGrp="1"/>
          </p:cNvSpPr>
          <p:nvPr>
            <p:ph type="title"/>
          </p:nvPr>
        </p:nvSpPr>
        <p:spPr/>
        <p:txBody>
          <a:body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DA364400-E618-4F20-B579-728816372F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a:extLst>
              <a:ext uri="{FF2B5EF4-FFF2-40B4-BE49-F238E27FC236}">
                <a16:creationId xmlns:a16="http://schemas.microsoft.com/office/drawing/2014/main" id="{B7B10764-5166-40A7-A989-36690C5EA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a:extLst>
              <a:ext uri="{FF2B5EF4-FFF2-40B4-BE49-F238E27FC236}">
                <a16:creationId xmlns:a16="http://schemas.microsoft.com/office/drawing/2014/main" id="{235138EC-3EA1-4E5D-B571-E2652BA1A20F}"/>
              </a:ext>
            </a:extLst>
          </p:cNvPr>
          <p:cNvSpPr>
            <a:spLocks noGrp="1"/>
          </p:cNvSpPr>
          <p:nvPr>
            <p:ph type="dt" sz="half" idx="10"/>
          </p:nvPr>
        </p:nvSpPr>
        <p:spPr/>
        <p:txBody>
          <a:bodyPr/>
          <a:lstStyle/>
          <a:p>
            <a:fld id="{08036245-AF3D-4D9C-9098-6CD4CE958BD8}" type="datetimeFigureOut">
              <a:rPr lang="sr-Latn-RS" smtClean="0"/>
              <a:t>10.01.2023</a:t>
            </a:fld>
            <a:endParaRPr lang="sr-Latn-RS"/>
          </a:p>
        </p:txBody>
      </p:sp>
      <p:sp>
        <p:nvSpPr>
          <p:cNvPr id="6" name="Footer Placeholder 5">
            <a:extLst>
              <a:ext uri="{FF2B5EF4-FFF2-40B4-BE49-F238E27FC236}">
                <a16:creationId xmlns:a16="http://schemas.microsoft.com/office/drawing/2014/main" id="{C0EA822F-217C-4997-A784-9927037BA806}"/>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BA8A2163-F969-4158-A792-1A72D9E90C46}"/>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535315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CF9A9-5824-4224-9066-961194C91E45}"/>
              </a:ext>
            </a:extLst>
          </p:cNvPr>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C2863D84-51A1-4419-A64F-0F9AAE38EE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B158AA-C3A9-4FCA-84CD-DB6114D3B0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a:extLst>
              <a:ext uri="{FF2B5EF4-FFF2-40B4-BE49-F238E27FC236}">
                <a16:creationId xmlns:a16="http://schemas.microsoft.com/office/drawing/2014/main" id="{89067A79-AD2C-4141-8BFE-6C22DBA155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AC4A9B-43F4-4349-B4CE-F7E2A10252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a:extLst>
              <a:ext uri="{FF2B5EF4-FFF2-40B4-BE49-F238E27FC236}">
                <a16:creationId xmlns:a16="http://schemas.microsoft.com/office/drawing/2014/main" id="{143E97F4-FCE0-496D-9AAC-83A33D6FF9F7}"/>
              </a:ext>
            </a:extLst>
          </p:cNvPr>
          <p:cNvSpPr>
            <a:spLocks noGrp="1"/>
          </p:cNvSpPr>
          <p:nvPr>
            <p:ph type="dt" sz="half" idx="10"/>
          </p:nvPr>
        </p:nvSpPr>
        <p:spPr/>
        <p:txBody>
          <a:bodyPr/>
          <a:lstStyle/>
          <a:p>
            <a:fld id="{08036245-AF3D-4D9C-9098-6CD4CE958BD8}" type="datetimeFigureOut">
              <a:rPr lang="sr-Latn-RS" smtClean="0"/>
              <a:t>10.01.2023</a:t>
            </a:fld>
            <a:endParaRPr lang="sr-Latn-RS"/>
          </a:p>
        </p:txBody>
      </p:sp>
      <p:sp>
        <p:nvSpPr>
          <p:cNvPr id="8" name="Footer Placeholder 7">
            <a:extLst>
              <a:ext uri="{FF2B5EF4-FFF2-40B4-BE49-F238E27FC236}">
                <a16:creationId xmlns:a16="http://schemas.microsoft.com/office/drawing/2014/main" id="{CEE745BB-A68D-49FF-80FD-DA5FEEBCC0CE}"/>
              </a:ext>
            </a:extLst>
          </p:cNvPr>
          <p:cNvSpPr>
            <a:spLocks noGrp="1"/>
          </p:cNvSpPr>
          <p:nvPr>
            <p:ph type="ftr" sz="quarter" idx="11"/>
          </p:nvPr>
        </p:nvSpPr>
        <p:spPr/>
        <p:txBody>
          <a:bodyPr/>
          <a:lstStyle/>
          <a:p>
            <a:endParaRPr lang="sr-Latn-RS"/>
          </a:p>
        </p:txBody>
      </p:sp>
      <p:sp>
        <p:nvSpPr>
          <p:cNvPr id="9" name="Slide Number Placeholder 8">
            <a:extLst>
              <a:ext uri="{FF2B5EF4-FFF2-40B4-BE49-F238E27FC236}">
                <a16:creationId xmlns:a16="http://schemas.microsoft.com/office/drawing/2014/main" id="{9F2FDDB8-1C5C-4151-9458-567B2FA5A101}"/>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3707671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BA703-9838-4EEC-ACB2-2BCE06F86D47}"/>
              </a:ext>
            </a:extLst>
          </p:cNvPr>
          <p:cNvSpPr>
            <a:spLocks noGrp="1"/>
          </p:cNvSpPr>
          <p:nvPr>
            <p:ph type="title"/>
          </p:nvPr>
        </p:nvSpPr>
        <p:spPr/>
        <p:txBody>
          <a:bodyPr/>
          <a:lstStyle/>
          <a:p>
            <a:r>
              <a:rPr lang="en-US"/>
              <a:t>Click to edit Master title style</a:t>
            </a:r>
            <a:endParaRPr lang="sr-Latn-RS"/>
          </a:p>
        </p:txBody>
      </p:sp>
      <p:sp>
        <p:nvSpPr>
          <p:cNvPr id="3" name="Date Placeholder 2">
            <a:extLst>
              <a:ext uri="{FF2B5EF4-FFF2-40B4-BE49-F238E27FC236}">
                <a16:creationId xmlns:a16="http://schemas.microsoft.com/office/drawing/2014/main" id="{0CD87DC8-50F0-4C49-B10A-5628C918DFEA}"/>
              </a:ext>
            </a:extLst>
          </p:cNvPr>
          <p:cNvSpPr>
            <a:spLocks noGrp="1"/>
          </p:cNvSpPr>
          <p:nvPr>
            <p:ph type="dt" sz="half" idx="10"/>
          </p:nvPr>
        </p:nvSpPr>
        <p:spPr/>
        <p:txBody>
          <a:bodyPr/>
          <a:lstStyle/>
          <a:p>
            <a:fld id="{08036245-AF3D-4D9C-9098-6CD4CE958BD8}" type="datetimeFigureOut">
              <a:rPr lang="sr-Latn-RS" smtClean="0"/>
              <a:t>10.01.2023</a:t>
            </a:fld>
            <a:endParaRPr lang="sr-Latn-RS"/>
          </a:p>
        </p:txBody>
      </p:sp>
      <p:sp>
        <p:nvSpPr>
          <p:cNvPr id="4" name="Footer Placeholder 3">
            <a:extLst>
              <a:ext uri="{FF2B5EF4-FFF2-40B4-BE49-F238E27FC236}">
                <a16:creationId xmlns:a16="http://schemas.microsoft.com/office/drawing/2014/main" id="{E8FD19BE-930E-4F08-AB4C-7F1945BC1D1F}"/>
              </a:ext>
            </a:extLst>
          </p:cNvPr>
          <p:cNvSpPr>
            <a:spLocks noGrp="1"/>
          </p:cNvSpPr>
          <p:nvPr>
            <p:ph type="ftr" sz="quarter" idx="11"/>
          </p:nvPr>
        </p:nvSpPr>
        <p:spPr/>
        <p:txBody>
          <a:bodyPr/>
          <a:lstStyle/>
          <a:p>
            <a:endParaRPr lang="sr-Latn-RS"/>
          </a:p>
        </p:txBody>
      </p:sp>
      <p:sp>
        <p:nvSpPr>
          <p:cNvPr id="5" name="Slide Number Placeholder 4">
            <a:extLst>
              <a:ext uri="{FF2B5EF4-FFF2-40B4-BE49-F238E27FC236}">
                <a16:creationId xmlns:a16="http://schemas.microsoft.com/office/drawing/2014/main" id="{1D880E6A-B6B0-46A5-B969-1E53E4F94286}"/>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2006838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4C5DE9-3C5C-416D-9977-FE43D603FA55}"/>
              </a:ext>
            </a:extLst>
          </p:cNvPr>
          <p:cNvSpPr>
            <a:spLocks noGrp="1"/>
          </p:cNvSpPr>
          <p:nvPr>
            <p:ph type="dt" sz="half" idx="10"/>
          </p:nvPr>
        </p:nvSpPr>
        <p:spPr/>
        <p:txBody>
          <a:bodyPr/>
          <a:lstStyle/>
          <a:p>
            <a:fld id="{08036245-AF3D-4D9C-9098-6CD4CE958BD8}" type="datetimeFigureOut">
              <a:rPr lang="sr-Latn-RS" smtClean="0"/>
              <a:t>10.01.2023</a:t>
            </a:fld>
            <a:endParaRPr lang="sr-Latn-RS"/>
          </a:p>
        </p:txBody>
      </p:sp>
      <p:sp>
        <p:nvSpPr>
          <p:cNvPr id="3" name="Footer Placeholder 2">
            <a:extLst>
              <a:ext uri="{FF2B5EF4-FFF2-40B4-BE49-F238E27FC236}">
                <a16:creationId xmlns:a16="http://schemas.microsoft.com/office/drawing/2014/main" id="{BEDAD3E5-FFDA-496E-84DB-4514453B543F}"/>
              </a:ext>
            </a:extLst>
          </p:cNvPr>
          <p:cNvSpPr>
            <a:spLocks noGrp="1"/>
          </p:cNvSpPr>
          <p:nvPr>
            <p:ph type="ftr" sz="quarter" idx="11"/>
          </p:nvPr>
        </p:nvSpPr>
        <p:spPr/>
        <p:txBody>
          <a:bodyPr/>
          <a:lstStyle/>
          <a:p>
            <a:endParaRPr lang="sr-Latn-RS"/>
          </a:p>
        </p:txBody>
      </p:sp>
      <p:sp>
        <p:nvSpPr>
          <p:cNvPr id="4" name="Slide Number Placeholder 3">
            <a:extLst>
              <a:ext uri="{FF2B5EF4-FFF2-40B4-BE49-F238E27FC236}">
                <a16:creationId xmlns:a16="http://schemas.microsoft.com/office/drawing/2014/main" id="{E8887E1B-9790-46A2-900E-E91744702D8D}"/>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4062280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762E7-CAA0-4F39-A17F-6B605DFCF2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A1322F73-91C7-4917-8F10-6548FE78C5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a:extLst>
              <a:ext uri="{FF2B5EF4-FFF2-40B4-BE49-F238E27FC236}">
                <a16:creationId xmlns:a16="http://schemas.microsoft.com/office/drawing/2014/main" id="{5E73986F-F4F8-4CB7-A2B0-69FAC096AB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B3F921-D732-485A-9E9D-FFA76D30905D}"/>
              </a:ext>
            </a:extLst>
          </p:cNvPr>
          <p:cNvSpPr>
            <a:spLocks noGrp="1"/>
          </p:cNvSpPr>
          <p:nvPr>
            <p:ph type="dt" sz="half" idx="10"/>
          </p:nvPr>
        </p:nvSpPr>
        <p:spPr/>
        <p:txBody>
          <a:bodyPr/>
          <a:lstStyle/>
          <a:p>
            <a:fld id="{08036245-AF3D-4D9C-9098-6CD4CE958BD8}" type="datetimeFigureOut">
              <a:rPr lang="sr-Latn-RS" smtClean="0"/>
              <a:t>10.01.2023</a:t>
            </a:fld>
            <a:endParaRPr lang="sr-Latn-RS"/>
          </a:p>
        </p:txBody>
      </p:sp>
      <p:sp>
        <p:nvSpPr>
          <p:cNvPr id="6" name="Footer Placeholder 5">
            <a:extLst>
              <a:ext uri="{FF2B5EF4-FFF2-40B4-BE49-F238E27FC236}">
                <a16:creationId xmlns:a16="http://schemas.microsoft.com/office/drawing/2014/main" id="{32286533-7A00-4ABC-8075-3C3B74F560F8}"/>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87B031D5-92CE-46F2-A2CB-95A439DFCD00}"/>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123874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3FABA-0B1F-4407-AB8D-EAD9D17711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a:extLst>
              <a:ext uri="{FF2B5EF4-FFF2-40B4-BE49-F238E27FC236}">
                <a16:creationId xmlns:a16="http://schemas.microsoft.com/office/drawing/2014/main" id="{16F34108-1E39-4036-A6B9-D3C0E1E257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Text Placeholder 3">
            <a:extLst>
              <a:ext uri="{FF2B5EF4-FFF2-40B4-BE49-F238E27FC236}">
                <a16:creationId xmlns:a16="http://schemas.microsoft.com/office/drawing/2014/main" id="{5F879C65-6AD6-4270-9FB0-F6DC17BB3F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2F2975-F6C0-4E81-948C-A48CFFBEA8E3}"/>
              </a:ext>
            </a:extLst>
          </p:cNvPr>
          <p:cNvSpPr>
            <a:spLocks noGrp="1"/>
          </p:cNvSpPr>
          <p:nvPr>
            <p:ph type="dt" sz="half" idx="10"/>
          </p:nvPr>
        </p:nvSpPr>
        <p:spPr/>
        <p:txBody>
          <a:bodyPr/>
          <a:lstStyle/>
          <a:p>
            <a:fld id="{08036245-AF3D-4D9C-9098-6CD4CE958BD8}" type="datetimeFigureOut">
              <a:rPr lang="sr-Latn-RS" smtClean="0"/>
              <a:t>10.01.2023</a:t>
            </a:fld>
            <a:endParaRPr lang="sr-Latn-RS"/>
          </a:p>
        </p:txBody>
      </p:sp>
      <p:sp>
        <p:nvSpPr>
          <p:cNvPr id="6" name="Footer Placeholder 5">
            <a:extLst>
              <a:ext uri="{FF2B5EF4-FFF2-40B4-BE49-F238E27FC236}">
                <a16:creationId xmlns:a16="http://schemas.microsoft.com/office/drawing/2014/main" id="{551DFD0E-0450-45CA-B399-FF61E31B0942}"/>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D4FD3677-5B02-48ED-8E05-BE4D6390FBC7}"/>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3414924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7ACF83-7E93-4A82-ACB2-0186FD2474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B0D2E418-09B4-4743-98EE-79863F33D9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48099524-FE23-4EDC-8357-87FEAD8EF4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36245-AF3D-4D9C-9098-6CD4CE958BD8}" type="datetimeFigureOut">
              <a:rPr lang="sr-Latn-RS" smtClean="0"/>
              <a:t>10.01.2023</a:t>
            </a:fld>
            <a:endParaRPr lang="sr-Latn-RS"/>
          </a:p>
        </p:txBody>
      </p:sp>
      <p:sp>
        <p:nvSpPr>
          <p:cNvPr id="5" name="Footer Placeholder 4">
            <a:extLst>
              <a:ext uri="{FF2B5EF4-FFF2-40B4-BE49-F238E27FC236}">
                <a16:creationId xmlns:a16="http://schemas.microsoft.com/office/drawing/2014/main" id="{C11F4392-C05B-4411-81C7-54CC297B25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a:extLst>
              <a:ext uri="{FF2B5EF4-FFF2-40B4-BE49-F238E27FC236}">
                <a16:creationId xmlns:a16="http://schemas.microsoft.com/office/drawing/2014/main" id="{AD30D7EA-27D0-4834-849B-EA23F72EC4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1BCD8-9869-49E9-96EB-E56DECB783D2}" type="slidenum">
              <a:rPr lang="sr-Latn-RS" smtClean="0"/>
              <a:t>‹#›</a:t>
            </a:fld>
            <a:endParaRPr lang="sr-Latn-RS"/>
          </a:p>
        </p:txBody>
      </p:sp>
    </p:spTree>
    <p:extLst>
      <p:ext uri="{BB962C8B-B14F-4D97-AF65-F5344CB8AC3E}">
        <p14:creationId xmlns:p14="http://schemas.microsoft.com/office/powerpoint/2010/main" val="2665959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 TargetMode="External"/><Relationship Id="rId2" Type="http://schemas.openxmlformats.org/officeDocument/2006/relationships/hyperlink" Target="https://www.who.int/publications/i/item/97892400020986"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2072280" y="2515214"/>
            <a:ext cx="7860323" cy="1771925"/>
          </a:xfrm>
        </p:spPr>
        <p:txBody>
          <a:bodyPr>
            <a:noAutofit/>
          </a:bodyPr>
          <a:lstStyle/>
          <a:p>
            <a:r>
              <a:rPr lang="sr-Cyrl-RS" sz="4000" b="1" dirty="0">
                <a:solidFill>
                  <a:srgbClr val="FF0000"/>
                </a:solidFill>
                <a:latin typeface="Arial" panose="020B0604020202020204" pitchFamily="34" charset="0"/>
                <a:cs typeface="Arial" panose="020B0604020202020204" pitchFamily="34" charset="0"/>
              </a:rPr>
              <a:t>РАЗВОЈНЕ КАРАКТЕРИСТИКЕ ДЕЦЕ</a:t>
            </a:r>
            <a:br>
              <a:rPr lang="sr-Cyrl-RS" sz="4000" b="1" dirty="0">
                <a:solidFill>
                  <a:srgbClr val="FF0000"/>
                </a:solidFill>
                <a:latin typeface="Arial" panose="020B0604020202020204" pitchFamily="34" charset="0"/>
                <a:cs typeface="Arial" panose="020B0604020202020204" pitchFamily="34" charset="0"/>
              </a:rPr>
            </a:br>
            <a:r>
              <a:rPr lang="sr-Cyrl-RS" sz="4000" b="1" dirty="0">
                <a:solidFill>
                  <a:srgbClr val="FF0000"/>
                </a:solidFill>
                <a:latin typeface="Arial" panose="020B0604020202020204" pitchFamily="34" charset="0"/>
                <a:cs typeface="Arial" panose="020B0604020202020204" pitchFamily="34" charset="0"/>
              </a:rPr>
              <a:t>УЗРАСТА </a:t>
            </a:r>
            <a:r>
              <a:rPr lang="sr-Cyrl-RS" sz="4000" b="1" dirty="0" smtClean="0">
                <a:solidFill>
                  <a:srgbClr val="FF0000"/>
                </a:solidFill>
                <a:latin typeface="Arial" panose="020B0604020202020204" pitchFamily="34" charset="0"/>
                <a:cs typeface="Arial" panose="020B0604020202020204" pitchFamily="34" charset="0"/>
              </a:rPr>
              <a:t>ОД </a:t>
            </a:r>
            <a:r>
              <a:rPr lang="en-US" sz="4000" b="1" dirty="0" smtClean="0">
                <a:solidFill>
                  <a:srgbClr val="FF0000"/>
                </a:solidFill>
                <a:latin typeface="Arial" panose="020B0604020202020204" pitchFamily="34" charset="0"/>
                <a:cs typeface="Arial" panose="020B0604020202020204" pitchFamily="34" charset="0"/>
              </a:rPr>
              <a:t>4</a:t>
            </a:r>
            <a:r>
              <a:rPr lang="sr-Cyrl-RS" sz="4000" b="1" dirty="0" smtClean="0">
                <a:solidFill>
                  <a:srgbClr val="FF0000"/>
                </a:solidFill>
                <a:latin typeface="Arial" panose="020B0604020202020204" pitchFamily="34" charset="0"/>
                <a:cs typeface="Arial" panose="020B0604020202020204" pitchFamily="34" charset="0"/>
              </a:rPr>
              <a:t> </a:t>
            </a:r>
            <a:r>
              <a:rPr lang="sr-Cyrl-RS" sz="4000" b="1" dirty="0">
                <a:solidFill>
                  <a:srgbClr val="FF0000"/>
                </a:solidFill>
                <a:latin typeface="Arial" panose="020B0604020202020204" pitchFamily="34" charset="0"/>
                <a:cs typeface="Arial" panose="020B0604020202020204" pitchFamily="34" charset="0"/>
              </a:rPr>
              <a:t>ДО </a:t>
            </a:r>
            <a:r>
              <a:rPr lang="en-US" sz="4000" b="1" dirty="0">
                <a:solidFill>
                  <a:srgbClr val="FF0000"/>
                </a:solidFill>
                <a:latin typeface="Arial" panose="020B0604020202020204" pitchFamily="34" charset="0"/>
                <a:cs typeface="Arial" panose="020B0604020202020204" pitchFamily="34" charset="0"/>
              </a:rPr>
              <a:t>6</a:t>
            </a:r>
            <a:r>
              <a:rPr lang="sr-Cyrl-RS" sz="4000" b="1" dirty="0">
                <a:solidFill>
                  <a:srgbClr val="FF0000"/>
                </a:solidFill>
                <a:latin typeface="Arial" panose="020B0604020202020204" pitchFamily="34" charset="0"/>
                <a:cs typeface="Arial" panose="020B0604020202020204" pitchFamily="34" charset="0"/>
              </a:rPr>
              <a:t> ГОДИН</a:t>
            </a:r>
            <a:r>
              <a:rPr lang="sr-Latn-RS" sz="4000" b="1" dirty="0">
                <a:solidFill>
                  <a:srgbClr val="FF0000"/>
                </a:solidFill>
                <a:latin typeface="Arial" panose="020B0604020202020204" pitchFamily="34" charset="0"/>
                <a:cs typeface="Arial" panose="020B0604020202020204" pitchFamily="34" charset="0"/>
              </a:rPr>
              <a:t>A</a:t>
            </a:r>
          </a:p>
        </p:txBody>
      </p:sp>
      <p:pic>
        <p:nvPicPr>
          <p:cNvPr id="5122" name="Picture 2" descr="Free photos of Sun">
            <a:extLst>
              <a:ext uri="{FF2B5EF4-FFF2-40B4-BE49-F238E27FC236}">
                <a16:creationId xmlns:a16="http://schemas.microsoft.com/office/drawing/2014/main" id="{3FE9E7B7-3035-421B-8B22-4FF8D1C894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4469" y="24879"/>
            <a:ext cx="3267531" cy="231450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AB9D2A97-FD3F-42B6-B284-D2D3DAA15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2145" y="0"/>
            <a:ext cx="2314502" cy="231450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Scale, Diet, Health, Tape, Weight">
            <a:extLst>
              <a:ext uri="{FF2B5EF4-FFF2-40B4-BE49-F238E27FC236}">
                <a16:creationId xmlns:a16="http://schemas.microsoft.com/office/drawing/2014/main" id="{E0B9D710-DDEE-4A5E-9F4E-61390979BC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879"/>
            <a:ext cx="3478561" cy="2314502"/>
          </a:xfrm>
          <a:prstGeom prst="rect">
            <a:avLst/>
          </a:prstGeom>
          <a:noFill/>
          <a:extLst>
            <a:ext uri="{909E8E84-426E-40DD-AFC4-6F175D3DCCD1}">
              <a14:hiddenFill xmlns:a14="http://schemas.microsoft.com/office/drawing/2010/main">
                <a:solidFill>
                  <a:srgbClr val="FFFFFF"/>
                </a:solidFill>
              </a14:hiddenFill>
            </a:ext>
          </a:extLst>
        </p:spPr>
      </p:pic>
      <p:sp>
        <p:nvSpPr>
          <p:cNvPr id="8" name="WordArt 9"/>
          <p:cNvSpPr>
            <a:spLocks noChangeArrowheads="1" noChangeShapeType="1" noTextEdit="1"/>
          </p:cNvSpPr>
          <p:nvPr/>
        </p:nvSpPr>
        <p:spPr bwMode="auto">
          <a:xfrm>
            <a:off x="4692306" y="5887787"/>
            <a:ext cx="2549810" cy="316837"/>
          </a:xfrm>
          <a:prstGeom prst="rect">
            <a:avLst/>
          </a:prstGeom>
        </p:spPr>
        <p:txBody>
          <a:bodyPr wrap="none" fromWordArt="1">
            <a:prstTxWarp prst="textPlain">
              <a:avLst>
                <a:gd name="adj" fmla="val 50000"/>
              </a:avLst>
            </a:prstTxWarp>
          </a:bodyPr>
          <a:lstStyle/>
          <a:p>
            <a:pPr algn="ctr" eaLnBrk="1" hangingPunct="1">
              <a:defRPr/>
            </a:pPr>
            <a:r>
              <a:rPr lang="sr-Cyrl-R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Знањем до з</a:t>
            </a:r>
            <a:r>
              <a:rPr lang="sr-Cyrl-RS" sz="1200" i="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драв</a:t>
            </a:r>
            <a:r>
              <a:rPr lang="sr-Cyrl-R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их избора </a:t>
            </a:r>
            <a:endParaRPr lang="en-U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sp>
        <p:nvSpPr>
          <p:cNvPr id="9" name="Text Box 7"/>
          <p:cNvSpPr txBox="1">
            <a:spLocks noChangeArrowheads="1"/>
          </p:cNvSpPr>
          <p:nvPr/>
        </p:nvSpPr>
        <p:spPr bwMode="auto">
          <a:xfrm>
            <a:off x="2597979" y="6292820"/>
            <a:ext cx="7205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58813">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658813">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658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658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defTabSz="658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658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658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658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658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sr-Cyrl-RS" altLang="en-US" sz="1200" b="1" dirty="0"/>
              <a:t>Програмски задатак Посебног програма у области јавног здравља за АПВ у </a:t>
            </a:r>
            <a:r>
              <a:rPr lang="sr-Cyrl-RS" altLang="en-US" sz="1200" b="1" dirty="0" smtClean="0"/>
              <a:t>2022. </a:t>
            </a:r>
            <a:r>
              <a:rPr lang="sr-Cyrl-RS" altLang="en-US" sz="1200" b="1" dirty="0"/>
              <a:t>години:</a:t>
            </a:r>
          </a:p>
          <a:p>
            <a:pPr algn="ctr" eaLnBrk="1" hangingPunct="1">
              <a:lnSpc>
                <a:spcPct val="100000"/>
              </a:lnSpc>
              <a:spcBef>
                <a:spcPct val="0"/>
              </a:spcBef>
              <a:buFontTx/>
              <a:buNone/>
            </a:pPr>
            <a:r>
              <a:rPr lang="ru-RU" altLang="en-US" sz="1200" b="1" dirty="0"/>
              <a:t>Унапређење </a:t>
            </a:r>
            <a:r>
              <a:rPr lang="en-US" altLang="en-US" sz="1200" b="1" dirty="0" err="1"/>
              <a:t>здравствене</a:t>
            </a:r>
            <a:r>
              <a:rPr lang="en-US" altLang="en-US" sz="1200" b="1" dirty="0"/>
              <a:t> </a:t>
            </a:r>
            <a:r>
              <a:rPr lang="en-US" altLang="en-US" sz="1200" b="1" dirty="0" err="1"/>
              <a:t>писмености</a:t>
            </a:r>
            <a:r>
              <a:rPr lang="en-US" altLang="en-US" sz="1200" b="1" dirty="0"/>
              <a:t> </a:t>
            </a:r>
            <a:r>
              <a:rPr lang="en-US" altLang="en-US" sz="1200" b="1" dirty="0" err="1"/>
              <a:t>популације</a:t>
            </a:r>
            <a:r>
              <a:rPr lang="en-US" altLang="en-US" sz="1200" b="1" dirty="0"/>
              <a:t> – „</a:t>
            </a:r>
            <a:r>
              <a:rPr lang="en-US" altLang="en-US" sz="1200" b="1" dirty="0" err="1"/>
              <a:t>Знањем</a:t>
            </a:r>
            <a:r>
              <a:rPr lang="en-US" altLang="en-US" sz="1200" b="1" dirty="0"/>
              <a:t> </a:t>
            </a:r>
            <a:r>
              <a:rPr lang="en-US" altLang="en-US" sz="1200" b="1" dirty="0" err="1"/>
              <a:t>до</a:t>
            </a:r>
            <a:r>
              <a:rPr lang="en-US" altLang="en-US" sz="1200" b="1" dirty="0"/>
              <a:t> </a:t>
            </a:r>
            <a:r>
              <a:rPr lang="en-US" altLang="en-US" sz="1200" b="1" dirty="0" err="1"/>
              <a:t>здравих</a:t>
            </a:r>
            <a:r>
              <a:rPr lang="en-US" altLang="en-US" sz="1200" b="1" dirty="0"/>
              <a:t> </a:t>
            </a:r>
            <a:r>
              <a:rPr lang="en-US" altLang="en-US" sz="1200" b="1" dirty="0" err="1"/>
              <a:t>избора</a:t>
            </a:r>
            <a:r>
              <a:rPr lang="en-US" altLang="en-US" sz="1200" b="1" dirty="0"/>
              <a:t>“ </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123" y="5370251"/>
            <a:ext cx="2049517" cy="159331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03641" y="5835250"/>
            <a:ext cx="2323167" cy="731797"/>
          </a:xfrm>
          <a:prstGeom prst="rect">
            <a:avLst/>
          </a:prstGeom>
        </p:spPr>
      </p:pic>
      <p:sp>
        <p:nvSpPr>
          <p:cNvPr id="12" name="TextBox 11"/>
          <p:cNvSpPr txBox="1"/>
          <p:nvPr/>
        </p:nvSpPr>
        <p:spPr>
          <a:xfrm>
            <a:off x="3715408" y="4462972"/>
            <a:ext cx="4503605" cy="461665"/>
          </a:xfrm>
          <a:prstGeom prst="rect">
            <a:avLst/>
          </a:prstGeom>
          <a:noFill/>
        </p:spPr>
        <p:txBody>
          <a:bodyPr wrap="none" rtlCol="0">
            <a:spAutoFit/>
          </a:bodyPr>
          <a:lstStyle/>
          <a:p>
            <a:pPr algn="ctr"/>
            <a:r>
              <a:rPr lang="sr-Cyrl-RS" sz="2400" dirty="0" smtClean="0">
                <a:latin typeface="Arial" panose="020B0604020202020204" pitchFamily="34" charset="0"/>
                <a:cs typeface="Arial" panose="020B0604020202020204" pitchFamily="34" charset="0"/>
              </a:rPr>
              <a:t>Проф. др Јелена Бјелановић</a:t>
            </a:r>
            <a:endParaRPr lang="sr-Cyrl-RS" sz="2400" dirty="0" smtClean="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5168256"/>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3FDEC-F101-4E63-8E25-B25344195E13}"/>
              </a:ext>
            </a:extLst>
          </p:cNvPr>
          <p:cNvSpPr>
            <a:spLocks noGrp="1"/>
          </p:cNvSpPr>
          <p:nvPr>
            <p:ph type="title"/>
          </p:nvPr>
        </p:nvSpPr>
        <p:spPr>
          <a:xfrm>
            <a:off x="468923" y="275963"/>
            <a:ext cx="5852746" cy="899728"/>
          </a:xfrm>
        </p:spPr>
        <p:txBody>
          <a:bodyPr>
            <a:normAutofit/>
          </a:bodyPr>
          <a:lstStyle/>
          <a:p>
            <a:r>
              <a:rPr lang="sr-Cyrl-RS" sz="4000" b="1" dirty="0">
                <a:solidFill>
                  <a:srgbClr val="FF0000"/>
                </a:solidFill>
                <a:latin typeface="Arial" panose="020B0604020202020204" pitchFamily="34" charset="0"/>
                <a:cs typeface="Arial" panose="020B0604020202020204" pitchFamily="34" charset="0"/>
              </a:rPr>
              <a:t>Савети за родитеље</a:t>
            </a:r>
            <a:endParaRPr lang="sr-Latn-RS" sz="4000" b="1" dirty="0">
              <a:solidFill>
                <a:srgbClr val="FF0000"/>
              </a:solidFill>
            </a:endParaRPr>
          </a:p>
        </p:txBody>
      </p:sp>
      <p:sp>
        <p:nvSpPr>
          <p:cNvPr id="3" name="Content Placeholder 2">
            <a:extLst>
              <a:ext uri="{FF2B5EF4-FFF2-40B4-BE49-F238E27FC236}">
                <a16:creationId xmlns:a16="http://schemas.microsoft.com/office/drawing/2014/main" id="{10AFC0D3-EF0B-44B0-AE9D-CF7F5F8F5731}"/>
              </a:ext>
            </a:extLst>
          </p:cNvPr>
          <p:cNvSpPr>
            <a:spLocks noGrp="1"/>
          </p:cNvSpPr>
          <p:nvPr>
            <p:ph idx="1"/>
          </p:nvPr>
        </p:nvSpPr>
        <p:spPr>
          <a:xfrm>
            <a:off x="468923" y="1334128"/>
            <a:ext cx="11085038" cy="2375053"/>
          </a:xfrm>
        </p:spPr>
        <p:txBody>
          <a:bodyPr>
            <a:normAutofit/>
          </a:bodyPr>
          <a:lstStyle/>
          <a:p>
            <a:pPr>
              <a:lnSpc>
                <a:spcPct val="100000"/>
              </a:lnSpc>
              <a:spcBef>
                <a:spcPts val="0"/>
              </a:spcBef>
            </a:pPr>
            <a:r>
              <a:rPr kumimoji="0" lang="sr-Cyrl-RS" altLang="sr-Latn-RS" sz="3000" b="0" i="0" u="none" strike="noStrike" cap="none" normalizeH="0" baseline="0" dirty="0">
                <a:ln>
                  <a:noFill/>
                </a:ln>
                <a:effectLst/>
                <a:latin typeface="Arial" panose="020B0604020202020204" pitchFamily="34" charset="0"/>
                <a:cs typeface="Arial" panose="020B0604020202020204" pitchFamily="34" charset="0"/>
              </a:rPr>
              <a:t>Очекивано</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000" b="0" i="0" u="none" strike="noStrike" cap="none" normalizeH="0" baseline="0" dirty="0" err="1">
                <a:ln>
                  <a:noFill/>
                </a:ln>
                <a:effectLst/>
                <a:latin typeface="Arial" panose="020B0604020202020204" pitchFamily="34" charset="0"/>
                <a:cs typeface="Arial" panose="020B0604020202020204" pitchFamily="34" charset="0"/>
              </a:rPr>
              <a:t>је</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000" b="0" i="0" u="none" strike="noStrike" cap="none" normalizeH="0" baseline="0" dirty="0" err="1">
                <a:ln>
                  <a:noFill/>
                </a:ln>
                <a:effectLst/>
                <a:latin typeface="Arial" panose="020B0604020202020204" pitchFamily="34" charset="0"/>
                <a:cs typeface="Arial" panose="020B0604020202020204" pitchFamily="34" charset="0"/>
              </a:rPr>
              <a:t>да</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a:t>
            </a:r>
            <a:r>
              <a:rPr kumimoji="0" lang="sr-Cyrl-RS" altLang="sr-Latn-RS" sz="3000" b="0" i="0" u="none" strike="noStrike" cap="none" normalizeH="0" baseline="0" dirty="0">
                <a:ln>
                  <a:noFill/>
                </a:ln>
                <a:effectLst/>
                <a:latin typeface="Arial" panose="020B0604020202020204" pitchFamily="34" charset="0"/>
                <a:cs typeface="Arial" panose="020B0604020202020204" pitchFamily="34" charset="0"/>
              </a:rPr>
              <a:t>деца узраста 4-6 година</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0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тестирају</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своје физичке, бихевиоралне и емоционалне </a:t>
            </a:r>
            <a:r>
              <a:rPr kumimoji="0" lang="sr-Latn-RS" altLang="sr-Latn-RS" sz="30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границе</a:t>
            </a:r>
            <a:r>
              <a:rPr kumimoji="0" lang="sr-Cyrl-RS" altLang="sr-Latn-RS" sz="3000" b="0" i="0" u="none" strike="noStrike" cap="none" normalizeH="0" baseline="0" dirty="0" smtClean="0">
                <a:ln>
                  <a:noFill/>
                </a:ln>
                <a:effectLst/>
                <a:latin typeface="Arial" panose="020B0604020202020204" pitchFamily="34" charset="0"/>
                <a:cs typeface="Arial" panose="020B0604020202020204" pitchFamily="34" charset="0"/>
              </a:rPr>
              <a:t>.</a:t>
            </a:r>
          </a:p>
          <a:p>
            <a:pPr marL="0" indent="0">
              <a:lnSpc>
                <a:spcPct val="100000"/>
              </a:lnSpc>
              <a:spcBef>
                <a:spcPts val="0"/>
              </a:spcBef>
              <a:buNone/>
            </a:pPr>
            <a:endParaRPr kumimoji="0" lang="sr-Cyrl-RS" altLang="sr-Latn-RS" sz="2000" b="0" i="0" u="none" strike="noStrike" cap="none" normalizeH="0" baseline="0" dirty="0">
              <a:ln>
                <a:noFill/>
              </a:ln>
              <a:effectLst/>
              <a:latin typeface="Arial" panose="020B0604020202020204" pitchFamily="34" charset="0"/>
              <a:cs typeface="Arial" panose="020B0604020202020204" pitchFamily="34" charset="0"/>
            </a:endParaRPr>
          </a:p>
          <a:p>
            <a:pPr>
              <a:lnSpc>
                <a:spcPct val="100000"/>
              </a:lnSpc>
              <a:spcBef>
                <a:spcPts val="0"/>
              </a:spcBef>
            </a:pPr>
            <a:r>
              <a:rPr kumimoji="0" lang="sr-Latn-RS" altLang="sr-Latn-RS" sz="30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Важно</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000" b="0" i="0" u="none" strike="noStrike" cap="none" normalizeH="0" baseline="0" dirty="0" err="1">
                <a:ln>
                  <a:noFill/>
                </a:ln>
                <a:effectLst/>
                <a:latin typeface="Arial" panose="020B0604020202020204" pitchFamily="34" charset="0"/>
                <a:cs typeface="Arial" panose="020B0604020202020204" pitchFamily="34" charset="0"/>
              </a:rPr>
              <a:t>је</a:t>
            </a:r>
            <a:r>
              <a:rPr kumimoji="0" lang="sr-Cyrl-RS" altLang="sr-Latn-RS" sz="3000" b="0" i="0" u="none" strike="noStrike" cap="none" normalizeH="0" baseline="0" dirty="0">
                <a:ln>
                  <a:noFill/>
                </a:ln>
                <a:effectLst/>
                <a:latin typeface="Arial" panose="020B0604020202020204" pitchFamily="34" charset="0"/>
                <a:cs typeface="Arial" panose="020B0604020202020204" pitchFamily="34" charset="0"/>
              </a:rPr>
              <a:t> да имају</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0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безбедно</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000" b="0"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структури</a:t>
            </a:r>
            <a:r>
              <a:rPr lang="sr-Cyrl-RS" altLang="sr-Latn-RS" sz="3000" dirty="0" smtClean="0">
                <a:solidFill>
                  <a:srgbClr val="FF0000"/>
                </a:solidFill>
                <a:latin typeface="Arial" panose="020B0604020202020204" pitchFamily="34" charset="0"/>
                <a:cs typeface="Arial" panose="020B0604020202020204" pitchFamily="34" charset="0"/>
              </a:rPr>
              <a:t>р</a:t>
            </a:r>
            <a:r>
              <a:rPr kumimoji="0" lang="sr-Latn-RS" altLang="sr-Latn-RS" sz="3000" b="0"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ано </a:t>
            </a:r>
            <a:r>
              <a:rPr kumimoji="0" lang="sr-Latn-RS" altLang="sr-Latn-RS" sz="30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окружење </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у којем </a:t>
            </a:r>
            <a:r>
              <a:rPr kumimoji="0" lang="sr-Cyrl-RS" altLang="sr-Latn-RS" sz="3000" b="0" i="0" u="none" strike="noStrike" cap="none" normalizeH="0" baseline="0" dirty="0">
                <a:ln>
                  <a:noFill/>
                </a:ln>
                <a:effectLst/>
                <a:latin typeface="Arial" panose="020B0604020202020204" pitchFamily="34" charset="0"/>
                <a:cs typeface="Arial" panose="020B0604020202020204" pitchFamily="34" charset="0"/>
              </a:rPr>
              <a:t>ће да</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000" b="0" i="0" u="none" strike="noStrike" cap="none" normalizeH="0" baseline="0" dirty="0" err="1">
                <a:ln>
                  <a:noFill/>
                </a:ln>
                <a:effectLst/>
                <a:latin typeface="Arial" panose="020B0604020202020204" pitchFamily="34" charset="0"/>
                <a:cs typeface="Arial" panose="020B0604020202020204" pitchFamily="34" charset="0"/>
              </a:rPr>
              <a:t>истражуј</a:t>
            </a:r>
            <a:r>
              <a:rPr kumimoji="0" lang="sr-Cyrl-RS" altLang="sr-Latn-RS" sz="3000" b="0" i="0" u="none" strike="noStrike" cap="none" normalizeH="0" baseline="0" dirty="0">
                <a:ln>
                  <a:noFill/>
                </a:ln>
                <a:effectLst/>
                <a:latin typeface="Arial" panose="020B0604020202020204" pitchFamily="34" charset="0"/>
                <a:cs typeface="Arial" panose="020B0604020202020204" pitchFamily="34" charset="0"/>
              </a:rPr>
              <a:t>у</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и </a:t>
            </a:r>
            <a:r>
              <a:rPr kumimoji="0" lang="sr-Latn-RS" altLang="sr-Latn-RS" sz="3000" b="0" i="0" u="none" strike="noStrike" cap="none" normalizeH="0" baseline="0" dirty="0" err="1">
                <a:ln>
                  <a:noFill/>
                </a:ln>
                <a:effectLst/>
                <a:latin typeface="Arial" panose="020B0604020202020204" pitchFamily="34" charset="0"/>
                <a:cs typeface="Arial" panose="020B0604020202020204" pitchFamily="34" charset="0"/>
              </a:rPr>
              <a:t>суочава</a:t>
            </a:r>
            <a:r>
              <a:rPr kumimoji="0" lang="sr-Cyrl-RS" altLang="sr-Latn-RS" sz="3000" b="0" i="0" u="none" strike="noStrike" cap="none" normalizeH="0" baseline="0" dirty="0">
                <a:ln>
                  <a:noFill/>
                </a:ln>
                <a:effectLst/>
                <a:latin typeface="Arial" panose="020B0604020202020204" pitchFamily="34" charset="0"/>
                <a:cs typeface="Arial" panose="020B0604020202020204" pitchFamily="34" charset="0"/>
              </a:rPr>
              <a:t>ју се</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000" b="0" i="0" u="none" strike="noStrike" cap="none" normalizeH="0" baseline="0" dirty="0" err="1">
                <a:ln>
                  <a:noFill/>
                </a:ln>
                <a:effectLst/>
                <a:latin typeface="Arial" panose="020B0604020202020204" pitchFamily="34" charset="0"/>
                <a:cs typeface="Arial" panose="020B0604020202020204" pitchFamily="34" charset="0"/>
              </a:rPr>
              <a:t>са</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000" b="0" i="0" u="none" strike="noStrike" cap="none" normalizeH="0" baseline="0" dirty="0" err="1">
                <a:ln>
                  <a:noFill/>
                </a:ln>
                <a:effectLst/>
                <a:latin typeface="Arial" panose="020B0604020202020204" pitchFamily="34" charset="0"/>
                <a:cs typeface="Arial" panose="020B0604020202020204" pitchFamily="34" charset="0"/>
              </a:rPr>
              <a:t>новим</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000" b="0" i="0" u="none" strike="noStrike" cap="none" normalizeH="0" baseline="0" dirty="0" err="1">
                <a:ln>
                  <a:noFill/>
                </a:ln>
                <a:effectLst/>
                <a:latin typeface="Arial" panose="020B0604020202020204" pitchFamily="34" charset="0"/>
                <a:cs typeface="Arial" panose="020B0604020202020204" pitchFamily="34" charset="0"/>
              </a:rPr>
              <a:t>изазовима</a:t>
            </a:r>
            <a:r>
              <a:rPr lang="sr-Cyrl-RS" altLang="sr-Latn-RS" sz="3000" dirty="0">
                <a:latin typeface="Arial" panose="020B0604020202020204" pitchFamily="34" charset="0"/>
                <a:cs typeface="Arial" panose="020B0604020202020204" pitchFamily="34" charset="0"/>
              </a:rPr>
              <a:t>.</a:t>
            </a:r>
            <a:endParaRPr kumimoji="0" lang="sr-Cyrl-RS" altLang="sr-Latn-RS" sz="3000" b="0" i="0" u="none" strike="noStrike" cap="none" normalizeH="0" baseline="0" dirty="0">
              <a:ln>
                <a:noFill/>
              </a:ln>
              <a:effectLst/>
              <a:latin typeface="Arial" panose="020B0604020202020204" pitchFamily="34" charset="0"/>
              <a:cs typeface="Arial" panose="020B0604020202020204" pitchFamily="34" charset="0"/>
            </a:endParaRPr>
          </a:p>
        </p:txBody>
      </p:sp>
      <p:pic>
        <p:nvPicPr>
          <p:cNvPr id="9218" name="Picture 2" descr="beautiful girl playing with colors  children evolution stock pictures, royalty-free photos &amp; images">
            <a:extLst>
              <a:ext uri="{FF2B5EF4-FFF2-40B4-BE49-F238E27FC236}">
                <a16:creationId xmlns:a16="http://schemas.microsoft.com/office/drawing/2014/main" id="{3AB4A775-BC86-48AA-9B43-B55895EBD8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94808"/>
            <a:ext cx="4756638" cy="317109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media.istockphoto.com/id/861303200/photo/kids-playing-tug-of-war.jpg?b=1&amp;s=170667a&amp;w=0&amp;k=20&amp;c=6uhT7zwCdkHpWjCG83yIPgscd7y1fm4Os6APjj8j1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5685" y="3844160"/>
            <a:ext cx="4516315" cy="30138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hild, Play, Swing, Nature, Happin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5246" y="3844160"/>
            <a:ext cx="4513385" cy="3008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947054"/>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3FDEC-F101-4E63-8E25-B25344195E13}"/>
              </a:ext>
            </a:extLst>
          </p:cNvPr>
          <p:cNvSpPr>
            <a:spLocks noGrp="1"/>
          </p:cNvSpPr>
          <p:nvPr>
            <p:ph type="title"/>
          </p:nvPr>
        </p:nvSpPr>
        <p:spPr>
          <a:xfrm>
            <a:off x="222738" y="0"/>
            <a:ext cx="5905500" cy="958362"/>
          </a:xfrm>
        </p:spPr>
        <p:txBody>
          <a:bodyPr>
            <a:normAutofit/>
          </a:bodyPr>
          <a:lstStyle/>
          <a:p>
            <a:r>
              <a:rPr lang="sr-Cyrl-RS" sz="4000" b="1" dirty="0">
                <a:solidFill>
                  <a:srgbClr val="FF0000"/>
                </a:solidFill>
                <a:latin typeface="Arial" panose="020B0604020202020204" pitchFamily="34" charset="0"/>
                <a:cs typeface="Arial" panose="020B0604020202020204" pitchFamily="34" charset="0"/>
              </a:rPr>
              <a:t>Савети за родитеље</a:t>
            </a:r>
            <a:endParaRPr lang="sr-Latn-RS" sz="4000" b="1" dirty="0">
              <a:solidFill>
                <a:srgbClr val="FF0000"/>
              </a:solidFill>
            </a:endParaRPr>
          </a:p>
        </p:txBody>
      </p:sp>
      <p:sp>
        <p:nvSpPr>
          <p:cNvPr id="3" name="Content Placeholder 2">
            <a:extLst>
              <a:ext uri="{FF2B5EF4-FFF2-40B4-BE49-F238E27FC236}">
                <a16:creationId xmlns:a16="http://schemas.microsoft.com/office/drawing/2014/main" id="{10AFC0D3-EF0B-44B0-AE9D-CF7F5F8F5731}"/>
              </a:ext>
            </a:extLst>
          </p:cNvPr>
          <p:cNvSpPr>
            <a:spLocks noGrp="1"/>
          </p:cNvSpPr>
          <p:nvPr>
            <p:ph idx="1"/>
          </p:nvPr>
        </p:nvSpPr>
        <p:spPr>
          <a:xfrm>
            <a:off x="222739" y="881684"/>
            <a:ext cx="7998070" cy="4705204"/>
          </a:xfrm>
        </p:spPr>
        <p:txBody>
          <a:bodyPr>
            <a:noAutofit/>
          </a:bodyPr>
          <a:lstStyle/>
          <a:p>
            <a:pPr>
              <a:lnSpc>
                <a:spcPct val="100000"/>
              </a:lnSpc>
              <a:spcBef>
                <a:spcPts val="0"/>
              </a:spcBef>
            </a:pPr>
            <a:r>
              <a:rPr kumimoji="0" lang="sr-Cyrl-RS" altLang="sr-Latn-RS" sz="3000" b="0" i="0" u="none" strike="noStrike" cap="none" normalizeH="0" baseline="0" dirty="0">
                <a:ln>
                  <a:noFill/>
                </a:ln>
                <a:effectLst/>
                <a:latin typeface="Arial" panose="020B0604020202020204" pitchFamily="34" charset="0"/>
                <a:cs typeface="Arial" panose="020B0604020202020204" pitchFamily="34" charset="0"/>
              </a:rPr>
              <a:t>Иако су </a:t>
            </a:r>
            <a:r>
              <a:rPr kumimoji="0" lang="sr-Latn-RS" altLang="sr-Latn-RS" sz="30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потребне</a:t>
            </a:r>
            <a:r>
              <a:rPr lang="sr-Latn-RS" altLang="sr-Latn-RS" sz="3000" dirty="0">
                <a:solidFill>
                  <a:srgbClr val="FF0000"/>
                </a:solidFill>
                <a:latin typeface="Arial" panose="020B0604020202020204" pitchFamily="34" charset="0"/>
                <a:cs typeface="Arial" panose="020B0604020202020204" pitchFamily="34" charset="0"/>
              </a:rPr>
              <a:t> </a:t>
            </a:r>
            <a:r>
              <a:rPr lang="sr-Latn-RS" altLang="sr-Latn-RS" sz="3000" dirty="0" err="1">
                <a:solidFill>
                  <a:srgbClr val="FF0000"/>
                </a:solidFill>
                <a:latin typeface="Arial" panose="020B0604020202020204" pitchFamily="34" charset="0"/>
                <a:cs typeface="Arial" panose="020B0604020202020204" pitchFamily="34" charset="0"/>
              </a:rPr>
              <a:t>добро</a:t>
            </a:r>
            <a:r>
              <a:rPr lang="sr-Latn-RS" altLang="sr-Latn-RS" sz="3000" dirty="0">
                <a:solidFill>
                  <a:srgbClr val="FF0000"/>
                </a:solidFill>
                <a:latin typeface="Arial" panose="020B0604020202020204" pitchFamily="34" charset="0"/>
                <a:cs typeface="Arial" panose="020B0604020202020204" pitchFamily="34" charset="0"/>
              </a:rPr>
              <a:t> </a:t>
            </a:r>
            <a:r>
              <a:rPr kumimoji="0" lang="sr-Latn-RS" altLang="sr-Latn-RS" sz="30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дефинисане</a:t>
            </a:r>
            <a:r>
              <a:rPr kumimoji="0" lang="sr-Latn-RS" altLang="sr-Latn-RS" sz="30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sr-Latn-RS" altLang="sr-Latn-RS" sz="30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границе</a:t>
            </a:r>
            <a:r>
              <a:rPr kumimoji="0" lang="sr-Cyrl-RS" altLang="sr-Latn-RS" sz="30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sr-Cyrl-RS" altLang="sr-Latn-RS" sz="3000" b="0" i="0" u="none" strike="noStrike" cap="none" normalizeH="0" baseline="0" dirty="0">
                <a:ln>
                  <a:noFill/>
                </a:ln>
                <a:effectLst/>
                <a:latin typeface="Arial" panose="020B0604020202020204" pitchFamily="34" charset="0"/>
                <a:cs typeface="Arial" panose="020B0604020202020204" pitchFamily="34" charset="0"/>
              </a:rPr>
              <a:t>онога што „сме“ и он</a:t>
            </a:r>
            <a:r>
              <a:rPr lang="sr-Cyrl-RS" altLang="sr-Latn-RS" sz="3000" dirty="0">
                <a:latin typeface="Arial" panose="020B0604020202020204" pitchFamily="34" charset="0"/>
                <a:cs typeface="Arial" panose="020B0604020202020204" pitchFamily="34" charset="0"/>
              </a:rPr>
              <a:t>ога што „не сме“, </a:t>
            </a:r>
            <a:r>
              <a:rPr lang="sr-Cyrl-RS" altLang="sr-Latn-RS" sz="3000" dirty="0">
                <a:solidFill>
                  <a:srgbClr val="00B050"/>
                </a:solidFill>
                <a:latin typeface="Arial" panose="020B0604020202020204" pitchFamily="34" charset="0"/>
                <a:cs typeface="Arial" panose="020B0604020202020204" pitchFamily="34" charset="0"/>
              </a:rPr>
              <a:t>д</a:t>
            </a:r>
            <a:r>
              <a:rPr lang="sr-Latn-RS" altLang="sr-Latn-RS" sz="3000" dirty="0">
                <a:solidFill>
                  <a:srgbClr val="00B050"/>
                </a:solidFill>
                <a:latin typeface="Arial" panose="020B0604020202020204" pitchFamily="34" charset="0"/>
                <a:cs typeface="Arial" panose="020B0604020202020204" pitchFamily="34" charset="0"/>
              </a:rPr>
              <a:t>ете треба да покаже иницијативу, радозналост, жељу за истраживањем и уживање </a:t>
            </a:r>
            <a:r>
              <a:rPr lang="sr-Latn-RS" altLang="sr-Latn-RS" sz="3000" dirty="0">
                <a:solidFill>
                  <a:srgbClr val="FF0000"/>
                </a:solidFill>
                <a:latin typeface="Arial" panose="020B0604020202020204" pitchFamily="34" charset="0"/>
                <a:cs typeface="Arial" panose="020B0604020202020204" pitchFamily="34" charset="0"/>
              </a:rPr>
              <a:t>без</a:t>
            </a:r>
            <a:r>
              <a:rPr lang="sr-Latn-RS" altLang="sr-Latn-RS" sz="3000" dirty="0">
                <a:latin typeface="Arial" panose="020B0604020202020204" pitchFamily="34" charset="0"/>
                <a:cs typeface="Arial" panose="020B0604020202020204" pitchFamily="34" charset="0"/>
              </a:rPr>
              <a:t> осећаја </a:t>
            </a:r>
            <a:r>
              <a:rPr lang="sr-Latn-RS" altLang="sr-Latn-RS" sz="3000" dirty="0">
                <a:solidFill>
                  <a:srgbClr val="FF0000"/>
                </a:solidFill>
                <a:latin typeface="Arial" panose="020B0604020202020204" pitchFamily="34" charset="0"/>
                <a:cs typeface="Arial" panose="020B0604020202020204" pitchFamily="34" charset="0"/>
              </a:rPr>
              <a:t>кривице</a:t>
            </a:r>
            <a:r>
              <a:rPr lang="sr-Latn-RS" altLang="sr-Latn-RS" sz="3000" dirty="0">
                <a:latin typeface="Arial" panose="020B0604020202020204" pitchFamily="34" charset="0"/>
                <a:cs typeface="Arial" panose="020B0604020202020204" pitchFamily="34" charset="0"/>
              </a:rPr>
              <a:t> или </a:t>
            </a:r>
            <a:r>
              <a:rPr lang="sr-Latn-RS" altLang="sr-Latn-RS" sz="3000" dirty="0">
                <a:solidFill>
                  <a:srgbClr val="FF0000"/>
                </a:solidFill>
                <a:latin typeface="Arial" panose="020B0604020202020204" pitchFamily="34" charset="0"/>
                <a:cs typeface="Arial" panose="020B0604020202020204" pitchFamily="34" charset="0"/>
              </a:rPr>
              <a:t>инхибиције</a:t>
            </a:r>
            <a:r>
              <a:rPr lang="sr-Cyrl-RS" altLang="sr-Latn-RS" sz="3000" dirty="0" smtClean="0">
                <a:latin typeface="Arial" panose="020B0604020202020204" pitchFamily="34" charset="0"/>
                <a:cs typeface="Arial" panose="020B0604020202020204" pitchFamily="34" charset="0"/>
              </a:rPr>
              <a:t>.</a:t>
            </a:r>
            <a:endParaRPr lang="sr-Cyrl-RS" altLang="sr-Latn-RS" sz="3000" dirty="0">
              <a:latin typeface="Arial" panose="020B0604020202020204" pitchFamily="34" charset="0"/>
              <a:cs typeface="Arial" panose="020B0604020202020204" pitchFamily="34" charset="0"/>
            </a:endParaRPr>
          </a:p>
          <a:p>
            <a:pPr>
              <a:lnSpc>
                <a:spcPct val="100000"/>
              </a:lnSpc>
              <a:spcBef>
                <a:spcPts val="0"/>
              </a:spcBef>
            </a:pPr>
            <a:r>
              <a:rPr kumimoji="0" lang="sr-Cyrl-RS" altLang="sr-Latn-RS" sz="3000" b="0" i="0" u="none" strike="noStrike" cap="none" normalizeH="0" baseline="0" dirty="0">
                <a:ln>
                  <a:noFill/>
                </a:ln>
                <a:effectLst/>
                <a:latin typeface="Arial" panose="020B0604020202020204" pitchFamily="34" charset="0"/>
                <a:cs typeface="Arial" panose="020B0604020202020204" pitchFamily="34" charset="0"/>
              </a:rPr>
              <a:t>Учестало</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a:t>
            </a:r>
            <a:r>
              <a:rPr kumimoji="0" lang="sr-Cyrl-RS" altLang="sr-Latn-RS" sz="3000" b="0" i="0" u="none" strike="noStrike" cap="none" normalizeH="0" baseline="0" dirty="0">
                <a:ln>
                  <a:noFill/>
                </a:ln>
                <a:effectLst/>
                <a:latin typeface="Arial" panose="020B0604020202020204" pitchFamily="34" charset="0"/>
                <a:cs typeface="Arial" panose="020B0604020202020204" pitchFamily="34" charset="0"/>
              </a:rPr>
              <a:t>критиковање и забране</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000" b="0" i="0" u="none" strike="noStrike" cap="none" normalizeH="0" baseline="0" dirty="0" err="1">
                <a:ln>
                  <a:noFill/>
                </a:ln>
                <a:effectLst/>
                <a:latin typeface="Arial" panose="020B0604020202020204" pitchFamily="34" charset="0"/>
                <a:cs typeface="Arial" panose="020B0604020202020204" pitchFamily="34" charset="0"/>
              </a:rPr>
              <a:t>мо</a:t>
            </a:r>
            <a:r>
              <a:rPr kumimoji="0" lang="sr-Cyrl-RS" altLang="sr-Latn-RS" sz="3000" b="0" i="0" u="none" strike="noStrike" cap="none" normalizeH="0" baseline="0" dirty="0">
                <a:ln>
                  <a:noFill/>
                </a:ln>
                <a:effectLst/>
                <a:latin typeface="Arial" panose="020B0604020202020204" pitchFamily="34" charset="0"/>
                <a:cs typeface="Arial" panose="020B0604020202020204" pitchFamily="34" charset="0"/>
              </a:rPr>
              <a:t>гу</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a:t>
            </a:r>
            <a:r>
              <a:rPr kumimoji="0" lang="sr-Cyrl-RS" altLang="sr-Latn-RS" sz="3000" b="0" i="0" u="none" strike="noStrike" cap="none" normalizeH="0" baseline="0" dirty="0">
                <a:ln>
                  <a:noFill/>
                </a:ln>
                <a:effectLst/>
                <a:latin typeface="Arial" panose="020B0604020202020204" pitchFamily="34" charset="0"/>
                <a:cs typeface="Arial" panose="020B0604020202020204" pitchFamily="34" charset="0"/>
              </a:rPr>
              <a:t>децу натерати на</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лаж. </a:t>
            </a:r>
            <a:endParaRPr kumimoji="0" lang="sr-Cyrl-RS" altLang="sr-Latn-RS" sz="3000" b="0" i="0" u="none" strike="noStrike" cap="none" normalizeH="0" baseline="0" dirty="0" smtClean="0">
              <a:ln>
                <a:noFill/>
              </a:ln>
              <a:effectLst/>
              <a:latin typeface="Arial" panose="020B0604020202020204" pitchFamily="34" charset="0"/>
              <a:cs typeface="Arial" panose="020B0604020202020204" pitchFamily="34" charset="0"/>
            </a:endParaRPr>
          </a:p>
          <a:p>
            <a:pPr>
              <a:lnSpc>
                <a:spcPct val="100000"/>
              </a:lnSpc>
              <a:spcBef>
                <a:spcPts val="0"/>
              </a:spcBef>
            </a:pPr>
            <a:r>
              <a:rPr lang="sr-Cyrl-RS" sz="3000" dirty="0" smtClean="0">
                <a:latin typeface="Arial" panose="020B0604020202020204" pitchFamily="34" charset="0"/>
                <a:cs typeface="Arial" panose="020B0604020202020204" pitchFamily="34" charset="0"/>
              </a:rPr>
              <a:t>Корисно је са децом </a:t>
            </a:r>
            <a:r>
              <a:rPr lang="sr-Cyrl-RS" sz="3000" dirty="0" smtClean="0">
                <a:solidFill>
                  <a:srgbClr val="00B050"/>
                </a:solidFill>
                <a:latin typeface="Arial" panose="020B0604020202020204" pitchFamily="34" charset="0"/>
                <a:cs typeface="Arial" panose="020B0604020202020204" pitchFamily="34" charset="0"/>
              </a:rPr>
              <a:t>увежбавати вештине препознавања</a:t>
            </a:r>
            <a:r>
              <a:rPr lang="sr-Cyrl-RS" sz="3000" dirty="0" smtClean="0">
                <a:latin typeface="Arial" panose="020B0604020202020204" pitchFamily="34" charset="0"/>
                <a:cs typeface="Arial" panose="020B0604020202020204" pitchFamily="34" charset="0"/>
              </a:rPr>
              <a:t> и </a:t>
            </a:r>
            <a:r>
              <a:rPr lang="sr-Cyrl-RS" sz="3000" dirty="0" smtClean="0">
                <a:solidFill>
                  <a:srgbClr val="00B050"/>
                </a:solidFill>
                <a:latin typeface="Arial" panose="020B0604020202020204" pitchFamily="34" charset="0"/>
                <a:cs typeface="Arial" panose="020B0604020202020204" pitchFamily="34" charset="0"/>
              </a:rPr>
              <a:t>именовања осећања</a:t>
            </a:r>
            <a:r>
              <a:rPr lang="sr-Cyrl-RS" sz="3000" dirty="0" smtClean="0">
                <a:latin typeface="Arial" panose="020B0604020202020204" pitchFamily="34" charset="0"/>
                <a:cs typeface="Arial" panose="020B0604020202020204" pitchFamily="34" charset="0"/>
              </a:rPr>
              <a:t>.</a:t>
            </a:r>
            <a:endParaRPr lang="sr-Latn-RS" sz="3000" dirty="0">
              <a:latin typeface="Arial" panose="020B0604020202020204" pitchFamily="34" charset="0"/>
              <a:cs typeface="Arial" panose="020B0604020202020204" pitchFamily="34" charset="0"/>
            </a:endParaRPr>
          </a:p>
        </p:txBody>
      </p:sp>
      <p:pic>
        <p:nvPicPr>
          <p:cNvPr id="4" name="Picture 2" descr="Free vector graphics of Discipline">
            <a:extLst>
              <a:ext uri="{FF2B5EF4-FFF2-40B4-BE49-F238E27FC236}">
                <a16:creationId xmlns:a16="http://schemas.microsoft.com/office/drawing/2014/main" id="{7FDE239B-CECC-4F23-8E6D-760A669AA6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008" y="5510209"/>
            <a:ext cx="1922584" cy="13477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1584" t="12578" r="2941" b="19562"/>
          <a:stretch/>
        </p:blipFill>
        <p:spPr>
          <a:xfrm>
            <a:off x="5136298" y="5846885"/>
            <a:ext cx="816094" cy="828275"/>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394" t="8661" r="50452" b="20985"/>
          <a:stretch/>
        </p:blipFill>
        <p:spPr>
          <a:xfrm>
            <a:off x="9795099" y="315149"/>
            <a:ext cx="822610" cy="85285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0809" y="1288019"/>
            <a:ext cx="3971191" cy="5569981"/>
          </a:xfrm>
          <a:prstGeom prst="rect">
            <a:avLst/>
          </a:prstGeom>
        </p:spPr>
      </p:pic>
    </p:spTree>
    <p:extLst>
      <p:ext uri="{BB962C8B-B14F-4D97-AF65-F5344CB8AC3E}">
        <p14:creationId xmlns:p14="http://schemas.microsoft.com/office/powerpoint/2010/main" val="3890061438"/>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EC9B-A138-4DA3-924C-854ABC93E8CA}"/>
              </a:ext>
            </a:extLst>
          </p:cNvPr>
          <p:cNvSpPr>
            <a:spLocks noGrp="1"/>
          </p:cNvSpPr>
          <p:nvPr>
            <p:ph type="title"/>
          </p:nvPr>
        </p:nvSpPr>
        <p:spPr>
          <a:xfrm>
            <a:off x="205153" y="154111"/>
            <a:ext cx="2995247" cy="689952"/>
          </a:xfrm>
        </p:spPr>
        <p:txBody>
          <a:bodyPr>
            <a:normAutofit/>
          </a:bodyPr>
          <a:lstStyle/>
          <a:p>
            <a:r>
              <a:rPr lang="sr-Cyrl-RS" sz="3600" dirty="0">
                <a:solidFill>
                  <a:srgbClr val="FF0000"/>
                </a:solidFill>
                <a:latin typeface="Arial" panose="020B0604020202020204" pitchFamily="34" charset="0"/>
                <a:cs typeface="Arial" panose="020B0604020202020204" pitchFamily="34" charset="0"/>
              </a:rPr>
              <a:t>Литература</a:t>
            </a:r>
            <a:endParaRPr lang="sr-Latn-RS" sz="3600"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47683B1-7CB9-42FD-B87B-AEFC5CBDC4E3}"/>
              </a:ext>
            </a:extLst>
          </p:cNvPr>
          <p:cNvSpPr>
            <a:spLocks noGrp="1"/>
          </p:cNvSpPr>
          <p:nvPr>
            <p:ph idx="1"/>
          </p:nvPr>
        </p:nvSpPr>
        <p:spPr>
          <a:xfrm>
            <a:off x="205153" y="960187"/>
            <a:ext cx="11771512" cy="3443850"/>
          </a:xfrm>
        </p:spPr>
        <p:txBody>
          <a:bodyPr>
            <a:noAutofit/>
          </a:bodyPr>
          <a:lstStyle/>
          <a:p>
            <a:pPr>
              <a:lnSpc>
                <a:spcPct val="100000"/>
              </a:lnSpc>
              <a:spcBef>
                <a:spcPts val="0"/>
              </a:spcBef>
            </a:pPr>
            <a:r>
              <a:rPr lang="en-US" sz="2300" dirty="0">
                <a:latin typeface="Arial" panose="020B0604020202020204" pitchFamily="34" charset="0"/>
                <a:cs typeface="Arial" panose="020B0604020202020204" pitchFamily="34" charset="0"/>
              </a:rPr>
              <a:t>NIH. National Library of Medicine. https://medlineplus.gov/ency/article/002013.htm</a:t>
            </a:r>
            <a:endParaRPr lang="sr-Latn-RS" sz="2300" dirty="0">
              <a:latin typeface="Arial" panose="020B0604020202020204" pitchFamily="34" charset="0"/>
              <a:cs typeface="Arial" panose="020B0604020202020204" pitchFamily="34" charset="0"/>
            </a:endParaRPr>
          </a:p>
          <a:p>
            <a:pPr>
              <a:lnSpc>
                <a:spcPct val="100000"/>
              </a:lnSpc>
              <a:spcBef>
                <a:spcPts val="0"/>
              </a:spcBef>
            </a:pPr>
            <a:r>
              <a:rPr lang="sr-Cyrl-RS" sz="2300" dirty="0">
                <a:latin typeface="Arial" panose="020B0604020202020204" pitchFamily="34" charset="0"/>
                <a:cs typeface="Arial" panose="020B0604020202020204" pitchFamily="34" charset="0"/>
              </a:rPr>
              <a:t>Удружење педијатара Србије. Рани развој детета: Шта треба знати. УНИЦЕФ, 2016.</a:t>
            </a:r>
          </a:p>
          <a:p>
            <a:pPr>
              <a:lnSpc>
                <a:spcPct val="100000"/>
              </a:lnSpc>
              <a:spcBef>
                <a:spcPts val="0"/>
              </a:spcBef>
            </a:pPr>
            <a:r>
              <a:rPr lang="en-US" sz="2300" dirty="0" err="1">
                <a:latin typeface="Arial" panose="020B0604020202020204" pitchFamily="34" charset="0"/>
                <a:cs typeface="Arial" panose="020B0604020202020204" pitchFamily="34" charset="0"/>
              </a:rPr>
              <a:t>CDC.https</a:t>
            </a:r>
            <a:r>
              <a:rPr lang="en-US" sz="2300" dirty="0">
                <a:latin typeface="Arial" panose="020B0604020202020204" pitchFamily="34" charset="0"/>
                <a:cs typeface="Arial" panose="020B0604020202020204" pitchFamily="34" charset="0"/>
              </a:rPr>
              <a:t>://www.cdc.gov/ncbddd/childdevelopment/positiveparenting/preschoolers.html</a:t>
            </a:r>
          </a:p>
          <a:p>
            <a:pPr>
              <a:lnSpc>
                <a:spcPct val="100000"/>
              </a:lnSpc>
              <a:spcBef>
                <a:spcPts val="0"/>
              </a:spcBef>
            </a:pPr>
            <a:r>
              <a:rPr lang="sr-Cyrl-RS" sz="2300" dirty="0">
                <a:latin typeface="Arial" panose="020B0604020202020204" pitchFamily="34" charset="0"/>
                <a:cs typeface="Arial" panose="020B0604020202020204" pitchFamily="34" charset="0"/>
              </a:rPr>
              <a:t>Удружење педијатара Србије</a:t>
            </a:r>
            <a:r>
              <a:rPr lang="en-US" sz="2300" dirty="0">
                <a:latin typeface="Arial" panose="020B0604020202020204" pitchFamily="34" charset="0"/>
                <a:cs typeface="Arial" panose="020B0604020202020204" pitchFamily="34" charset="0"/>
              </a:rPr>
              <a:t>. </a:t>
            </a:r>
            <a:r>
              <a:rPr lang="ru-RU" sz="2300" dirty="0">
                <a:latin typeface="Arial" panose="020B0604020202020204" pitchFamily="34" charset="0"/>
                <a:cs typeface="Arial" panose="020B0604020202020204" pitchFamily="34" charset="0"/>
              </a:rPr>
              <a:t>Нови стандарди раста и ухрањености деце и адолесцената</a:t>
            </a:r>
            <a:r>
              <a:rPr lang="en-US" sz="2300" dirty="0">
                <a:latin typeface="Arial" panose="020B0604020202020204" pitchFamily="34" charset="0"/>
                <a:cs typeface="Arial" panose="020B0604020202020204" pitchFamily="34" charset="0"/>
              </a:rPr>
              <a:t>. </a:t>
            </a:r>
            <a:r>
              <a:rPr lang="ru-RU" sz="2300" dirty="0">
                <a:latin typeface="Arial" panose="020B0604020202020204" pitchFamily="34" charset="0"/>
                <a:cs typeface="Arial" panose="020B0604020202020204" pitchFamily="34" charset="0"/>
              </a:rPr>
              <a:t>Приручник за педијатре и сараднике у примарној здравственој заштити</a:t>
            </a:r>
            <a:r>
              <a:rPr lang="en-US" sz="2300" dirty="0">
                <a:latin typeface="Arial" panose="020B0604020202020204" pitchFamily="34" charset="0"/>
                <a:cs typeface="Arial" panose="020B0604020202020204" pitchFamily="34" charset="0"/>
              </a:rPr>
              <a:t>. </a:t>
            </a:r>
            <a:r>
              <a:rPr lang="en-US" sz="2300" dirty="0" smtClean="0">
                <a:latin typeface="Arial" panose="020B0604020202020204" pitchFamily="34" charset="0"/>
                <a:cs typeface="Arial" panose="020B0604020202020204" pitchFamily="34" charset="0"/>
              </a:rPr>
              <a:t>2009</a:t>
            </a:r>
            <a:r>
              <a:rPr lang="sr-Latn-RS" sz="2300" dirty="0" smtClean="0">
                <a:latin typeface="Arial" panose="020B0604020202020204" pitchFamily="34" charset="0"/>
                <a:cs typeface="Arial" panose="020B0604020202020204" pitchFamily="34" charset="0"/>
              </a:rPr>
              <a:t>.</a:t>
            </a:r>
            <a:endParaRPr lang="en-US" sz="2300" dirty="0">
              <a:latin typeface="Arial" panose="020B0604020202020204" pitchFamily="34" charset="0"/>
              <a:cs typeface="Arial" panose="020B0604020202020204" pitchFamily="34" charset="0"/>
            </a:endParaRPr>
          </a:p>
          <a:p>
            <a:pPr>
              <a:lnSpc>
                <a:spcPct val="100000"/>
              </a:lnSpc>
              <a:spcBef>
                <a:spcPts val="0"/>
              </a:spcBef>
            </a:pPr>
            <a:r>
              <a:rPr lang="en-US" sz="2300" dirty="0">
                <a:latin typeface="Arial" panose="020B0604020202020204" pitchFamily="34" charset="0"/>
                <a:cs typeface="Arial" panose="020B0604020202020204" pitchFamily="34" charset="0"/>
              </a:rPr>
              <a:t>WHO. https://www.who.int/tools/child-growth-standards/standards</a:t>
            </a:r>
            <a:endParaRPr lang="sr-Cyrl-RS" sz="2300" dirty="0">
              <a:latin typeface="Arial" panose="020B0604020202020204" pitchFamily="34" charset="0"/>
              <a:cs typeface="Arial" panose="020B0604020202020204" pitchFamily="34" charset="0"/>
            </a:endParaRPr>
          </a:p>
          <a:p>
            <a:pPr>
              <a:lnSpc>
                <a:spcPct val="100000"/>
              </a:lnSpc>
              <a:spcBef>
                <a:spcPts val="0"/>
              </a:spcBef>
            </a:pPr>
            <a:r>
              <a:rPr lang="sr-Latn-RS" sz="2300" b="0" i="0" u="sng"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https://www.who.int/publications/i/item/97892400020986</a:t>
            </a:r>
            <a:endParaRPr lang="sr-Latn-RS" sz="2300" dirty="0">
              <a:latin typeface="Arial" panose="020B0604020202020204" pitchFamily="34" charset="0"/>
              <a:cs typeface="Arial" panose="020B0604020202020204" pitchFamily="34" charset="0"/>
            </a:endParaRPr>
          </a:p>
        </p:txBody>
      </p:sp>
      <p:sp>
        <p:nvSpPr>
          <p:cNvPr id="4" name="Title 1"/>
          <p:cNvSpPr txBox="1">
            <a:spLocks/>
          </p:cNvSpPr>
          <p:nvPr/>
        </p:nvSpPr>
        <p:spPr>
          <a:xfrm>
            <a:off x="833109" y="4491175"/>
            <a:ext cx="10515600" cy="74086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dirty="0" smtClean="0">
                <a:solidFill>
                  <a:schemeClr val="accent1">
                    <a:lumMod val="75000"/>
                  </a:schemeClr>
                </a:solidFill>
                <a:latin typeface="Arial" panose="020B0604020202020204" pitchFamily="34" charset="0"/>
                <a:cs typeface="Arial" panose="020B0604020202020204" pitchFamily="34" charset="0"/>
              </a:rPr>
              <a:t>У презентацији су коришћене слике из публикација </a:t>
            </a:r>
            <a:r>
              <a:rPr lang="ru-RU" sz="2400" b="1" dirty="0">
                <a:solidFill>
                  <a:schemeClr val="accent1">
                    <a:lumMod val="75000"/>
                  </a:schemeClr>
                </a:solidFill>
                <a:latin typeface="Arial" panose="020B0604020202020204" pitchFamily="34" charset="0"/>
                <a:cs typeface="Arial" panose="020B0604020202020204" pitchFamily="34" charset="0"/>
              </a:rPr>
              <a:t>Института за јавно здравље Војводине</a:t>
            </a:r>
            <a:r>
              <a:rPr lang="ru-RU" sz="2400" b="1" dirty="0" smtClean="0">
                <a:solidFill>
                  <a:schemeClr val="accent1">
                    <a:lumMod val="75000"/>
                  </a:schemeClr>
                </a:solidFill>
                <a:latin typeface="Arial" panose="020B0604020202020204" pitchFamily="34" charset="0"/>
                <a:cs typeface="Arial" panose="020B0604020202020204" pitchFamily="34" charset="0"/>
              </a:rPr>
              <a:t> и из следећег извора: </a:t>
            </a:r>
            <a:r>
              <a:rPr lang="en-US" sz="2400" u="sng" dirty="0">
                <a:latin typeface="Arial" panose="020B0604020202020204" pitchFamily="34" charset="0"/>
                <a:cs typeface="Arial" panose="020B0604020202020204" pitchFamily="34" charset="0"/>
                <a:hlinkClick r:id="rId3" tooltip="https://pixabay.com/"/>
              </a:rPr>
              <a:t>https</a:t>
            </a:r>
            <a:r>
              <a:rPr lang="ru-RU" sz="2400" u="sng" dirty="0">
                <a:latin typeface="Arial" panose="020B0604020202020204" pitchFamily="34" charset="0"/>
                <a:cs typeface="Arial" panose="020B0604020202020204" pitchFamily="34" charset="0"/>
                <a:hlinkClick r:id="rId3" tooltip="https://pixabay.com/"/>
              </a:rPr>
              <a:t>://</a:t>
            </a:r>
            <a:r>
              <a:rPr lang="en-US" sz="2400" u="sng" dirty="0" err="1">
                <a:latin typeface="Arial" panose="020B0604020202020204" pitchFamily="34" charset="0"/>
                <a:cs typeface="Arial" panose="020B0604020202020204" pitchFamily="34" charset="0"/>
                <a:hlinkClick r:id="rId3" tooltip="https://pixabay.com/"/>
              </a:rPr>
              <a:t>pixabay</a:t>
            </a:r>
            <a:r>
              <a:rPr lang="ru-RU" sz="2400" u="sng" dirty="0">
                <a:latin typeface="Arial" panose="020B0604020202020204" pitchFamily="34" charset="0"/>
                <a:cs typeface="Arial" panose="020B0604020202020204" pitchFamily="34" charset="0"/>
                <a:hlinkClick r:id="rId3" tooltip="https://pixabay.com/"/>
              </a:rPr>
              <a:t>.</a:t>
            </a:r>
            <a:r>
              <a:rPr lang="en-US" sz="2400" u="sng" dirty="0">
                <a:latin typeface="Arial" panose="020B0604020202020204" pitchFamily="34" charset="0"/>
                <a:cs typeface="Arial" panose="020B0604020202020204" pitchFamily="34" charset="0"/>
                <a:hlinkClick r:id="rId3" tooltip="https://pixabay.com/"/>
              </a:rPr>
              <a:t>com</a:t>
            </a:r>
            <a:r>
              <a:rPr lang="ru-RU" sz="2400" u="sng" dirty="0" smtClean="0">
                <a:latin typeface="Arial" panose="020B0604020202020204" pitchFamily="34" charset="0"/>
                <a:cs typeface="Arial" panose="020B0604020202020204" pitchFamily="34" charset="0"/>
                <a:hlinkClick r:id="rId3" tooltip="https://pixabay.com/"/>
              </a:rPr>
              <a:t>/</a:t>
            </a:r>
            <a:endParaRPr lang="en-US" sz="2400" dirty="0">
              <a:latin typeface="Arial" panose="020B0604020202020204" pitchFamily="34" charset="0"/>
              <a:cs typeface="Arial" panose="020B0604020202020204" pitchFamily="34" charset="0"/>
            </a:endParaRPr>
          </a:p>
        </p:txBody>
      </p:sp>
      <p:sp>
        <p:nvSpPr>
          <p:cNvPr id="5" name="WordArt 9"/>
          <p:cNvSpPr>
            <a:spLocks noChangeArrowheads="1" noChangeShapeType="1" noTextEdit="1"/>
          </p:cNvSpPr>
          <p:nvPr/>
        </p:nvSpPr>
        <p:spPr bwMode="auto">
          <a:xfrm>
            <a:off x="4692306" y="5887787"/>
            <a:ext cx="2549810" cy="316837"/>
          </a:xfrm>
          <a:prstGeom prst="rect">
            <a:avLst/>
          </a:prstGeom>
        </p:spPr>
        <p:txBody>
          <a:bodyPr wrap="none" fromWordArt="1">
            <a:prstTxWarp prst="textPlain">
              <a:avLst>
                <a:gd name="adj" fmla="val 50000"/>
              </a:avLst>
            </a:prstTxWarp>
          </a:bodyPr>
          <a:lstStyle/>
          <a:p>
            <a:pPr algn="ctr" eaLnBrk="1" hangingPunct="1">
              <a:defRPr/>
            </a:pPr>
            <a:r>
              <a:rPr lang="sr-Cyrl-R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Знањем до з</a:t>
            </a:r>
            <a:r>
              <a:rPr lang="sr-Cyrl-RS" sz="1200" i="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драв</a:t>
            </a:r>
            <a:r>
              <a:rPr lang="sr-Cyrl-R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их избора </a:t>
            </a:r>
            <a:endParaRPr lang="en-U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sp>
        <p:nvSpPr>
          <p:cNvPr id="6" name="Text Box 7"/>
          <p:cNvSpPr txBox="1">
            <a:spLocks noChangeArrowheads="1"/>
          </p:cNvSpPr>
          <p:nvPr/>
        </p:nvSpPr>
        <p:spPr bwMode="auto">
          <a:xfrm>
            <a:off x="2597979" y="6292820"/>
            <a:ext cx="7205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58813">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658813">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658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658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defTabSz="658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658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658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658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658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sr-Cyrl-RS" altLang="en-US" sz="1200" b="1" dirty="0"/>
              <a:t>Програмски задатак Посебног програма у области јавног здравља за АПВ у </a:t>
            </a:r>
            <a:r>
              <a:rPr lang="sr-Cyrl-RS" altLang="en-US" sz="1200" b="1" dirty="0" smtClean="0"/>
              <a:t>2022. </a:t>
            </a:r>
            <a:r>
              <a:rPr lang="sr-Cyrl-RS" altLang="en-US" sz="1200" b="1" dirty="0"/>
              <a:t>години:</a:t>
            </a:r>
          </a:p>
          <a:p>
            <a:pPr algn="ctr" eaLnBrk="1" hangingPunct="1">
              <a:lnSpc>
                <a:spcPct val="100000"/>
              </a:lnSpc>
              <a:spcBef>
                <a:spcPct val="0"/>
              </a:spcBef>
              <a:buFontTx/>
              <a:buNone/>
            </a:pPr>
            <a:r>
              <a:rPr lang="ru-RU" altLang="en-US" sz="1200" b="1" dirty="0"/>
              <a:t>Унапређење </a:t>
            </a:r>
            <a:r>
              <a:rPr lang="en-US" altLang="en-US" sz="1200" b="1" dirty="0" err="1"/>
              <a:t>здравствене</a:t>
            </a:r>
            <a:r>
              <a:rPr lang="en-US" altLang="en-US" sz="1200" b="1" dirty="0"/>
              <a:t> </a:t>
            </a:r>
            <a:r>
              <a:rPr lang="en-US" altLang="en-US" sz="1200" b="1" dirty="0" err="1"/>
              <a:t>писмености</a:t>
            </a:r>
            <a:r>
              <a:rPr lang="en-US" altLang="en-US" sz="1200" b="1" dirty="0"/>
              <a:t> </a:t>
            </a:r>
            <a:r>
              <a:rPr lang="en-US" altLang="en-US" sz="1200" b="1" dirty="0" err="1"/>
              <a:t>популације</a:t>
            </a:r>
            <a:r>
              <a:rPr lang="en-US" altLang="en-US" sz="1200" b="1" dirty="0"/>
              <a:t> – „</a:t>
            </a:r>
            <a:r>
              <a:rPr lang="en-US" altLang="en-US" sz="1200" b="1" dirty="0" err="1"/>
              <a:t>Знањем</a:t>
            </a:r>
            <a:r>
              <a:rPr lang="en-US" altLang="en-US" sz="1200" b="1" dirty="0"/>
              <a:t> </a:t>
            </a:r>
            <a:r>
              <a:rPr lang="en-US" altLang="en-US" sz="1200" b="1" dirty="0" err="1"/>
              <a:t>до</a:t>
            </a:r>
            <a:r>
              <a:rPr lang="en-US" altLang="en-US" sz="1200" b="1" dirty="0"/>
              <a:t> </a:t>
            </a:r>
            <a:r>
              <a:rPr lang="en-US" altLang="en-US" sz="1200" b="1" dirty="0" err="1"/>
              <a:t>здравих</a:t>
            </a:r>
            <a:r>
              <a:rPr lang="en-US" altLang="en-US" sz="1200" b="1" dirty="0"/>
              <a:t> </a:t>
            </a:r>
            <a:r>
              <a:rPr lang="en-US" altLang="en-US" sz="1200" b="1" dirty="0" err="1"/>
              <a:t>избора</a:t>
            </a:r>
            <a:r>
              <a:rPr lang="en-US" altLang="en-US" sz="1200" b="1" dirty="0"/>
              <a:t>“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123" y="5370251"/>
            <a:ext cx="2049517" cy="159331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03641" y="5835250"/>
            <a:ext cx="2323167" cy="731797"/>
          </a:xfrm>
          <a:prstGeom prst="rect">
            <a:avLst/>
          </a:prstGeom>
        </p:spPr>
      </p:pic>
    </p:spTree>
    <p:extLst>
      <p:ext uri="{BB962C8B-B14F-4D97-AF65-F5344CB8AC3E}">
        <p14:creationId xmlns:p14="http://schemas.microsoft.com/office/powerpoint/2010/main" val="1621033484"/>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255DFF-64AC-4829-84ED-263FD68E7434}"/>
              </a:ext>
            </a:extLst>
          </p:cNvPr>
          <p:cNvSpPr>
            <a:spLocks noGrp="1"/>
          </p:cNvSpPr>
          <p:nvPr>
            <p:ph idx="1"/>
          </p:nvPr>
        </p:nvSpPr>
        <p:spPr>
          <a:xfrm>
            <a:off x="222739" y="1889271"/>
            <a:ext cx="10800425" cy="4599452"/>
          </a:xfrm>
        </p:spPr>
        <p:txBody>
          <a:bodyPr>
            <a:noAutofit/>
          </a:bodyPr>
          <a:lstStyle/>
          <a:p>
            <a:r>
              <a:rPr lang="ru-RU" sz="3000" dirty="0">
                <a:effectLst/>
                <a:latin typeface="Arial" panose="020B0604020202020204" pitchFamily="34" charset="0"/>
                <a:ea typeface="Times New Roman" panose="02020603050405020304" pitchFamily="18" charset="0"/>
                <a:cs typeface="Arial" panose="020B0604020202020204" pitchFamily="34" charset="0"/>
              </a:rPr>
              <a:t>Током дечијег и предшколског узраста, </a:t>
            </a:r>
            <a:r>
              <a:rPr lang="ru-RU" sz="3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раст постаје </a:t>
            </a:r>
            <a:r>
              <a:rPr lang="ru-RU" sz="3000" dirty="0">
                <a:effectLst/>
                <a:latin typeface="Arial" panose="020B0604020202020204" pitchFamily="34" charset="0"/>
                <a:ea typeface="Times New Roman" panose="02020603050405020304" pitchFamily="18" charset="0"/>
                <a:cs typeface="Arial" panose="020B0604020202020204" pitchFamily="34" charset="0"/>
              </a:rPr>
              <a:t>релативно </a:t>
            </a:r>
            <a:r>
              <a:rPr lang="ru-RU" sz="3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стабилан</a:t>
            </a:r>
            <a:r>
              <a:rPr lang="ru-RU" sz="3000" dirty="0">
                <a:effectLst/>
                <a:latin typeface="Arial" panose="020B0604020202020204" pitchFamily="34" charset="0"/>
                <a:ea typeface="Times New Roman" panose="02020603050405020304" pitchFamily="18" charset="0"/>
                <a:cs typeface="Arial" panose="020B0604020202020204" pitchFamily="34" charset="0"/>
              </a:rPr>
              <a:t> процес. Девојчице показују благо напредовање у расту у односу на дечаке вршањаке. </a:t>
            </a:r>
          </a:p>
          <a:p>
            <a:r>
              <a:rPr lang="sr-Cyrl-RS" sz="3000" dirty="0">
                <a:latin typeface="Arial" panose="020B0604020202020204" pitchFamily="34" charset="0"/>
                <a:ea typeface="Times New Roman" panose="02020603050405020304" pitchFamily="18" charset="0"/>
                <a:cs typeface="Arial" panose="020B0604020202020204" pitchFamily="34" charset="0"/>
              </a:rPr>
              <a:t>Д</a:t>
            </a:r>
            <a:r>
              <a:rPr lang="ru-RU" sz="3000" dirty="0">
                <a:effectLst/>
                <a:latin typeface="Arial" panose="020B0604020202020204" pitchFamily="34" charset="0"/>
                <a:ea typeface="Times New Roman" panose="02020603050405020304" pitchFamily="18" charset="0"/>
                <a:cs typeface="Arial" panose="020B0604020202020204" pitchFamily="34" charset="0"/>
              </a:rPr>
              <a:t>еца наведеног узраста оба пола </a:t>
            </a:r>
            <a:r>
              <a:rPr lang="ru-RU" sz="3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просечно расту </a:t>
            </a:r>
            <a:r>
              <a:rPr lang="ru-RU" sz="300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5-6цм </a:t>
            </a:r>
            <a:r>
              <a:rPr lang="ru-RU" sz="3000" dirty="0">
                <a:effectLst/>
                <a:latin typeface="Arial" panose="020B0604020202020204" pitchFamily="34" charset="0"/>
                <a:ea typeface="Times New Roman" panose="02020603050405020304" pitchFamily="18" charset="0"/>
                <a:cs typeface="Arial" panose="020B0604020202020204" pitchFamily="34" charset="0"/>
              </a:rPr>
              <a:t>и добијају на телесној маси </a:t>
            </a:r>
            <a:r>
              <a:rPr lang="ru-RU" sz="3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око </a:t>
            </a:r>
            <a:r>
              <a:rPr lang="ru-RU" sz="300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2,5кг </a:t>
            </a:r>
            <a:r>
              <a:rPr lang="ru-RU" sz="3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годишње</a:t>
            </a:r>
            <a:r>
              <a:rPr lang="ru-RU" sz="3000" dirty="0">
                <a:effectLst/>
                <a:latin typeface="Arial" panose="020B0604020202020204" pitchFamily="34" charset="0"/>
                <a:ea typeface="Times New Roman" panose="02020603050405020304" pitchFamily="18" charset="0"/>
                <a:cs typeface="Arial" panose="020B0604020202020204" pitchFamily="34" charset="0"/>
              </a:rPr>
              <a:t>.</a:t>
            </a:r>
          </a:p>
          <a:p>
            <a:r>
              <a:rPr lang="ru-RU" sz="3000" dirty="0">
                <a:latin typeface="Arial" panose="020B0604020202020204" pitchFamily="34" charset="0"/>
                <a:cs typeface="Arial" panose="020B0604020202020204" pitchFamily="34" charset="0"/>
              </a:rPr>
              <a:t>Иако су разлике у расту дечака и девојчица предшколског узраста практично незнатне, лагане разлике у односу на пол се могу приметити код нагомилавања масног ткива у организму. </a:t>
            </a:r>
            <a:r>
              <a:rPr lang="ru-RU" sz="3000" dirty="0">
                <a:solidFill>
                  <a:srgbClr val="FF0000"/>
                </a:solidFill>
                <a:latin typeface="Arial" panose="020B0604020202020204" pitchFamily="34" charset="0"/>
                <a:cs typeface="Arial" panose="020B0604020202020204" pitchFamily="34" charset="0"/>
              </a:rPr>
              <a:t>Код девојчица узраста 6 година је веће накупљање адипозног ткива </a:t>
            </a:r>
            <a:r>
              <a:rPr lang="ru-RU" sz="3000" dirty="0">
                <a:latin typeface="Arial" panose="020B0604020202020204" pitchFamily="34" charset="0"/>
                <a:cs typeface="Arial" panose="020B0604020202020204" pitchFamily="34" charset="0"/>
              </a:rPr>
              <a:t>у односу на дечаке. </a:t>
            </a:r>
          </a:p>
        </p:txBody>
      </p:sp>
      <p:pic>
        <p:nvPicPr>
          <p:cNvPr id="7170" name="Picture 2">
            <a:extLst>
              <a:ext uri="{FF2B5EF4-FFF2-40B4-BE49-F238E27FC236}">
                <a16:creationId xmlns:a16="http://schemas.microsoft.com/office/drawing/2014/main" id="{E6051474-A694-4075-98CE-F305E148A3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199" r="20520"/>
          <a:stretch/>
        </p:blipFill>
        <p:spPr bwMode="auto">
          <a:xfrm>
            <a:off x="10194669" y="0"/>
            <a:ext cx="1997331" cy="263769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7C52EFE8-22E8-4701-A495-3F31E2567866}"/>
              </a:ext>
            </a:extLst>
          </p:cNvPr>
          <p:cNvSpPr>
            <a:spLocks noGrp="1"/>
          </p:cNvSpPr>
          <p:nvPr>
            <p:ph type="title"/>
          </p:nvPr>
        </p:nvSpPr>
        <p:spPr>
          <a:xfrm>
            <a:off x="407804" y="281854"/>
            <a:ext cx="7704338" cy="1325563"/>
          </a:xfrm>
        </p:spPr>
        <p:txBody>
          <a:bodyPr>
            <a:normAutofit/>
          </a:bodyPr>
          <a:lstStyle/>
          <a:p>
            <a:r>
              <a:rPr lang="sr-Cyrl-RS" sz="4000" b="1" dirty="0">
                <a:solidFill>
                  <a:srgbClr val="FF0000"/>
                </a:solidFill>
                <a:latin typeface="Arial" panose="020B0604020202020204" pitchFamily="34" charset="0"/>
                <a:cs typeface="Arial" panose="020B0604020202020204" pitchFamily="34" charset="0"/>
              </a:rPr>
              <a:t>Телесне </a:t>
            </a:r>
            <a:r>
              <a:rPr lang="sr-Cyrl-RS" sz="4000" b="1" dirty="0" smtClean="0">
                <a:solidFill>
                  <a:srgbClr val="FF0000"/>
                </a:solidFill>
                <a:latin typeface="Arial" panose="020B0604020202020204" pitchFamily="34" charset="0"/>
                <a:cs typeface="Arial" panose="020B0604020202020204" pitchFamily="34" charset="0"/>
              </a:rPr>
              <a:t>карактеристике деце узраста 4-6 година</a:t>
            </a:r>
            <a:endParaRPr lang="sr-Latn-R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661495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255DFF-64AC-4829-84ED-263FD68E7434}"/>
              </a:ext>
            </a:extLst>
          </p:cNvPr>
          <p:cNvSpPr>
            <a:spLocks noGrp="1"/>
          </p:cNvSpPr>
          <p:nvPr>
            <p:ph idx="1"/>
          </p:nvPr>
        </p:nvSpPr>
        <p:spPr>
          <a:xfrm>
            <a:off x="0" y="1998905"/>
            <a:ext cx="12007361" cy="1929987"/>
          </a:xfrm>
        </p:spPr>
        <p:txBody>
          <a:bodyPr>
            <a:noAutofit/>
          </a:bodyPr>
          <a:lstStyle/>
          <a:p>
            <a:r>
              <a:rPr lang="ru-RU" sz="3200" dirty="0">
                <a:latin typeface="Arial" panose="020B0604020202020204" pitchFamily="34" charset="0"/>
                <a:cs typeface="Arial" panose="020B0604020202020204" pitchFamily="34" charset="0"/>
              </a:rPr>
              <a:t>Ово животно доба представља </a:t>
            </a:r>
            <a:r>
              <a:rPr lang="ru-RU" sz="3200" dirty="0">
                <a:solidFill>
                  <a:srgbClr val="FF0000"/>
                </a:solidFill>
                <a:latin typeface="Arial" panose="020B0604020202020204" pitchFamily="34" charset="0"/>
                <a:cs typeface="Arial" panose="020B0604020202020204" pitchFamily="34" charset="0"/>
              </a:rPr>
              <a:t>критичан период за развој прекомерне телесне масе</a:t>
            </a:r>
            <a:r>
              <a:rPr lang="ru-RU" sz="3200" dirty="0">
                <a:latin typeface="Arial" panose="020B0604020202020204" pitchFamily="34" charset="0"/>
                <a:cs typeface="Arial" panose="020B0604020202020204" pitchFamily="34" charset="0"/>
              </a:rPr>
              <a:t> код деце оба пола, са повећаним ризиком од </a:t>
            </a:r>
            <a:r>
              <a:rPr lang="ru-RU" sz="3200" dirty="0" smtClean="0">
                <a:latin typeface="Arial" panose="020B0604020202020204" pitchFamily="34" charset="0"/>
                <a:cs typeface="Arial" panose="020B0604020202020204" pitchFamily="34" charset="0"/>
              </a:rPr>
              <a:t>наставка </a:t>
            </a:r>
            <a:r>
              <a:rPr lang="ru-RU" sz="3200" dirty="0">
                <a:latin typeface="Arial" panose="020B0604020202020204" pitchFamily="34" charset="0"/>
                <a:cs typeface="Arial" panose="020B0604020202020204" pitchFamily="34" charset="0"/>
              </a:rPr>
              <a:t>гојазности и у одраслом периоду, са свим здравственим компликацијама које ова болест носи. </a:t>
            </a:r>
          </a:p>
        </p:txBody>
      </p:sp>
      <p:sp>
        <p:nvSpPr>
          <p:cNvPr id="6" name="Title 1">
            <a:extLst>
              <a:ext uri="{FF2B5EF4-FFF2-40B4-BE49-F238E27FC236}">
                <a16:creationId xmlns:a16="http://schemas.microsoft.com/office/drawing/2014/main" id="{7C52EFE8-22E8-4701-A495-3F31E2567866}"/>
              </a:ext>
            </a:extLst>
          </p:cNvPr>
          <p:cNvSpPr>
            <a:spLocks noGrp="1"/>
          </p:cNvSpPr>
          <p:nvPr>
            <p:ph type="title"/>
          </p:nvPr>
        </p:nvSpPr>
        <p:spPr>
          <a:xfrm>
            <a:off x="196788" y="269339"/>
            <a:ext cx="7704338" cy="1325563"/>
          </a:xfrm>
        </p:spPr>
        <p:txBody>
          <a:bodyPr>
            <a:normAutofit/>
          </a:bodyPr>
          <a:lstStyle/>
          <a:p>
            <a:r>
              <a:rPr lang="sr-Cyrl-RS" sz="4000" b="1" dirty="0">
                <a:solidFill>
                  <a:srgbClr val="FF0000"/>
                </a:solidFill>
                <a:latin typeface="Arial" panose="020B0604020202020204" pitchFamily="34" charset="0"/>
                <a:cs typeface="Arial" panose="020B0604020202020204" pitchFamily="34" charset="0"/>
              </a:rPr>
              <a:t>Телесне </a:t>
            </a:r>
            <a:r>
              <a:rPr lang="sr-Cyrl-RS" sz="4000" b="1" dirty="0" smtClean="0">
                <a:solidFill>
                  <a:srgbClr val="FF0000"/>
                </a:solidFill>
                <a:latin typeface="Arial" panose="020B0604020202020204" pitchFamily="34" charset="0"/>
                <a:cs typeface="Arial" panose="020B0604020202020204" pitchFamily="34" charset="0"/>
              </a:rPr>
              <a:t>карактеристике деце узраста 4-6 година</a:t>
            </a:r>
            <a:endParaRPr lang="sr-Latn-RS" sz="4000" b="1" dirty="0">
              <a:solidFill>
                <a:srgbClr val="FF0000"/>
              </a:solidFill>
              <a:latin typeface="Arial" panose="020B0604020202020204" pitchFamily="34" charset="0"/>
              <a:cs typeface="Arial" panose="020B0604020202020204" pitchFamily="34" charset="0"/>
            </a:endParaRPr>
          </a:p>
        </p:txBody>
      </p:sp>
      <p:pic>
        <p:nvPicPr>
          <p:cNvPr id="6146" name="Picture 2" descr="Free photos of Children">
            <a:extLst>
              <a:ext uri="{FF2B5EF4-FFF2-40B4-BE49-F238E27FC236}">
                <a16:creationId xmlns:a16="http://schemas.microsoft.com/office/drawing/2014/main" id="{3E8D86A5-92BF-4F2D-ADB5-408F087151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4156" y="3954982"/>
            <a:ext cx="3867844" cy="29030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trong man child showing bicep muscles Strong man child showing bicep muscles concept for strength, confidence or defence from bullying children evolution stock pictures, royalty-free photos &amp; images">
            <a:extLst>
              <a:ext uri="{FF2B5EF4-FFF2-40B4-BE49-F238E27FC236}">
                <a16:creationId xmlns:a16="http://schemas.microsoft.com/office/drawing/2014/main" id="{49286FC0-A860-4216-A1A7-8E541A55E2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03124"/>
            <a:ext cx="3169143" cy="275487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ealthy and unhealthy food Image of boy and choice between healthy and unhealthy food fat child stock pictures, royalty-free photos &amp; images">
            <a:extLst>
              <a:ext uri="{FF2B5EF4-FFF2-40B4-BE49-F238E27FC236}">
                <a16:creationId xmlns:a16="http://schemas.microsoft.com/office/drawing/2014/main" id="{99B2D5EA-7D88-4781-ACFA-E29A6AF451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2777" y="0"/>
            <a:ext cx="2959223" cy="1972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37281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29CBF1-864C-4AA5-BECA-F03F48AE847E}"/>
              </a:ext>
            </a:extLst>
          </p:cNvPr>
          <p:cNvSpPr>
            <a:spLocks noGrp="1"/>
          </p:cNvSpPr>
          <p:nvPr>
            <p:ph idx="1"/>
          </p:nvPr>
        </p:nvSpPr>
        <p:spPr>
          <a:xfrm>
            <a:off x="171634" y="1666603"/>
            <a:ext cx="12020365" cy="3219628"/>
          </a:xfrm>
        </p:spPr>
        <p:txBody>
          <a:bodyPr>
            <a:noAutofit/>
          </a:bodyPr>
          <a:lstStyle/>
          <a:p>
            <a:pPr marL="180000" lvl="1">
              <a:lnSpc>
                <a:spcPct val="100000"/>
              </a:lnSpc>
              <a:spcBef>
                <a:spcPts val="0"/>
              </a:spcBef>
            </a:pPr>
            <a:r>
              <a:rPr lang="ru-RU" sz="3000" dirty="0">
                <a:latin typeface="Arial" panose="020B0604020202020204" pitchFamily="34" charset="0"/>
                <a:cs typeface="Arial" panose="020B0604020202020204" pitchFamily="34" charset="0"/>
              </a:rPr>
              <a:t>У дечијем и предшколском узрасту, обим главе представља значајну антропометријску карактеристику раста и развоја, јер у овом периоду (</a:t>
            </a:r>
            <a:r>
              <a:rPr lang="ru-RU" sz="3000" dirty="0">
                <a:solidFill>
                  <a:srgbClr val="FF0000"/>
                </a:solidFill>
                <a:latin typeface="Arial" panose="020B0604020202020204" pitchFamily="34" charset="0"/>
                <a:cs typeface="Arial" panose="020B0604020202020204" pitchFamily="34" charset="0"/>
              </a:rPr>
              <a:t>до шесте године </a:t>
            </a:r>
            <a:r>
              <a:rPr lang="ru-RU" sz="3000" dirty="0">
                <a:latin typeface="Arial" panose="020B0604020202020204" pitchFamily="34" charset="0"/>
                <a:cs typeface="Arial" panose="020B0604020202020204" pitchFamily="34" charset="0"/>
              </a:rPr>
              <a:t>живота) </a:t>
            </a:r>
            <a:r>
              <a:rPr lang="ru-RU" sz="3000" dirty="0">
                <a:solidFill>
                  <a:srgbClr val="FF0000"/>
                </a:solidFill>
                <a:latin typeface="Arial" panose="020B0604020202020204" pitchFamily="34" charset="0"/>
                <a:cs typeface="Arial" panose="020B0604020202020204" pitchFamily="34" charset="0"/>
              </a:rPr>
              <a:t>долази до неуралног типа раста мозга</a:t>
            </a:r>
            <a:r>
              <a:rPr lang="ru-RU" sz="3000" dirty="0">
                <a:latin typeface="Arial" panose="020B0604020202020204" pitchFamily="34" charset="0"/>
                <a:cs typeface="Arial" panose="020B0604020202020204" pitchFamily="34" charset="0"/>
              </a:rPr>
              <a:t>. </a:t>
            </a:r>
            <a:endParaRPr lang="ru-RU" sz="3000" dirty="0" smtClean="0">
              <a:latin typeface="Arial" panose="020B0604020202020204" pitchFamily="34" charset="0"/>
              <a:cs typeface="Arial" panose="020B0604020202020204" pitchFamily="34" charset="0"/>
            </a:endParaRPr>
          </a:p>
          <a:p>
            <a:pPr marL="180000" lvl="1">
              <a:lnSpc>
                <a:spcPct val="100000"/>
              </a:lnSpc>
              <a:spcBef>
                <a:spcPts val="0"/>
              </a:spcBef>
            </a:pPr>
            <a:r>
              <a:rPr lang="ru-RU" sz="3000" dirty="0" smtClean="0">
                <a:latin typeface="Arial" panose="020B0604020202020204" pitchFamily="34" charset="0"/>
                <a:cs typeface="Arial" panose="020B0604020202020204" pitchFamily="34" charset="0"/>
              </a:rPr>
              <a:t>У </a:t>
            </a:r>
            <a:r>
              <a:rPr lang="ru-RU" sz="3000" dirty="0">
                <a:latin typeface="Arial" panose="020B0604020202020204" pitchFamily="34" charset="0"/>
                <a:cs typeface="Arial" panose="020B0604020202020204" pitchFamily="34" charset="0"/>
              </a:rPr>
              <a:t>овом животном периоду се </a:t>
            </a:r>
            <a:r>
              <a:rPr lang="ru-RU" sz="3000" dirty="0">
                <a:solidFill>
                  <a:srgbClr val="FF0000"/>
                </a:solidFill>
                <a:latin typeface="Arial" panose="020B0604020202020204" pitchFamily="34" charset="0"/>
                <a:cs typeface="Arial" panose="020B0604020202020204" pitchFamily="34" charset="0"/>
              </a:rPr>
              <a:t>мождана запремина </a:t>
            </a:r>
            <a:r>
              <a:rPr lang="ru-RU" sz="3000" dirty="0">
                <a:latin typeface="Arial" panose="020B0604020202020204" pitchFamily="34" charset="0"/>
                <a:cs typeface="Arial" panose="020B0604020202020204" pitchFamily="34" charset="0"/>
              </a:rPr>
              <a:t>практично </a:t>
            </a:r>
            <a:r>
              <a:rPr lang="ru-RU" sz="3000" dirty="0">
                <a:solidFill>
                  <a:srgbClr val="FF0000"/>
                </a:solidFill>
                <a:latin typeface="Arial" panose="020B0604020202020204" pitchFamily="34" charset="0"/>
                <a:cs typeface="Arial" panose="020B0604020202020204" pitchFamily="34" charset="0"/>
              </a:rPr>
              <a:t>утростручује у односу на порођајну запремину </a:t>
            </a:r>
            <a:r>
              <a:rPr lang="ru-RU" sz="3000" dirty="0">
                <a:latin typeface="Arial" panose="020B0604020202020204" pitchFamily="34" charset="0"/>
                <a:cs typeface="Arial" panose="020B0604020202020204" pitchFamily="34" charset="0"/>
              </a:rPr>
              <a:t>и у овом периоду се завршава око 90% његовог целокупног </a:t>
            </a:r>
            <a:r>
              <a:rPr lang="ru-RU" sz="3000" dirty="0" smtClean="0">
                <a:latin typeface="Arial" panose="020B0604020202020204" pitchFamily="34" charset="0"/>
                <a:cs typeface="Arial" panose="020B0604020202020204" pitchFamily="34" charset="0"/>
              </a:rPr>
              <a:t>постнаталног </a:t>
            </a:r>
            <a:r>
              <a:rPr lang="ru-RU" sz="3000" dirty="0">
                <a:latin typeface="Arial" panose="020B0604020202020204" pitchFamily="34" charset="0"/>
                <a:cs typeface="Arial" panose="020B0604020202020204" pitchFamily="34" charset="0"/>
              </a:rPr>
              <a:t>развоја. </a:t>
            </a:r>
            <a:endParaRPr lang="sr-Latn-RS" sz="3000" dirty="0">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D561B900-11A6-44A7-A8F6-B8829C69E1D7}"/>
              </a:ext>
            </a:extLst>
          </p:cNvPr>
          <p:cNvSpPr>
            <a:spLocks noGrp="1"/>
          </p:cNvSpPr>
          <p:nvPr>
            <p:ph type="title"/>
          </p:nvPr>
        </p:nvSpPr>
        <p:spPr>
          <a:xfrm>
            <a:off x="358806" y="176443"/>
            <a:ext cx="6631079" cy="1124820"/>
          </a:xfrm>
        </p:spPr>
        <p:txBody>
          <a:bodyPr>
            <a:normAutofit/>
          </a:bodyPr>
          <a:lstStyle/>
          <a:p>
            <a:r>
              <a:rPr lang="sr-Cyrl-RS" sz="4000" b="1" dirty="0">
                <a:solidFill>
                  <a:srgbClr val="FF0000"/>
                </a:solidFill>
                <a:latin typeface="Arial" panose="020B0604020202020204" pitchFamily="34" charset="0"/>
                <a:cs typeface="Arial" panose="020B0604020202020204" pitchFamily="34" charset="0"/>
              </a:rPr>
              <a:t>Телесне карактеристике</a:t>
            </a:r>
            <a:endParaRPr lang="sr-Latn-RS" sz="4000" b="1" dirty="0">
              <a:solidFill>
                <a:srgbClr val="FF0000"/>
              </a:solidFill>
              <a:latin typeface="Arial" panose="020B0604020202020204" pitchFamily="34" charset="0"/>
              <a:cs typeface="Arial" panose="020B0604020202020204" pitchFamily="34" charset="0"/>
            </a:endParaRPr>
          </a:p>
        </p:txBody>
      </p:sp>
      <p:pic>
        <p:nvPicPr>
          <p:cNvPr id="8196" name="Picture 4" descr="Model of the child's head and brain Model of the child's head and brain. Conceptual 3d illustration that can be used in many fields of science and medicine children evolution stock pictures, royalty-free photos &amp; images">
            <a:extLst>
              <a:ext uri="{FF2B5EF4-FFF2-40B4-BE49-F238E27FC236}">
                <a16:creationId xmlns:a16="http://schemas.microsoft.com/office/drawing/2014/main" id="{1ACD38C0-F47B-4828-AAFD-5DB9B732A0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4978400"/>
            <a:ext cx="2819399" cy="1879599"/>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Free photos of Tape measure">
            <a:extLst>
              <a:ext uri="{FF2B5EF4-FFF2-40B4-BE49-F238E27FC236}">
                <a16:creationId xmlns:a16="http://schemas.microsoft.com/office/drawing/2014/main" id="{048B6493-610D-46F4-9A68-5BB0B57F5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46" y="5005387"/>
            <a:ext cx="4572000" cy="1852613"/>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Brain, Motivation, Mental Activity">
            <a:extLst>
              <a:ext uri="{FF2B5EF4-FFF2-40B4-BE49-F238E27FC236}">
                <a16:creationId xmlns:a16="http://schemas.microsoft.com/office/drawing/2014/main" id="{8CD33336-9103-4FE3-8432-19F2C0E6F9F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216" b="11321"/>
          <a:stretch/>
        </p:blipFill>
        <p:spPr bwMode="auto">
          <a:xfrm>
            <a:off x="9898602" y="70338"/>
            <a:ext cx="2121763" cy="1749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93199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D407B-917F-4378-8A0C-6D67F3094624}"/>
              </a:ext>
            </a:extLst>
          </p:cNvPr>
          <p:cNvSpPr>
            <a:spLocks noGrp="1"/>
          </p:cNvSpPr>
          <p:nvPr>
            <p:ph type="title"/>
          </p:nvPr>
        </p:nvSpPr>
        <p:spPr>
          <a:xfrm>
            <a:off x="222738" y="268410"/>
            <a:ext cx="10515600" cy="1325563"/>
          </a:xfrm>
        </p:spPr>
        <p:txBody>
          <a:bodyPr>
            <a:normAutofit/>
          </a:bodyPr>
          <a:lstStyle/>
          <a:p>
            <a:r>
              <a:rPr lang="ru-RU" sz="4000" b="1" dirty="0">
                <a:solidFill>
                  <a:srgbClr val="FF0000"/>
                </a:solidFill>
                <a:latin typeface="Arial" panose="020B0604020202020204" pitchFamily="34" charset="0"/>
                <a:cs typeface="Arial" panose="020B0604020202020204" pitchFamily="34" charset="0"/>
              </a:rPr>
              <a:t>Груба моторика</a:t>
            </a:r>
            <a:endParaRPr lang="sr-Latn-RS" sz="4000" b="1" dirty="0">
              <a:solidFill>
                <a:srgbClr val="FF0000"/>
              </a:solidFill>
            </a:endParaRPr>
          </a:p>
        </p:txBody>
      </p:sp>
      <p:sp>
        <p:nvSpPr>
          <p:cNvPr id="3" name="Content Placeholder 2">
            <a:extLst>
              <a:ext uri="{FF2B5EF4-FFF2-40B4-BE49-F238E27FC236}">
                <a16:creationId xmlns:a16="http://schemas.microsoft.com/office/drawing/2014/main" id="{9478E133-9E7A-4DE4-936D-EC4DD0C511AD}"/>
              </a:ext>
            </a:extLst>
          </p:cNvPr>
          <p:cNvSpPr>
            <a:spLocks noGrp="1"/>
          </p:cNvSpPr>
          <p:nvPr>
            <p:ph idx="1"/>
          </p:nvPr>
        </p:nvSpPr>
        <p:spPr>
          <a:xfrm>
            <a:off x="309977" y="2299716"/>
            <a:ext cx="11964084" cy="3767307"/>
          </a:xfrm>
        </p:spPr>
        <p:txBody>
          <a:bodyPr>
            <a:normAutofit/>
          </a:bodyPr>
          <a:lstStyle/>
          <a:p>
            <a:pPr>
              <a:lnSpc>
                <a:spcPct val="100000"/>
              </a:lnSpc>
              <a:spcBef>
                <a:spcPts val="0"/>
              </a:spcBef>
            </a:pPr>
            <a:r>
              <a:rPr kumimoji="0" lang="sr-Latn-RS" altLang="sr-Latn-RS" sz="3000" b="0" i="0" u="none" strike="noStrike" cap="none" normalizeH="0" baseline="0" dirty="0" err="1">
                <a:ln>
                  <a:noFill/>
                </a:ln>
                <a:effectLst/>
                <a:latin typeface="Arial" panose="020B0604020202020204" pitchFamily="34" charset="0"/>
                <a:cs typeface="Arial" panose="020B0604020202020204" pitchFamily="34" charset="0"/>
              </a:rPr>
              <a:t>Поста</a:t>
            </a:r>
            <a:r>
              <a:rPr kumimoji="0" lang="sr-Cyrl-RS" altLang="sr-Latn-RS" sz="3000" b="0" i="0" u="none" strike="noStrike" cap="none" normalizeH="0" baseline="0" dirty="0">
                <a:ln>
                  <a:noFill/>
                </a:ln>
                <a:effectLst/>
                <a:latin typeface="Arial" panose="020B0604020202020204" pitchFamily="34" charset="0"/>
                <a:cs typeface="Arial" panose="020B0604020202020204" pitchFamily="34" charset="0"/>
              </a:rPr>
              <a:t>ју</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000" b="0" i="0" u="none" strike="noStrike" cap="none" normalizeH="0" baseline="0" dirty="0" err="1">
                <a:ln>
                  <a:noFill/>
                </a:ln>
                <a:effectLst/>
                <a:latin typeface="Arial" panose="020B0604020202020204" pitchFamily="34" charset="0"/>
                <a:cs typeface="Arial" panose="020B0604020202020204" pitchFamily="34" charset="0"/>
              </a:rPr>
              <a:t>вештији</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у </a:t>
            </a:r>
            <a:r>
              <a:rPr kumimoji="0" lang="sr-Latn-RS" altLang="sr-Latn-RS" sz="3000" b="0" i="0" u="none" strike="noStrike" cap="none" normalizeH="0" baseline="0" dirty="0" err="1">
                <a:ln>
                  <a:noFill/>
                </a:ln>
                <a:effectLst/>
                <a:latin typeface="Arial" panose="020B0604020202020204" pitchFamily="34" charset="0"/>
                <a:cs typeface="Arial" panose="020B0604020202020204" pitchFamily="34" charset="0"/>
              </a:rPr>
              <a:t>трчању</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000" b="0" i="0" u="none" strike="noStrike" cap="none" normalizeH="0" baseline="0" dirty="0" err="1">
                <a:ln>
                  <a:noFill/>
                </a:ln>
                <a:effectLst/>
                <a:latin typeface="Arial" panose="020B0604020202020204" pitchFamily="34" charset="0"/>
                <a:cs typeface="Arial" panose="020B0604020202020204" pitchFamily="34" charset="0"/>
              </a:rPr>
              <a:t>скакању</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000" b="0" i="0" u="none" strike="noStrike" cap="none" normalizeH="0" baseline="0" dirty="0" err="1">
                <a:ln>
                  <a:noFill/>
                </a:ln>
                <a:effectLst/>
                <a:latin typeface="Arial" panose="020B0604020202020204" pitchFamily="34" charset="0"/>
                <a:cs typeface="Arial" panose="020B0604020202020204" pitchFamily="34" charset="0"/>
              </a:rPr>
              <a:t>бацању</a:t>
            </a:r>
            <a:r>
              <a:rPr kumimoji="0" lang="sr-Cyrl-RS" altLang="sr-Latn-RS" sz="3000" b="0" i="0" u="none" strike="noStrike" cap="none" normalizeH="0" baseline="0" dirty="0">
                <a:ln>
                  <a:noFill/>
                </a:ln>
                <a:effectLst/>
                <a:latin typeface="Arial" panose="020B0604020202020204" pitchFamily="34" charset="0"/>
                <a:cs typeface="Arial" panose="020B0604020202020204" pitchFamily="34" charset="0"/>
              </a:rPr>
              <a:t>, хватању</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и </a:t>
            </a:r>
            <a:r>
              <a:rPr kumimoji="0" lang="sr-Latn-RS" altLang="sr-Latn-RS" sz="3000" b="0" i="0" u="none" strike="noStrike" cap="none" normalizeH="0" baseline="0" dirty="0" err="1">
                <a:ln>
                  <a:noFill/>
                </a:ln>
                <a:effectLst/>
                <a:latin typeface="Arial" panose="020B0604020202020204" pitchFamily="34" charset="0"/>
                <a:cs typeface="Arial" panose="020B0604020202020204" pitchFamily="34" charset="0"/>
              </a:rPr>
              <a:t>шутирању</a:t>
            </a:r>
            <a:r>
              <a:rPr kumimoji="0" lang="sr-Cyrl-RS" altLang="sr-Latn-RS" sz="3000" b="0" i="0" u="none" strike="noStrike" cap="none" normalizeH="0" baseline="0" dirty="0">
                <a:ln>
                  <a:noFill/>
                </a:ln>
                <a:effectLst/>
                <a:latin typeface="Arial" panose="020B0604020202020204" pitchFamily="34" charset="0"/>
                <a:cs typeface="Arial" panose="020B0604020202020204" pitchFamily="34" charset="0"/>
              </a:rPr>
              <a:t> лопте;</a:t>
            </a:r>
          </a:p>
          <a:p>
            <a:pPr>
              <a:lnSpc>
                <a:spcPct val="100000"/>
              </a:lnSpc>
              <a:spcBef>
                <a:spcPts val="0"/>
              </a:spcBef>
            </a:pPr>
            <a:r>
              <a:rPr lang="sr-Cyrl-RS" sz="3000" dirty="0">
                <a:latin typeface="Arial" panose="020B0604020202020204" pitchFamily="34" charset="0"/>
                <a:cs typeface="Arial" panose="020B0604020202020204" pitchFamily="34" charset="0"/>
              </a:rPr>
              <a:t>Око </a:t>
            </a:r>
            <a:r>
              <a:rPr lang="sr-Cyrl-RS" sz="3000" b="1" dirty="0">
                <a:solidFill>
                  <a:srgbClr val="FF0000"/>
                </a:solidFill>
                <a:latin typeface="Arial" panose="020B0604020202020204" pitchFamily="34" charset="0"/>
                <a:cs typeface="Arial" panose="020B0604020202020204" pitchFamily="34" charset="0"/>
              </a:rPr>
              <a:t>4.</a:t>
            </a:r>
            <a:r>
              <a:rPr lang="sr-Cyrl-RS" sz="3000" dirty="0">
                <a:solidFill>
                  <a:srgbClr val="FF0000"/>
                </a:solidFill>
                <a:latin typeface="Arial" panose="020B0604020202020204" pitchFamily="34" charset="0"/>
                <a:cs typeface="Arial" panose="020B0604020202020204" pitchFamily="34" charset="0"/>
              </a:rPr>
              <a:t> </a:t>
            </a:r>
            <a:r>
              <a:rPr lang="sr-Cyrl-RS" sz="3000" dirty="0">
                <a:latin typeface="Arial" panose="020B0604020202020204" pitchFamily="34" charset="0"/>
                <a:cs typeface="Arial" panose="020B0604020202020204" pitchFamily="34" charset="0"/>
              </a:rPr>
              <a:t>године добро </a:t>
            </a:r>
            <a:r>
              <a:rPr lang="sr-Cyrl-RS" sz="3000" dirty="0">
                <a:solidFill>
                  <a:srgbClr val="FF0000"/>
                </a:solidFill>
                <a:latin typeface="Arial" panose="020B0604020202020204" pitchFamily="34" charset="0"/>
                <a:cs typeface="Arial" panose="020B0604020202020204" pitchFamily="34" charset="0"/>
              </a:rPr>
              <a:t>управљају бициклом </a:t>
            </a:r>
            <a:r>
              <a:rPr lang="sr-Cyrl-RS" sz="3000" dirty="0">
                <a:latin typeface="Arial" panose="020B0604020202020204" pitchFamily="34" charset="0"/>
                <a:cs typeface="Arial" panose="020B0604020202020204" pitchFamily="34" charset="0"/>
              </a:rPr>
              <a:t>и </a:t>
            </a:r>
            <a:r>
              <a:rPr lang="sr-Cyrl-RS" sz="3000" dirty="0">
                <a:solidFill>
                  <a:srgbClr val="FF0000"/>
                </a:solidFill>
                <a:latin typeface="Arial" panose="020B0604020202020204" pitchFamily="34" charset="0"/>
                <a:cs typeface="Arial" panose="020B0604020202020204" pitchFamily="34" charset="0"/>
              </a:rPr>
              <a:t>скачу на једној нози до 5 </a:t>
            </a:r>
            <a:r>
              <a:rPr lang="sr-Cyrl-RS" sz="3000" dirty="0" smtClean="0">
                <a:solidFill>
                  <a:srgbClr val="FF0000"/>
                </a:solidFill>
                <a:latin typeface="Arial" panose="020B0604020202020204" pitchFamily="34" charset="0"/>
                <a:cs typeface="Arial" panose="020B0604020202020204" pitchFamily="34" charset="0"/>
              </a:rPr>
              <a:t>секунди</a:t>
            </a:r>
            <a:r>
              <a:rPr lang="sr-Cyrl-RS" sz="3000" dirty="0" smtClean="0">
                <a:latin typeface="Arial" panose="020B0604020202020204" pitchFamily="34" charset="0"/>
                <a:cs typeface="Arial" panose="020B0604020202020204" pitchFamily="34" charset="0"/>
              </a:rPr>
              <a:t>;</a:t>
            </a:r>
            <a:endParaRPr lang="sr-Cyrl-RS" sz="3000" dirty="0">
              <a:latin typeface="Arial" panose="020B0604020202020204" pitchFamily="34" charset="0"/>
              <a:cs typeface="Arial" panose="020B0604020202020204" pitchFamily="34" charset="0"/>
            </a:endParaRPr>
          </a:p>
          <a:p>
            <a:pPr>
              <a:lnSpc>
                <a:spcPct val="100000"/>
              </a:lnSpc>
              <a:spcBef>
                <a:spcPts val="0"/>
              </a:spcBef>
            </a:pPr>
            <a:r>
              <a:rPr lang="sr-Cyrl-RS" sz="3000" dirty="0">
                <a:latin typeface="Arial" panose="020B0604020202020204" pitchFamily="34" charset="0"/>
                <a:cs typeface="Arial" panose="020B0604020202020204" pitchFamily="34" charset="0"/>
              </a:rPr>
              <a:t>Око </a:t>
            </a:r>
            <a:r>
              <a:rPr lang="sr-Cyrl-RS" sz="3000" b="1" dirty="0">
                <a:solidFill>
                  <a:srgbClr val="FF0000"/>
                </a:solidFill>
                <a:latin typeface="Arial" panose="020B0604020202020204" pitchFamily="34" charset="0"/>
                <a:cs typeface="Arial" panose="020B0604020202020204" pitchFamily="34" charset="0"/>
              </a:rPr>
              <a:t>5.</a:t>
            </a:r>
            <a:r>
              <a:rPr lang="sr-Cyrl-RS" sz="3000" dirty="0">
                <a:latin typeface="Arial" panose="020B0604020202020204" pitchFamily="34" charset="0"/>
                <a:cs typeface="Arial" panose="020B0604020202020204" pitchFamily="34" charset="0"/>
              </a:rPr>
              <a:t> године – способни за </a:t>
            </a:r>
            <a:r>
              <a:rPr lang="sr-Cyrl-RS" sz="3000" dirty="0">
                <a:solidFill>
                  <a:srgbClr val="FF0000"/>
                </a:solidFill>
                <a:latin typeface="Arial" panose="020B0604020202020204" pitchFamily="34" charset="0"/>
                <a:cs typeface="Arial" panose="020B0604020202020204" pitchFamily="34" charset="0"/>
              </a:rPr>
              <a:t>ход „прсти-пета</a:t>
            </a:r>
            <a:r>
              <a:rPr lang="sr-Cyrl-RS" sz="3000" dirty="0" smtClean="0">
                <a:solidFill>
                  <a:srgbClr val="FF0000"/>
                </a:solidFill>
                <a:latin typeface="Arial" panose="020B0604020202020204" pitchFamily="34" charset="0"/>
                <a:cs typeface="Arial" panose="020B0604020202020204" pitchFamily="34" charset="0"/>
              </a:rPr>
              <a:t>“</a:t>
            </a:r>
            <a:r>
              <a:rPr lang="sr-Cyrl-RS" sz="3000" dirty="0" smtClean="0">
                <a:latin typeface="Arial" panose="020B0604020202020204" pitchFamily="34" charset="0"/>
                <a:cs typeface="Arial" panose="020B0604020202020204" pitchFamily="34" charset="0"/>
              </a:rPr>
              <a:t>;</a:t>
            </a:r>
            <a:endParaRPr lang="sr-Cyrl-RS" sz="3000" dirty="0">
              <a:latin typeface="Arial" panose="020B0604020202020204" pitchFamily="34" charset="0"/>
              <a:cs typeface="Arial" panose="020B0604020202020204" pitchFamily="34" charset="0"/>
            </a:endParaRPr>
          </a:p>
          <a:p>
            <a:pPr>
              <a:lnSpc>
                <a:spcPct val="100000"/>
              </a:lnSpc>
              <a:spcBef>
                <a:spcPts val="0"/>
              </a:spcBef>
            </a:pPr>
            <a:r>
              <a:rPr lang="sr-Cyrl-RS" sz="3000" dirty="0">
                <a:latin typeface="Arial" panose="020B0604020202020204" pitchFamily="34" charset="0"/>
                <a:cs typeface="Arial" panose="020B0604020202020204" pitchFamily="34" charset="0"/>
              </a:rPr>
              <a:t>Око </a:t>
            </a:r>
            <a:r>
              <a:rPr lang="sr-Cyrl-RS" sz="3000" b="1" dirty="0">
                <a:solidFill>
                  <a:srgbClr val="FF0000"/>
                </a:solidFill>
                <a:latin typeface="Arial" panose="020B0604020202020204" pitchFamily="34" charset="0"/>
                <a:cs typeface="Arial" panose="020B0604020202020204" pitchFamily="34" charset="0"/>
              </a:rPr>
              <a:t>6.</a:t>
            </a:r>
            <a:r>
              <a:rPr lang="sr-Cyrl-RS" sz="3000" dirty="0">
                <a:latin typeface="Arial" panose="020B0604020202020204" pitchFamily="34" charset="0"/>
                <a:cs typeface="Arial" panose="020B0604020202020204" pitchFamily="34" charset="0"/>
              </a:rPr>
              <a:t> године </a:t>
            </a:r>
            <a:r>
              <a:rPr lang="sr-Cyrl-RS" sz="3000" dirty="0" smtClean="0">
                <a:latin typeface="Arial" panose="020B0604020202020204" pitchFamily="34" charset="0"/>
                <a:cs typeface="Arial" panose="020B0604020202020204" pitchFamily="34" charset="0"/>
              </a:rPr>
              <a:t>–</a:t>
            </a:r>
            <a:r>
              <a:rPr lang="en-US" sz="3000" dirty="0" smtClean="0">
                <a:latin typeface="Arial" panose="020B0604020202020204" pitchFamily="34" charset="0"/>
                <a:cs typeface="Arial" panose="020B0604020202020204" pitchFamily="34" charset="0"/>
              </a:rPr>
              <a:t> </a:t>
            </a:r>
            <a:r>
              <a:rPr lang="ru-RU" sz="3000" dirty="0">
                <a:solidFill>
                  <a:srgbClr val="FF0000"/>
                </a:solidFill>
                <a:latin typeface="Arial" panose="020B0604020202020204" pitchFamily="34" charset="0"/>
                <a:cs typeface="Arial" panose="020B0604020202020204" pitchFamily="34" charset="0"/>
              </a:rPr>
              <a:t>стој</a:t>
            </a:r>
            <a:r>
              <a:rPr lang="en-US" sz="3000" dirty="0" smtClean="0">
                <a:solidFill>
                  <a:srgbClr val="FF0000"/>
                </a:solidFill>
                <a:latin typeface="Arial" panose="020B0604020202020204" pitchFamily="34" charset="0"/>
                <a:cs typeface="Arial" panose="020B0604020202020204" pitchFamily="34" charset="0"/>
              </a:rPr>
              <a:t>e</a:t>
            </a:r>
            <a:r>
              <a:rPr lang="sr-Cyrl-RS" sz="3000" dirty="0" smtClean="0">
                <a:solidFill>
                  <a:srgbClr val="FF0000"/>
                </a:solidFill>
                <a:latin typeface="Arial" panose="020B0604020202020204" pitchFamily="34" charset="0"/>
                <a:cs typeface="Arial" panose="020B0604020202020204" pitchFamily="34" charset="0"/>
              </a:rPr>
              <a:t> </a:t>
            </a:r>
            <a:r>
              <a:rPr lang="ru-RU" sz="3000" dirty="0" smtClean="0">
                <a:solidFill>
                  <a:srgbClr val="FF0000"/>
                </a:solidFill>
                <a:latin typeface="Arial" panose="020B0604020202020204" pitchFamily="34" charset="0"/>
                <a:cs typeface="Arial" panose="020B0604020202020204" pitchFamily="34" charset="0"/>
              </a:rPr>
              <a:t>на </a:t>
            </a:r>
            <a:r>
              <a:rPr lang="ru-RU" sz="3000" dirty="0">
                <a:solidFill>
                  <a:srgbClr val="FF0000"/>
                </a:solidFill>
                <a:latin typeface="Arial" panose="020B0604020202020204" pitchFamily="34" charset="0"/>
                <a:cs typeface="Arial" panose="020B0604020202020204" pitchFamily="34" charset="0"/>
              </a:rPr>
              <a:t>једној нози без подршке 40 секунди</a:t>
            </a:r>
            <a:r>
              <a:rPr lang="en-US" sz="3000" dirty="0">
                <a:latin typeface="Arial" panose="020B0604020202020204" pitchFamily="34" charset="0"/>
                <a:cs typeface="Arial" panose="020B0604020202020204" pitchFamily="34" charset="0"/>
              </a:rPr>
              <a:t>, </a:t>
            </a:r>
            <a:r>
              <a:rPr lang="ru-RU" sz="3000" dirty="0">
                <a:solidFill>
                  <a:srgbClr val="FF0000"/>
                </a:solidFill>
                <a:latin typeface="Arial" panose="020B0604020202020204" pitchFamily="34" charset="0"/>
                <a:cs typeface="Arial" panose="020B0604020202020204" pitchFamily="34" charset="0"/>
              </a:rPr>
              <a:t>прескач</a:t>
            </a:r>
            <a:r>
              <a:rPr lang="sr-Cyrl-RS" sz="3000" dirty="0">
                <a:solidFill>
                  <a:srgbClr val="FF0000"/>
                </a:solidFill>
                <a:latin typeface="Arial" panose="020B0604020202020204" pitchFamily="34" charset="0"/>
                <a:cs typeface="Arial" panose="020B0604020202020204" pitchFamily="34" charset="0"/>
              </a:rPr>
              <a:t>у</a:t>
            </a:r>
            <a:r>
              <a:rPr lang="ru-RU" sz="3000" dirty="0">
                <a:solidFill>
                  <a:srgbClr val="FF0000"/>
                </a:solidFill>
                <a:latin typeface="Arial" panose="020B0604020202020204" pitchFamily="34" charset="0"/>
                <a:cs typeface="Arial" panose="020B0604020202020204" pitchFamily="34" charset="0"/>
              </a:rPr>
              <a:t> канап обема ногама заједно</a:t>
            </a:r>
            <a:r>
              <a:rPr lang="en-US" sz="3000" dirty="0">
                <a:solidFill>
                  <a:srgbClr val="FF0000"/>
                </a:solidFill>
                <a:latin typeface="Arial" panose="020B0604020202020204" pitchFamily="34" charset="0"/>
                <a:cs typeface="Arial" panose="020B0604020202020204" pitchFamily="34" charset="0"/>
              </a:rPr>
              <a:t>, </a:t>
            </a:r>
            <a:r>
              <a:rPr lang="sr-Cyrl-RS" sz="3000" dirty="0">
                <a:solidFill>
                  <a:srgbClr val="FF0000"/>
                </a:solidFill>
                <a:latin typeface="Arial" panose="020B0604020202020204" pitchFamily="34" charset="0"/>
                <a:cs typeface="Arial" panose="020B0604020202020204" pitchFamily="34" charset="0"/>
              </a:rPr>
              <a:t>хвата</a:t>
            </a:r>
            <a:r>
              <a:rPr lang="en-US" sz="3000" dirty="0">
                <a:solidFill>
                  <a:srgbClr val="FF0000"/>
                </a:solidFill>
                <a:latin typeface="Arial" panose="020B0604020202020204" pitchFamily="34" charset="0"/>
                <a:cs typeface="Arial" panose="020B0604020202020204" pitchFamily="34" charset="0"/>
              </a:rPr>
              <a:t>j</a:t>
            </a:r>
            <a:r>
              <a:rPr lang="sr-Cyrl-RS" sz="3000" dirty="0">
                <a:solidFill>
                  <a:srgbClr val="FF0000"/>
                </a:solidFill>
                <a:latin typeface="Arial" panose="020B0604020202020204" pitchFamily="34" charset="0"/>
                <a:cs typeface="Arial" panose="020B0604020202020204" pitchFamily="34" charset="0"/>
              </a:rPr>
              <a:t>у лопту једном руком</a:t>
            </a:r>
            <a:r>
              <a:rPr lang="en-US" sz="3000" dirty="0">
                <a:latin typeface="Arial" panose="020B0604020202020204" pitchFamily="34" charset="0"/>
                <a:cs typeface="Arial" panose="020B0604020202020204" pitchFamily="34" charset="0"/>
              </a:rPr>
              <a:t>…</a:t>
            </a:r>
            <a:endParaRPr lang="sr-Cyrl-RS" sz="3000" dirty="0">
              <a:latin typeface="Arial" panose="020B0604020202020204" pitchFamily="34" charset="0"/>
              <a:cs typeface="Arial" panose="020B0604020202020204" pitchFamily="34" charset="0"/>
            </a:endParaRPr>
          </a:p>
        </p:txBody>
      </p:sp>
      <p:pic>
        <p:nvPicPr>
          <p:cNvPr id="4098" name="Picture 2" descr="Free photos of Happy boy">
            <a:extLst>
              <a:ext uri="{FF2B5EF4-FFF2-40B4-BE49-F238E27FC236}">
                <a16:creationId xmlns:a16="http://schemas.microsoft.com/office/drawing/2014/main" id="{A7BFFC0C-15C6-432F-BA68-5406788D15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9706" y="5537960"/>
            <a:ext cx="1972294" cy="13200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Just a little higher! Nursery teacher helping one of her students during a physical education lesson. children evolution stock pictures, royalty-free photos &amp; images">
            <a:extLst>
              <a:ext uri="{FF2B5EF4-FFF2-40B4-BE49-F238E27FC236}">
                <a16:creationId xmlns:a16="http://schemas.microsoft.com/office/drawing/2014/main" id="{772887C2-5A6C-4B67-9E2F-838A949FA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5125" y="14852"/>
            <a:ext cx="2950256" cy="196683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media.istockphoto.com/id/484582720/photo/two-children-riding-bikes.jpg?b=1&amp;s=170667a&amp;w=0&amp;k=20&amp;c=lNWBi4_xuR_HtXXl8IXi8TVrArjua58Yq7Z3-sQ7zQ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6544" y="0"/>
            <a:ext cx="2975456" cy="1981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76993"/>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D407B-917F-4378-8A0C-6D67F3094624}"/>
              </a:ext>
            </a:extLst>
          </p:cNvPr>
          <p:cNvSpPr>
            <a:spLocks noGrp="1"/>
          </p:cNvSpPr>
          <p:nvPr>
            <p:ph type="title"/>
          </p:nvPr>
        </p:nvSpPr>
        <p:spPr>
          <a:xfrm>
            <a:off x="252046" y="274253"/>
            <a:ext cx="5122985" cy="743484"/>
          </a:xfrm>
        </p:spPr>
        <p:txBody>
          <a:bodyPr>
            <a:normAutofit/>
          </a:bodyPr>
          <a:lstStyle/>
          <a:p>
            <a:r>
              <a:rPr lang="ru-RU" sz="3600" b="1" dirty="0">
                <a:solidFill>
                  <a:srgbClr val="FF0000"/>
                </a:solidFill>
                <a:latin typeface="Arial" panose="020B0604020202020204" pitchFamily="34" charset="0"/>
                <a:cs typeface="Arial" panose="020B0604020202020204" pitchFamily="34" charset="0"/>
              </a:rPr>
              <a:t>Фина моторика</a:t>
            </a:r>
            <a:endParaRPr lang="sr-Latn-RS" sz="3600" b="1" dirty="0">
              <a:solidFill>
                <a:srgbClr val="FF0000"/>
              </a:solidFill>
            </a:endParaRPr>
          </a:p>
        </p:txBody>
      </p:sp>
      <p:sp>
        <p:nvSpPr>
          <p:cNvPr id="3" name="Content Placeholder 2">
            <a:extLst>
              <a:ext uri="{FF2B5EF4-FFF2-40B4-BE49-F238E27FC236}">
                <a16:creationId xmlns:a16="http://schemas.microsoft.com/office/drawing/2014/main" id="{9478E133-9E7A-4DE4-936D-EC4DD0C511AD}"/>
              </a:ext>
            </a:extLst>
          </p:cNvPr>
          <p:cNvSpPr>
            <a:spLocks noGrp="1"/>
          </p:cNvSpPr>
          <p:nvPr>
            <p:ph idx="1"/>
          </p:nvPr>
        </p:nvSpPr>
        <p:spPr>
          <a:xfrm>
            <a:off x="155330" y="1017737"/>
            <a:ext cx="9015047" cy="5759440"/>
          </a:xfrm>
        </p:spPr>
        <p:txBody>
          <a:bodyPr>
            <a:noAutofit/>
          </a:bodyPr>
          <a:lstStyle/>
          <a:p>
            <a:r>
              <a:rPr lang="sr-Cyrl-RS" sz="3200" dirty="0">
                <a:latin typeface="Arial" panose="020B0604020202020204" pitchFamily="34" charset="0"/>
                <a:cs typeface="Arial" panose="020B0604020202020204" pitchFamily="34" charset="0"/>
              </a:rPr>
              <a:t>У узрасту </a:t>
            </a:r>
            <a:r>
              <a:rPr lang="sr-Cyrl-RS" sz="3200" b="1" dirty="0">
                <a:solidFill>
                  <a:srgbClr val="FF0000"/>
                </a:solidFill>
                <a:latin typeface="Arial" panose="020B0604020202020204" pitchFamily="34" charset="0"/>
                <a:cs typeface="Arial" panose="020B0604020202020204" pitchFamily="34" charset="0"/>
              </a:rPr>
              <a:t>4.</a:t>
            </a:r>
            <a:r>
              <a:rPr lang="sr-Cyrl-RS" sz="3200" dirty="0">
                <a:latin typeface="Arial" panose="020B0604020202020204" pitchFamily="34" charset="0"/>
                <a:cs typeface="Arial" panose="020B0604020202020204" pitchFamily="34" charset="0"/>
              </a:rPr>
              <a:t> године деца су способна да:</a:t>
            </a:r>
          </a:p>
          <a:p>
            <a:pPr lvl="1"/>
            <a:r>
              <a:rPr lang="sr-Cyrl-RS" sz="2800" dirty="0">
                <a:latin typeface="Arial" panose="020B0604020202020204" pitchFamily="34" charset="0"/>
                <a:cs typeface="Arial" panose="020B0604020202020204" pitchFamily="34" charset="0"/>
              </a:rPr>
              <a:t>правилно </a:t>
            </a:r>
            <a:r>
              <a:rPr lang="sr-Cyrl-RS" sz="2800" dirty="0">
                <a:solidFill>
                  <a:srgbClr val="FF0000"/>
                </a:solidFill>
                <a:latin typeface="Arial" panose="020B0604020202020204" pitchFamily="34" charset="0"/>
                <a:cs typeface="Arial" panose="020B0604020202020204" pitchFamily="34" charset="0"/>
              </a:rPr>
              <a:t>нацртају квадрат</a:t>
            </a:r>
            <a:r>
              <a:rPr lang="sr-Latn-RS" sz="2800" dirty="0">
                <a:latin typeface="Arial" panose="020B0604020202020204" pitchFamily="34" charset="0"/>
                <a:cs typeface="Arial" panose="020B0604020202020204" pitchFamily="34" charset="0"/>
              </a:rPr>
              <a:t>;</a:t>
            </a:r>
            <a:endParaRPr lang="sr-Cyrl-RS" sz="2800" dirty="0">
              <a:latin typeface="Arial" panose="020B0604020202020204" pitchFamily="34" charset="0"/>
              <a:cs typeface="Arial" panose="020B0604020202020204" pitchFamily="34" charset="0"/>
            </a:endParaRPr>
          </a:p>
          <a:p>
            <a:pPr lvl="1"/>
            <a:r>
              <a:rPr lang="sr-Cyrl-RS" sz="2800" dirty="0">
                <a:solidFill>
                  <a:srgbClr val="FF0000"/>
                </a:solidFill>
                <a:latin typeface="Arial" panose="020B0604020202020204" pitchFamily="34" charset="0"/>
                <a:cs typeface="Arial" panose="020B0604020202020204" pitchFamily="34" charset="0"/>
              </a:rPr>
              <a:t>користе маказе</a:t>
            </a:r>
            <a:r>
              <a:rPr lang="sr-Cyrl-RS" sz="2800" dirty="0">
                <a:latin typeface="Arial" panose="020B0604020202020204" pitchFamily="34" charset="0"/>
                <a:cs typeface="Arial" panose="020B0604020202020204" pitchFamily="34" charset="0"/>
              </a:rPr>
              <a:t> и прецизно секу праве линије;</a:t>
            </a:r>
          </a:p>
          <a:p>
            <a:pPr lvl="1"/>
            <a:r>
              <a:rPr lang="sr-Cyrl-RS" sz="2800" dirty="0">
                <a:solidFill>
                  <a:srgbClr val="FF0000"/>
                </a:solidFill>
                <a:latin typeface="Arial" panose="020B0604020202020204" pitchFamily="34" charset="0"/>
                <a:cs typeface="Arial" panose="020B0604020202020204" pitchFamily="34" charset="0"/>
              </a:rPr>
              <a:t>правилно се обуку</a:t>
            </a:r>
            <a:r>
              <a:rPr lang="sr-Cyrl-RS" sz="2800" dirty="0">
                <a:latin typeface="Arial" panose="020B0604020202020204" pitchFamily="34" charset="0"/>
                <a:cs typeface="Arial" panose="020B0604020202020204" pitchFamily="34" charset="0"/>
              </a:rPr>
              <a:t>;</a:t>
            </a:r>
          </a:p>
          <a:p>
            <a:pPr lvl="1"/>
            <a:r>
              <a:rPr lang="sr-Cyrl-RS" sz="2800" dirty="0">
                <a:solidFill>
                  <a:srgbClr val="FF0000"/>
                </a:solidFill>
                <a:latin typeface="Arial" panose="020B0604020202020204" pitchFamily="34" charset="0"/>
                <a:cs typeface="Arial" panose="020B0604020202020204" pitchFamily="34" charset="0"/>
              </a:rPr>
              <a:t>користе кашику и виљушку</a:t>
            </a:r>
            <a:r>
              <a:rPr lang="sr-Cyrl-RS" sz="2800" dirty="0">
                <a:latin typeface="Arial" panose="020B0604020202020204" pitchFamily="34" charset="0"/>
                <a:cs typeface="Arial" panose="020B0604020202020204" pitchFamily="34" charset="0"/>
              </a:rPr>
              <a:t>…</a:t>
            </a:r>
          </a:p>
          <a:p>
            <a:r>
              <a:rPr lang="sr-Cyrl-RS" sz="3200" dirty="0">
                <a:latin typeface="Arial" panose="020B0604020202020204" pitchFamily="34" charset="0"/>
                <a:cs typeface="Arial" panose="020B0604020202020204" pitchFamily="34" charset="0"/>
              </a:rPr>
              <a:t>У узрасту </a:t>
            </a:r>
            <a:r>
              <a:rPr lang="sr-Cyrl-RS" sz="3200" b="1" dirty="0">
                <a:solidFill>
                  <a:srgbClr val="FF0000"/>
                </a:solidFill>
                <a:latin typeface="Arial" panose="020B0604020202020204" pitchFamily="34" charset="0"/>
                <a:cs typeface="Arial" panose="020B0604020202020204" pitchFamily="34" charset="0"/>
              </a:rPr>
              <a:t>5.</a:t>
            </a:r>
            <a:r>
              <a:rPr lang="sr-Cyrl-RS" sz="3200" dirty="0">
                <a:latin typeface="Arial" panose="020B0604020202020204" pitchFamily="34" charset="0"/>
                <a:cs typeface="Arial" panose="020B0604020202020204" pitchFamily="34" charset="0"/>
              </a:rPr>
              <a:t> година деца су способна да:</a:t>
            </a:r>
          </a:p>
          <a:p>
            <a:pPr lvl="1"/>
            <a:r>
              <a:rPr lang="sr-Cyrl-RS" sz="2800" dirty="0">
                <a:latin typeface="Arial" panose="020B0604020202020204" pitchFamily="34" charset="0"/>
                <a:cs typeface="Arial" panose="020B0604020202020204" pitchFamily="34" charset="0"/>
              </a:rPr>
              <a:t>правилно </a:t>
            </a:r>
            <a:r>
              <a:rPr lang="sr-Cyrl-RS" sz="2800" dirty="0">
                <a:solidFill>
                  <a:srgbClr val="FF0000"/>
                </a:solidFill>
                <a:latin typeface="Arial" panose="020B0604020202020204" pitchFamily="34" charset="0"/>
                <a:cs typeface="Arial" panose="020B0604020202020204" pitchFamily="34" charset="0"/>
              </a:rPr>
              <a:t>користе нож </a:t>
            </a:r>
            <a:r>
              <a:rPr lang="sr-Cyrl-RS" sz="2800" dirty="0">
                <a:latin typeface="Arial" panose="020B0604020202020204" pitchFamily="34" charset="0"/>
                <a:cs typeface="Arial" panose="020B0604020202020204" pitchFamily="34" charset="0"/>
              </a:rPr>
              <a:t>у исхрани;</a:t>
            </a:r>
          </a:p>
          <a:p>
            <a:pPr lvl="1"/>
            <a:r>
              <a:rPr lang="sr-Cyrl-RS" sz="2800" dirty="0">
                <a:latin typeface="Arial" panose="020B0604020202020204" pitchFamily="34" charset="0"/>
                <a:cs typeface="Arial" panose="020B0604020202020204" pitchFamily="34" charset="0"/>
              </a:rPr>
              <a:t>правилно </a:t>
            </a:r>
            <a:r>
              <a:rPr lang="sr-Cyrl-RS" sz="2800" dirty="0">
                <a:solidFill>
                  <a:srgbClr val="FF0000"/>
                </a:solidFill>
                <a:latin typeface="Arial" panose="020B0604020202020204" pitchFamily="34" charset="0"/>
                <a:cs typeface="Arial" panose="020B0604020202020204" pitchFamily="34" charset="0"/>
              </a:rPr>
              <a:t>нацртају троугао</a:t>
            </a:r>
            <a:r>
              <a:rPr lang="sr-Cyrl-RS" sz="2800" dirty="0">
                <a:latin typeface="Arial" panose="020B0604020202020204" pitchFamily="34" charset="0"/>
                <a:cs typeface="Arial" panose="020B0604020202020204" pitchFamily="34" charset="0"/>
              </a:rPr>
              <a:t>….</a:t>
            </a:r>
          </a:p>
          <a:p>
            <a:r>
              <a:rPr lang="sr-Cyrl-RS" sz="3200" dirty="0">
                <a:latin typeface="Arial" panose="020B0604020202020204" pitchFamily="34" charset="0"/>
                <a:cs typeface="Arial" panose="020B0604020202020204" pitchFamily="34" charset="0"/>
              </a:rPr>
              <a:t>У узрасту од </a:t>
            </a:r>
            <a:r>
              <a:rPr lang="sr-Cyrl-RS" sz="3200" b="1" dirty="0">
                <a:solidFill>
                  <a:srgbClr val="FF0000"/>
                </a:solidFill>
                <a:latin typeface="Arial" panose="020B0604020202020204" pitchFamily="34" charset="0"/>
                <a:cs typeface="Arial" panose="020B0604020202020204" pitchFamily="34" charset="0"/>
              </a:rPr>
              <a:t>6.</a:t>
            </a:r>
            <a:r>
              <a:rPr lang="sr-Cyrl-RS" sz="3200" dirty="0">
                <a:latin typeface="Arial" panose="020B0604020202020204" pitchFamily="34" charset="0"/>
                <a:cs typeface="Arial" panose="020B0604020202020204" pitchFamily="34" charset="0"/>
              </a:rPr>
              <a:t> година деца су способна да:</a:t>
            </a:r>
          </a:p>
          <a:p>
            <a:pPr lvl="1"/>
            <a:r>
              <a:rPr lang="sr-Cyrl-RS" sz="2800" dirty="0">
                <a:latin typeface="Arial" panose="020B0604020202020204" pitchFamily="34" charset="0"/>
                <a:cs typeface="Arial" panose="020B0604020202020204" pitchFamily="34" charset="0"/>
              </a:rPr>
              <a:t>правилно </a:t>
            </a:r>
            <a:r>
              <a:rPr lang="sr-Cyrl-RS" sz="2800" dirty="0">
                <a:solidFill>
                  <a:srgbClr val="FF0000"/>
                </a:solidFill>
                <a:latin typeface="Arial" panose="020B0604020202020204" pitchFamily="34" charset="0"/>
                <a:cs typeface="Arial" panose="020B0604020202020204" pitchFamily="34" charset="0"/>
              </a:rPr>
              <a:t>вежу пертле</a:t>
            </a:r>
            <a:r>
              <a:rPr lang="sr-Cyrl-RS" sz="2800" dirty="0">
                <a:latin typeface="Arial" panose="020B0604020202020204" pitchFamily="34" charset="0"/>
                <a:cs typeface="Arial" panose="020B0604020202020204" pitchFamily="34" charset="0"/>
              </a:rPr>
              <a:t>;</a:t>
            </a:r>
          </a:p>
          <a:p>
            <a:pPr lvl="1"/>
            <a:r>
              <a:rPr lang="sr-Cyrl-RS" sz="2800" dirty="0">
                <a:latin typeface="Arial" panose="020B0604020202020204" pitchFamily="34" charset="0"/>
                <a:cs typeface="Arial" panose="020B0604020202020204" pitchFamily="34" charset="0"/>
              </a:rPr>
              <a:t>прав</a:t>
            </a:r>
            <a:r>
              <a:rPr lang="sr-Latn-RS" sz="2800" dirty="0">
                <a:latin typeface="Arial" panose="020B0604020202020204" pitchFamily="34" charset="0"/>
                <a:cs typeface="Arial" panose="020B0604020202020204" pitchFamily="34" charset="0"/>
              </a:rPr>
              <a:t>e</a:t>
            </a:r>
            <a:r>
              <a:rPr lang="sr-Cyrl-RS" sz="2800" dirty="0">
                <a:latin typeface="Arial" panose="020B0604020202020204" pitchFamily="34" charset="0"/>
                <a:cs typeface="Arial" panose="020B0604020202020204" pitchFamily="34" charset="0"/>
              </a:rPr>
              <a:t> </a:t>
            </a:r>
            <a:r>
              <a:rPr lang="sr-Cyrl-RS" sz="2800" dirty="0">
                <a:solidFill>
                  <a:srgbClr val="FF0000"/>
                </a:solidFill>
                <a:latin typeface="Arial" panose="020B0604020202020204" pitchFamily="34" charset="0"/>
                <a:cs typeface="Arial" panose="020B0604020202020204" pitchFamily="34" charset="0"/>
              </a:rPr>
              <a:t>лепезу од хартије</a:t>
            </a:r>
            <a:r>
              <a:rPr lang="sr-Cyrl-RS" sz="2800" dirty="0">
                <a:latin typeface="Arial" panose="020B0604020202020204" pitchFamily="34" charset="0"/>
                <a:cs typeface="Arial" panose="020B0604020202020204" pitchFamily="34" charset="0"/>
              </a:rPr>
              <a:t>;</a:t>
            </a:r>
          </a:p>
          <a:p>
            <a:pPr lvl="1"/>
            <a:r>
              <a:rPr lang="sr-Cyrl-RS" sz="2800" dirty="0">
                <a:solidFill>
                  <a:srgbClr val="FF0000"/>
                </a:solidFill>
                <a:latin typeface="Arial" panose="020B0604020202020204" pitchFamily="34" charset="0"/>
                <a:cs typeface="Arial" panose="020B0604020202020204" pitchFamily="34" charset="0"/>
              </a:rPr>
              <a:t>напишу своје име</a:t>
            </a:r>
            <a:r>
              <a:rPr lang="sr-Cyrl-RS" sz="2800" dirty="0">
                <a:latin typeface="Arial" panose="020B0604020202020204" pitchFamily="34" charset="0"/>
                <a:cs typeface="Arial" panose="020B0604020202020204" pitchFamily="34" charset="0"/>
              </a:rPr>
              <a:t>…</a:t>
            </a:r>
            <a:endParaRPr lang="sr-Latn-RS" sz="2800" dirty="0">
              <a:latin typeface="Arial" panose="020B0604020202020204" pitchFamily="34" charset="0"/>
              <a:cs typeface="Arial" panose="020B0604020202020204" pitchFamily="34" charset="0"/>
            </a:endParaRPr>
          </a:p>
        </p:txBody>
      </p:sp>
      <p:sp>
        <p:nvSpPr>
          <p:cNvPr id="4" name="Rectangle 1">
            <a:extLst>
              <a:ext uri="{FF2B5EF4-FFF2-40B4-BE49-F238E27FC236}">
                <a16:creationId xmlns:a16="http://schemas.microsoft.com/office/drawing/2014/main" id="{6D5F394A-1083-40E2-BE01-3AD2C53092E8}"/>
              </a:ext>
            </a:extLst>
          </p:cNvPr>
          <p:cNvSpPr>
            <a:spLocks noChangeArrowheads="1"/>
          </p:cNvSpPr>
          <p:nvPr/>
        </p:nvSpPr>
        <p:spPr bwMode="auto">
          <a:xfrm>
            <a:off x="0" y="102920"/>
            <a:ext cx="65" cy="251359"/>
          </a:xfrm>
          <a:prstGeom prst="rect">
            <a:avLst/>
          </a:prstGeom>
          <a:solidFill>
            <a:srgbClr val="30313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r-Latn-RS" altLang="sr-Latn-R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Free photos of Child">
            <a:extLst>
              <a:ext uri="{FF2B5EF4-FFF2-40B4-BE49-F238E27FC236}">
                <a16:creationId xmlns:a16="http://schemas.microsoft.com/office/drawing/2014/main" id="{91FC0BEC-0A79-43B4-B3CB-4014D12297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5687" y="0"/>
            <a:ext cx="3376247" cy="22508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photos of Child">
            <a:extLst>
              <a:ext uri="{FF2B5EF4-FFF2-40B4-BE49-F238E27FC236}">
                <a16:creationId xmlns:a16="http://schemas.microsoft.com/office/drawing/2014/main" id="{7E353B1A-C956-4196-A071-6F558AE26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5687" y="4562151"/>
            <a:ext cx="3376249" cy="229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8374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D407B-917F-4378-8A0C-6D67F3094624}"/>
              </a:ext>
            </a:extLst>
          </p:cNvPr>
          <p:cNvSpPr>
            <a:spLocks noGrp="1"/>
          </p:cNvSpPr>
          <p:nvPr>
            <p:ph type="title"/>
          </p:nvPr>
        </p:nvSpPr>
        <p:spPr>
          <a:xfrm>
            <a:off x="187570" y="129531"/>
            <a:ext cx="4815254" cy="798744"/>
          </a:xfrm>
        </p:spPr>
        <p:txBody>
          <a:bodyPr>
            <a:normAutofit/>
          </a:bodyPr>
          <a:lstStyle/>
          <a:p>
            <a:r>
              <a:rPr lang="ru-RU" sz="4000" b="1" dirty="0">
                <a:solidFill>
                  <a:srgbClr val="FF0000"/>
                </a:solidFill>
                <a:latin typeface="Arial" panose="020B0604020202020204" pitchFamily="34" charset="0"/>
                <a:cs typeface="Arial" panose="020B0604020202020204" pitchFamily="34" charset="0"/>
              </a:rPr>
              <a:t>Развој говора</a:t>
            </a:r>
            <a:endParaRPr lang="sr-Latn-RS" sz="4000" b="1" dirty="0">
              <a:solidFill>
                <a:srgbClr val="FF0000"/>
              </a:solidFill>
            </a:endParaRPr>
          </a:p>
        </p:txBody>
      </p:sp>
      <p:sp>
        <p:nvSpPr>
          <p:cNvPr id="3" name="Content Placeholder 2">
            <a:extLst>
              <a:ext uri="{FF2B5EF4-FFF2-40B4-BE49-F238E27FC236}">
                <a16:creationId xmlns:a16="http://schemas.microsoft.com/office/drawing/2014/main" id="{9478E133-9E7A-4DE4-936D-EC4DD0C511AD}"/>
              </a:ext>
            </a:extLst>
          </p:cNvPr>
          <p:cNvSpPr>
            <a:spLocks noGrp="1"/>
          </p:cNvSpPr>
          <p:nvPr>
            <p:ph idx="1"/>
          </p:nvPr>
        </p:nvSpPr>
        <p:spPr>
          <a:xfrm>
            <a:off x="108438" y="857937"/>
            <a:ext cx="8259617" cy="5912140"/>
          </a:xfrm>
        </p:spPr>
        <p:txBody>
          <a:bodyPr>
            <a:noAutofit/>
          </a:bodyPr>
          <a:lstStyle/>
          <a:p>
            <a:pPr>
              <a:lnSpc>
                <a:spcPct val="100000"/>
              </a:lnSpc>
              <a:spcBef>
                <a:spcPts val="0"/>
              </a:spcBef>
            </a:pPr>
            <a:r>
              <a:rPr lang="sr-Cyrl-RS" sz="3200" dirty="0">
                <a:latin typeface="Arial" panose="020B0604020202020204" pitchFamily="34" charset="0"/>
                <a:cs typeface="Arial" panose="020B0604020202020204" pitchFamily="34" charset="0"/>
              </a:rPr>
              <a:t>У узрасту од </a:t>
            </a:r>
            <a:r>
              <a:rPr lang="sr-Cyrl-RS" sz="3200" b="1" dirty="0">
                <a:solidFill>
                  <a:srgbClr val="FF0000"/>
                </a:solidFill>
                <a:latin typeface="Arial" panose="020B0604020202020204" pitchFamily="34" charset="0"/>
                <a:cs typeface="Arial" panose="020B0604020202020204" pitchFamily="34" charset="0"/>
              </a:rPr>
              <a:t>4.</a:t>
            </a:r>
            <a:r>
              <a:rPr lang="sr-Cyrl-RS" sz="3200" dirty="0">
                <a:latin typeface="Arial" panose="020B0604020202020204" pitchFamily="34" charset="0"/>
                <a:cs typeface="Arial" panose="020B0604020202020204" pitchFamily="34" charset="0"/>
              </a:rPr>
              <a:t> године дете:</a:t>
            </a:r>
          </a:p>
          <a:p>
            <a:pPr lvl="1">
              <a:lnSpc>
                <a:spcPct val="100000"/>
              </a:lnSpc>
              <a:spcBef>
                <a:spcPts val="0"/>
              </a:spcBef>
            </a:pPr>
            <a:r>
              <a:rPr lang="sr-Cyrl-RS" sz="2800" dirty="0">
                <a:latin typeface="Arial" panose="020B0604020202020204" pitchFamily="34" charset="0"/>
                <a:cs typeface="Arial" panose="020B0604020202020204" pitchFamily="34" charset="0"/>
              </a:rPr>
              <a:t>разуме </a:t>
            </a:r>
            <a:r>
              <a:rPr lang="sr-Cyrl-RS" sz="2800" dirty="0">
                <a:solidFill>
                  <a:srgbClr val="FF0000"/>
                </a:solidFill>
                <a:latin typeface="Arial" panose="020B0604020202020204" pitchFamily="34" charset="0"/>
                <a:cs typeface="Arial" panose="020B0604020202020204" pitchFamily="34" charset="0"/>
              </a:rPr>
              <a:t>односе величина</a:t>
            </a:r>
            <a:r>
              <a:rPr lang="sr-Cyrl-RS" sz="2800" dirty="0">
                <a:latin typeface="Arial" panose="020B0604020202020204" pitchFamily="34" charset="0"/>
                <a:cs typeface="Arial" panose="020B0604020202020204" pitchFamily="34" charset="0"/>
              </a:rPr>
              <a:t>;</a:t>
            </a:r>
          </a:p>
          <a:p>
            <a:pPr lvl="1">
              <a:lnSpc>
                <a:spcPct val="100000"/>
              </a:lnSpc>
              <a:spcBef>
                <a:spcPts val="0"/>
              </a:spcBef>
            </a:pPr>
            <a:r>
              <a:rPr lang="sr-Cyrl-RS" sz="2800" dirty="0">
                <a:latin typeface="Arial" panose="020B0604020202020204" pitchFamily="34" charset="0"/>
                <a:cs typeface="Arial" panose="020B0604020202020204" pitchFamily="34" charset="0"/>
              </a:rPr>
              <a:t>зна да </a:t>
            </a:r>
            <a:r>
              <a:rPr lang="sr-Cyrl-RS" sz="2800" dirty="0">
                <a:solidFill>
                  <a:srgbClr val="FF0000"/>
                </a:solidFill>
                <a:latin typeface="Arial" panose="020B0604020202020204" pitchFamily="34" charset="0"/>
                <a:cs typeface="Arial" panose="020B0604020202020204" pitchFamily="34" charset="0"/>
              </a:rPr>
              <a:t>изброји до 4 </a:t>
            </a:r>
            <a:r>
              <a:rPr lang="sr-Cyrl-RS" sz="2800" dirty="0">
                <a:latin typeface="Arial" panose="020B0604020202020204" pitchFamily="34" charset="0"/>
                <a:cs typeface="Arial" panose="020B0604020202020204" pitchFamily="34" charset="0"/>
              </a:rPr>
              <a:t>и да </a:t>
            </a:r>
            <a:r>
              <a:rPr lang="sr-Cyrl-RS" sz="2800" dirty="0">
                <a:solidFill>
                  <a:srgbClr val="FF0000"/>
                </a:solidFill>
                <a:latin typeface="Arial" panose="020B0604020202020204" pitchFamily="34" charset="0"/>
                <a:cs typeface="Arial" panose="020B0604020202020204" pitchFamily="34" charset="0"/>
              </a:rPr>
              <a:t>наведе 4 </a:t>
            </a:r>
            <a:r>
              <a:rPr lang="sr-Cyrl-RS" sz="2800" dirty="0" smtClean="0">
                <a:solidFill>
                  <a:srgbClr val="FF0000"/>
                </a:solidFill>
                <a:latin typeface="Arial" panose="020B0604020202020204" pitchFamily="34" charset="0"/>
                <a:cs typeface="Arial" panose="020B0604020202020204" pitchFamily="34" charset="0"/>
              </a:rPr>
              <a:t>боје</a:t>
            </a:r>
            <a:r>
              <a:rPr lang="sr-Cyrl-RS" sz="2800" dirty="0" smtClean="0">
                <a:latin typeface="Arial" panose="020B0604020202020204" pitchFamily="34" charset="0"/>
                <a:cs typeface="Arial" panose="020B0604020202020204" pitchFamily="34" charset="0"/>
              </a:rPr>
              <a:t>;</a:t>
            </a:r>
          </a:p>
          <a:p>
            <a:pPr lvl="1">
              <a:lnSpc>
                <a:spcPct val="100000"/>
              </a:lnSpc>
              <a:spcBef>
                <a:spcPts val="0"/>
              </a:spcBef>
            </a:pPr>
            <a:r>
              <a:rPr lang="sr-Cyrl-RS" sz="2800" dirty="0" smtClean="0">
                <a:latin typeface="Arial" panose="020B0604020202020204" pitchFamily="34" charset="0"/>
                <a:cs typeface="Arial" panose="020B0604020202020204" pitchFamily="34" charset="0"/>
              </a:rPr>
              <a:t>воли </a:t>
            </a:r>
            <a:r>
              <a:rPr lang="sr-Cyrl-RS" sz="2800" dirty="0">
                <a:latin typeface="Arial" panose="020B0604020202020204" pitchFamily="34" charset="0"/>
                <a:cs typeface="Arial" panose="020B0604020202020204" pitchFamily="34" charset="0"/>
              </a:rPr>
              <a:t>да </a:t>
            </a:r>
            <a:r>
              <a:rPr lang="sr-Cyrl-RS" sz="2800" dirty="0">
                <a:solidFill>
                  <a:srgbClr val="FF0000"/>
                </a:solidFill>
                <a:latin typeface="Arial" panose="020B0604020202020204" pitchFamily="34" charset="0"/>
                <a:cs typeface="Arial" panose="020B0604020202020204" pitchFamily="34" charset="0"/>
              </a:rPr>
              <a:t>римује речи </a:t>
            </a:r>
            <a:r>
              <a:rPr lang="sr-Cyrl-RS" sz="2800" dirty="0">
                <a:latin typeface="Arial" panose="020B0604020202020204" pitchFamily="34" charset="0"/>
                <a:cs typeface="Arial" panose="020B0604020202020204" pitchFamily="34" charset="0"/>
              </a:rPr>
              <a:t>и игра </a:t>
            </a:r>
            <a:r>
              <a:rPr lang="sr-Cyrl-RS" sz="2800" dirty="0">
                <a:solidFill>
                  <a:srgbClr val="FF0000"/>
                </a:solidFill>
                <a:latin typeface="Arial" panose="020B0604020202020204" pitchFamily="34" charset="0"/>
                <a:cs typeface="Arial" panose="020B0604020202020204" pitchFamily="34" charset="0"/>
              </a:rPr>
              <a:t>игре речима</a:t>
            </a:r>
            <a:r>
              <a:rPr lang="sr-Cyrl-RS" sz="2800" dirty="0">
                <a:latin typeface="Arial" panose="020B0604020202020204" pitchFamily="34" charset="0"/>
                <a:cs typeface="Arial" panose="020B0604020202020204" pitchFamily="34" charset="0"/>
              </a:rPr>
              <a:t>…</a:t>
            </a:r>
          </a:p>
          <a:p>
            <a:pPr>
              <a:lnSpc>
                <a:spcPct val="100000"/>
              </a:lnSpc>
              <a:spcBef>
                <a:spcPts val="0"/>
              </a:spcBef>
            </a:pPr>
            <a:r>
              <a:rPr lang="sr-Cyrl-RS" sz="3200" dirty="0">
                <a:latin typeface="Arial" panose="020B0604020202020204" pitchFamily="34" charset="0"/>
                <a:cs typeface="Arial" panose="020B0604020202020204" pitchFamily="34" charset="0"/>
              </a:rPr>
              <a:t>У узрасту од </a:t>
            </a:r>
            <a:r>
              <a:rPr lang="sr-Cyrl-RS" sz="3200" b="1" dirty="0">
                <a:solidFill>
                  <a:srgbClr val="FF0000"/>
                </a:solidFill>
                <a:latin typeface="Arial" panose="020B0604020202020204" pitchFamily="34" charset="0"/>
                <a:cs typeface="Arial" panose="020B0604020202020204" pitchFamily="34" charset="0"/>
              </a:rPr>
              <a:t>5.</a:t>
            </a:r>
            <a:r>
              <a:rPr lang="sr-Cyrl-RS" sz="3200" dirty="0">
                <a:latin typeface="Arial" panose="020B0604020202020204" pitchFamily="34" charset="0"/>
                <a:cs typeface="Arial" panose="020B0604020202020204" pitchFamily="34" charset="0"/>
              </a:rPr>
              <a:t> година дете:</a:t>
            </a:r>
          </a:p>
          <a:p>
            <a:pPr lvl="1">
              <a:lnSpc>
                <a:spcPct val="100000"/>
              </a:lnSpc>
              <a:spcBef>
                <a:spcPts val="0"/>
              </a:spcBef>
            </a:pPr>
            <a:r>
              <a:rPr lang="sr-Cyrl-RS" sz="2800" dirty="0">
                <a:latin typeface="Arial" panose="020B0604020202020204" pitchFamily="34" charset="0"/>
                <a:cs typeface="Arial" panose="020B0604020202020204" pitchFamily="34" charset="0"/>
              </a:rPr>
              <a:t>показује рано разумевање појма времена;</a:t>
            </a:r>
          </a:p>
          <a:p>
            <a:pPr lvl="1">
              <a:lnSpc>
                <a:spcPct val="100000"/>
              </a:lnSpc>
              <a:spcBef>
                <a:spcPts val="0"/>
              </a:spcBef>
            </a:pPr>
            <a:r>
              <a:rPr lang="sr-Cyrl-RS" sz="2800" dirty="0">
                <a:latin typeface="Arial" panose="020B0604020202020204" pitchFamily="34" charset="0"/>
                <a:cs typeface="Arial" panose="020B0604020202020204" pitchFamily="34" charset="0"/>
              </a:rPr>
              <a:t>зна да </a:t>
            </a:r>
            <a:r>
              <a:rPr lang="sr-Cyrl-RS" sz="2800" dirty="0">
                <a:solidFill>
                  <a:srgbClr val="FF0000"/>
                </a:solidFill>
                <a:latin typeface="Arial" panose="020B0604020202020204" pitchFamily="34" charset="0"/>
                <a:cs typeface="Arial" panose="020B0604020202020204" pitchFamily="34" charset="0"/>
              </a:rPr>
              <a:t>изброји до 10</a:t>
            </a:r>
            <a:r>
              <a:rPr lang="sr-Cyrl-RS" sz="2800" dirty="0">
                <a:latin typeface="Arial" panose="020B0604020202020204" pitchFamily="34" charset="0"/>
                <a:cs typeface="Arial" panose="020B0604020202020204" pitchFamily="34" charset="0"/>
              </a:rPr>
              <a:t>;</a:t>
            </a:r>
          </a:p>
          <a:p>
            <a:pPr lvl="1">
              <a:lnSpc>
                <a:spcPct val="100000"/>
              </a:lnSpc>
              <a:spcBef>
                <a:spcPts val="0"/>
              </a:spcBef>
            </a:pPr>
            <a:r>
              <a:rPr lang="sr-Cyrl-RS" sz="2800" dirty="0">
                <a:latin typeface="Arial" panose="020B0604020202020204" pitchFamily="34" charset="0"/>
                <a:cs typeface="Arial" panose="020B0604020202020204" pitchFamily="34" charset="0"/>
              </a:rPr>
              <a:t>зна да </a:t>
            </a:r>
            <a:r>
              <a:rPr lang="sr-Cyrl-RS" sz="2800" dirty="0">
                <a:solidFill>
                  <a:srgbClr val="FF0000"/>
                </a:solidFill>
                <a:latin typeface="Arial" panose="020B0604020202020204" pitchFamily="34" charset="0"/>
                <a:cs typeface="Arial" panose="020B0604020202020204" pitchFamily="34" charset="0"/>
              </a:rPr>
              <a:t>каже број телефона</a:t>
            </a:r>
            <a:r>
              <a:rPr lang="sr-Cyrl-RS" sz="2800" dirty="0">
                <a:latin typeface="Arial" panose="020B0604020202020204" pitchFamily="34" charset="0"/>
                <a:cs typeface="Arial" panose="020B0604020202020204" pitchFamily="34" charset="0"/>
              </a:rPr>
              <a:t>;</a:t>
            </a:r>
          </a:p>
          <a:p>
            <a:pPr lvl="1">
              <a:lnSpc>
                <a:spcPct val="100000"/>
              </a:lnSpc>
              <a:spcBef>
                <a:spcPts val="0"/>
              </a:spcBef>
            </a:pPr>
            <a:r>
              <a:rPr lang="sr-Cyrl-RS" sz="2800" dirty="0">
                <a:solidFill>
                  <a:srgbClr val="FF0000"/>
                </a:solidFill>
                <a:latin typeface="Arial" panose="020B0604020202020204" pitchFamily="34" charset="0"/>
                <a:cs typeface="Arial" panose="020B0604020202020204" pitchFamily="34" charset="0"/>
              </a:rPr>
              <a:t>одговара на </a:t>
            </a:r>
            <a:r>
              <a:rPr lang="sr-Cyrl-RS" sz="2800" dirty="0">
                <a:latin typeface="Arial" panose="020B0604020202020204" pitchFamily="34" charset="0"/>
                <a:cs typeface="Arial" panose="020B0604020202020204" pitchFamily="34" charset="0"/>
              </a:rPr>
              <a:t>питања „</a:t>
            </a:r>
            <a:r>
              <a:rPr lang="sr-Cyrl-RS" sz="2800" dirty="0">
                <a:solidFill>
                  <a:srgbClr val="FF0000"/>
                </a:solidFill>
                <a:latin typeface="Arial" panose="020B0604020202020204" pitchFamily="34" charset="0"/>
                <a:cs typeface="Arial" panose="020B0604020202020204" pitchFamily="34" charset="0"/>
              </a:rPr>
              <a:t>зашто</a:t>
            </a:r>
            <a:r>
              <a:rPr lang="sr-Cyrl-RS" sz="2800" dirty="0">
                <a:latin typeface="Arial" panose="020B0604020202020204" pitchFamily="34" charset="0"/>
                <a:cs typeface="Arial" panose="020B0604020202020204" pitchFamily="34" charset="0"/>
              </a:rPr>
              <a:t>“…</a:t>
            </a:r>
          </a:p>
          <a:p>
            <a:pPr>
              <a:lnSpc>
                <a:spcPct val="100000"/>
              </a:lnSpc>
              <a:spcBef>
                <a:spcPts val="0"/>
              </a:spcBef>
            </a:pPr>
            <a:r>
              <a:rPr lang="sr-Cyrl-RS" sz="3200" dirty="0">
                <a:latin typeface="Arial" panose="020B0604020202020204" pitchFamily="34" charset="0"/>
                <a:cs typeface="Arial" panose="020B0604020202020204" pitchFamily="34" charset="0"/>
              </a:rPr>
              <a:t>У узрасту од </a:t>
            </a:r>
            <a:r>
              <a:rPr lang="sr-Cyrl-RS" sz="3200" b="1" dirty="0">
                <a:solidFill>
                  <a:srgbClr val="FF0000"/>
                </a:solidFill>
                <a:latin typeface="Arial" panose="020B0604020202020204" pitchFamily="34" charset="0"/>
                <a:cs typeface="Arial" panose="020B0604020202020204" pitchFamily="34" charset="0"/>
              </a:rPr>
              <a:t>6.</a:t>
            </a:r>
            <a:r>
              <a:rPr lang="sr-Cyrl-RS" sz="3200" dirty="0">
                <a:latin typeface="Arial" panose="020B0604020202020204" pitchFamily="34" charset="0"/>
                <a:cs typeface="Arial" panose="020B0604020202020204" pitchFamily="34" charset="0"/>
              </a:rPr>
              <a:t> година дете:</a:t>
            </a:r>
          </a:p>
          <a:p>
            <a:pPr lvl="1">
              <a:lnSpc>
                <a:spcPct val="100000"/>
              </a:lnSpc>
              <a:spcBef>
                <a:spcPts val="0"/>
              </a:spcBef>
            </a:pPr>
            <a:r>
              <a:rPr lang="sr-Cyrl-RS" sz="2800" dirty="0">
                <a:latin typeface="Arial" panose="020B0604020202020204" pitchFamily="34" charset="0"/>
                <a:cs typeface="Arial" panose="020B0604020202020204" pitchFamily="34" charset="0"/>
              </a:rPr>
              <a:t>користи </a:t>
            </a:r>
            <a:r>
              <a:rPr lang="sr-Cyrl-RS" sz="2800" dirty="0">
                <a:solidFill>
                  <a:srgbClr val="FF0000"/>
                </a:solidFill>
                <a:latin typeface="Arial" panose="020B0604020202020204" pitchFamily="34" charset="0"/>
                <a:cs typeface="Arial" panose="020B0604020202020204" pitchFamily="34" charset="0"/>
              </a:rPr>
              <a:t>пуне реченице</a:t>
            </a:r>
            <a:r>
              <a:rPr lang="sr-Cyrl-RS" sz="2800" dirty="0">
                <a:latin typeface="Arial" panose="020B0604020202020204" pitchFamily="34" charset="0"/>
                <a:cs typeface="Arial" panose="020B0604020202020204" pitchFamily="34" charset="0"/>
              </a:rPr>
              <a:t>;</a:t>
            </a:r>
          </a:p>
          <a:p>
            <a:pPr lvl="1">
              <a:lnSpc>
                <a:spcPct val="100000"/>
              </a:lnSpc>
              <a:spcBef>
                <a:spcPts val="0"/>
              </a:spcBef>
            </a:pPr>
            <a:r>
              <a:rPr lang="sr-Cyrl-RS" sz="2800" dirty="0">
                <a:latin typeface="Arial" panose="020B0604020202020204" pitchFamily="34" charset="0"/>
                <a:cs typeface="Arial" panose="020B0604020202020204" pitchFamily="34" charset="0"/>
              </a:rPr>
              <a:t>зна да </a:t>
            </a:r>
            <a:r>
              <a:rPr lang="sr-Cyrl-RS" sz="2800" dirty="0">
                <a:solidFill>
                  <a:srgbClr val="FF0000"/>
                </a:solidFill>
                <a:latin typeface="Arial" panose="020B0604020202020204" pitchFamily="34" charset="0"/>
                <a:cs typeface="Arial" panose="020B0604020202020204" pitchFamily="34" charset="0"/>
              </a:rPr>
              <a:t>изброји до 15</a:t>
            </a:r>
            <a:r>
              <a:rPr lang="sr-Cyrl-RS" sz="2800" dirty="0">
                <a:latin typeface="Arial" panose="020B0604020202020204" pitchFamily="34" charset="0"/>
                <a:cs typeface="Arial" panose="020B0604020202020204" pitchFamily="34" charset="0"/>
              </a:rPr>
              <a:t>;</a:t>
            </a:r>
          </a:p>
          <a:p>
            <a:pPr lvl="1">
              <a:lnSpc>
                <a:spcPct val="100000"/>
              </a:lnSpc>
              <a:spcBef>
                <a:spcPts val="0"/>
              </a:spcBef>
            </a:pPr>
            <a:r>
              <a:rPr lang="ru-RU" sz="2800" dirty="0">
                <a:latin typeface="Arial" panose="020B0604020202020204" pitchFamily="34" charset="0"/>
                <a:cs typeface="Arial" panose="020B0604020202020204" pitchFamily="34" charset="0"/>
              </a:rPr>
              <a:t>зна да именује све </a:t>
            </a:r>
            <a:r>
              <a:rPr lang="ru-RU" sz="2800" dirty="0">
                <a:solidFill>
                  <a:srgbClr val="FF0000"/>
                </a:solidFill>
                <a:latin typeface="Arial" panose="020B0604020202020204" pitchFamily="34" charset="0"/>
                <a:cs typeface="Arial" panose="020B0604020202020204" pitchFamily="34" charset="0"/>
              </a:rPr>
              <a:t>основне боје и облике</a:t>
            </a:r>
            <a:r>
              <a:rPr lang="ru-RU" sz="2800" dirty="0" smtClean="0">
                <a:latin typeface="Arial" panose="020B0604020202020204" pitchFamily="34" charset="0"/>
                <a:cs typeface="Arial" panose="020B0604020202020204" pitchFamily="34" charset="0"/>
              </a:rPr>
              <a:t>...</a:t>
            </a:r>
            <a:endParaRPr lang="sr-Cyrl-RS" sz="2800" dirty="0">
              <a:latin typeface="Arial" panose="020B0604020202020204" pitchFamily="34" charset="0"/>
              <a:cs typeface="Arial" panose="020B0604020202020204" pitchFamily="34" charset="0"/>
            </a:endParaRPr>
          </a:p>
        </p:txBody>
      </p:sp>
      <p:pic>
        <p:nvPicPr>
          <p:cNvPr id="5" name="Picture 4" descr="Free photos of Learning">
            <a:extLst>
              <a:ext uri="{FF2B5EF4-FFF2-40B4-BE49-F238E27FC236}">
                <a16:creationId xmlns:a16="http://schemas.microsoft.com/office/drawing/2014/main" id="{0DAFCC06-DF63-4577-A982-BBA9F74C37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8055" y="2727"/>
            <a:ext cx="3823945" cy="25294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ensive child school student with yellow lightbulb and school and childhood supplies design elements. Child ideas and development concept Pensive child school student with yellow lightbulb and school and childhood supplies design elements. Child ideas and development concept children evolution stock pictures, royalty-free photos &amp; images">
            <a:extLst>
              <a:ext uri="{FF2B5EF4-FFF2-40B4-BE49-F238E27FC236}">
                <a16:creationId xmlns:a16="http://schemas.microsoft.com/office/drawing/2014/main" id="{F1202618-57CA-43B9-8C9D-1C46B7BAC5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0533" y="4018085"/>
            <a:ext cx="3811467" cy="2839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754556"/>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3C4D3-3F3E-4911-92D3-69A67EE6266E}"/>
              </a:ext>
            </a:extLst>
          </p:cNvPr>
          <p:cNvSpPr>
            <a:spLocks noGrp="1"/>
          </p:cNvSpPr>
          <p:nvPr>
            <p:ph type="title"/>
          </p:nvPr>
        </p:nvSpPr>
        <p:spPr>
          <a:xfrm>
            <a:off x="249116" y="212729"/>
            <a:ext cx="7927730" cy="1325563"/>
          </a:xfrm>
        </p:spPr>
        <p:txBody>
          <a:bodyPr>
            <a:normAutofit/>
          </a:bodyPr>
          <a:lstStyle/>
          <a:p>
            <a:r>
              <a:rPr lang="ru-RU" sz="4000" b="1" dirty="0" smtClean="0">
                <a:solidFill>
                  <a:srgbClr val="FF0000"/>
                </a:solidFill>
                <a:latin typeface="Arial" panose="020B0604020202020204" pitchFamily="34" charset="0"/>
                <a:cs typeface="Arial" panose="020B0604020202020204" pitchFamily="34" charset="0"/>
              </a:rPr>
              <a:t>Емоционалне / социјалне </a:t>
            </a:r>
            <a:r>
              <a:rPr lang="ru-RU" sz="4000" b="1" dirty="0">
                <a:solidFill>
                  <a:srgbClr val="FF0000"/>
                </a:solidFill>
                <a:latin typeface="Arial" panose="020B0604020202020204" pitchFamily="34" charset="0"/>
                <a:cs typeface="Arial" panose="020B0604020202020204" pitchFamily="34" charset="0"/>
              </a:rPr>
              <a:t>промене</a:t>
            </a:r>
            <a:endParaRPr lang="sr-Latn-RS" sz="4000" b="1" dirty="0">
              <a:solidFill>
                <a:srgbClr val="FF0000"/>
              </a:solidFill>
            </a:endParaRPr>
          </a:p>
        </p:txBody>
      </p:sp>
      <p:sp>
        <p:nvSpPr>
          <p:cNvPr id="3" name="Content Placeholder 2">
            <a:extLst>
              <a:ext uri="{FF2B5EF4-FFF2-40B4-BE49-F238E27FC236}">
                <a16:creationId xmlns:a16="http://schemas.microsoft.com/office/drawing/2014/main" id="{367F321B-64F5-4301-8B15-24C6A854D02D}"/>
              </a:ext>
            </a:extLst>
          </p:cNvPr>
          <p:cNvSpPr>
            <a:spLocks noGrp="1"/>
          </p:cNvSpPr>
          <p:nvPr>
            <p:ph idx="1"/>
          </p:nvPr>
        </p:nvSpPr>
        <p:spPr>
          <a:xfrm>
            <a:off x="249116" y="1874114"/>
            <a:ext cx="10515600" cy="4351338"/>
          </a:xfrm>
        </p:spPr>
        <p:txBody>
          <a:bodyPr>
            <a:noAutofit/>
          </a:bodyPr>
          <a:lstStyle/>
          <a:p>
            <a:r>
              <a:rPr lang="sr-Cyrl-RS" sz="3200" dirty="0">
                <a:latin typeface="Arial" panose="020B0604020202020204" pitchFamily="34" charset="0"/>
                <a:cs typeface="Arial" panose="020B0604020202020204" pitchFamily="34" charset="0"/>
              </a:rPr>
              <a:t>У овом узрасту деца </a:t>
            </a:r>
            <a:r>
              <a:rPr lang="sr-Cyrl-RS" sz="3200" dirty="0">
                <a:solidFill>
                  <a:srgbClr val="FF0000"/>
                </a:solidFill>
                <a:latin typeface="Arial" panose="020B0604020202020204" pitchFamily="34" charset="0"/>
                <a:cs typeface="Arial" panose="020B0604020202020204" pitchFamily="34" charset="0"/>
              </a:rPr>
              <a:t>уче </a:t>
            </a:r>
            <a:r>
              <a:rPr kumimoji="0" lang="sr-Latn-RS" altLang="sr-Latn-RS" sz="32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социјалне</a:t>
            </a:r>
            <a:r>
              <a:rPr kumimoji="0" lang="sr-Latn-RS" altLang="sr-Latn-RS" sz="32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sr-Latn-RS" altLang="sr-Latn-RS" sz="32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вештине</a:t>
            </a:r>
            <a:r>
              <a:rPr kumimoji="0" lang="sr-Latn-RS" altLang="sr-Latn-RS" sz="32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sr-Latn-RS" altLang="sr-Latn-RS" sz="32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потребне</a:t>
            </a:r>
            <a:r>
              <a:rPr kumimoji="0" lang="sr-Latn-RS" altLang="sr-Latn-RS" sz="32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sr-Latn-RS" altLang="sr-Latn-RS" sz="32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за</a:t>
            </a:r>
            <a:r>
              <a:rPr kumimoji="0" lang="sr-Latn-RS" altLang="sr-Latn-RS" sz="32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sr-Latn-RS" altLang="sr-Latn-RS" sz="32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игру</a:t>
            </a:r>
            <a:r>
              <a:rPr kumimoji="0" lang="sr-Latn-RS" altLang="sr-Latn-RS" sz="32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и </a:t>
            </a:r>
            <a:r>
              <a:rPr kumimoji="0" lang="sr-Latn-RS" altLang="sr-Latn-RS" sz="32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рад</a:t>
            </a:r>
            <a:r>
              <a:rPr kumimoji="0" lang="sr-Latn-RS" altLang="sr-Latn-RS" sz="32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sr-Latn-RS" altLang="sr-Latn-RS" sz="32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са</a:t>
            </a:r>
            <a:r>
              <a:rPr kumimoji="0" lang="sr-Latn-RS" altLang="sr-Latn-RS" sz="32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sr-Latn-RS" altLang="sr-Latn-RS" sz="32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другом</a:t>
            </a:r>
            <a:r>
              <a:rPr kumimoji="0" lang="sr-Latn-RS" altLang="sr-Latn-RS" sz="32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sr-Latn-RS" altLang="sr-Latn-RS" sz="32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децом</a:t>
            </a:r>
            <a:r>
              <a:rPr kumimoji="0" lang="sr-Cyrl-RS" altLang="sr-Latn-RS" sz="3200" b="0" i="0" u="none" strike="noStrike" cap="none" normalizeH="0" baseline="0" dirty="0">
                <a:ln>
                  <a:noFill/>
                </a:ln>
                <a:effectLst/>
                <a:latin typeface="Arial" panose="020B0604020202020204" pitchFamily="34" charset="0"/>
                <a:cs typeface="Arial" panose="020B0604020202020204" pitchFamily="34" charset="0"/>
              </a:rPr>
              <a:t>.</a:t>
            </a:r>
          </a:p>
          <a:p>
            <a:r>
              <a:rPr kumimoji="0" lang="sr-Cyrl-RS" altLang="sr-Latn-RS" sz="3200" b="0" i="0" u="none" strike="noStrike" cap="none" normalizeH="0" baseline="0" dirty="0">
                <a:ln>
                  <a:noFill/>
                </a:ln>
                <a:effectLst/>
                <a:latin typeface="Arial" panose="020B0604020202020204" pitchFamily="34" charset="0"/>
                <a:cs typeface="Arial" panose="020B0604020202020204" pitchFamily="34" charset="0"/>
              </a:rPr>
              <a:t>С</a:t>
            </a:r>
            <a:r>
              <a:rPr kumimoji="0" lang="sr-Latn-RS" altLang="sr-Latn-RS" sz="3200" b="0" i="0" u="none" strike="noStrike" cap="none" normalizeH="0" baseline="0" dirty="0" err="1">
                <a:ln>
                  <a:noFill/>
                </a:ln>
                <a:effectLst/>
                <a:latin typeface="Arial" panose="020B0604020202020204" pitchFamily="34" charset="0"/>
                <a:cs typeface="Arial" panose="020B0604020202020204" pitchFamily="34" charset="0"/>
              </a:rPr>
              <a:t>ве</a:t>
            </a:r>
            <a:r>
              <a:rPr kumimoji="0" lang="sr-Latn-RS" altLang="sr-Latn-RS" sz="32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2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боље</a:t>
            </a:r>
            <a:r>
              <a:rPr kumimoji="0" lang="sr-Latn-RS" altLang="sr-Latn-RS" sz="32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sr-Latn-RS" altLang="sr-Latn-RS" sz="32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сарађује</a:t>
            </a:r>
            <a:r>
              <a:rPr kumimoji="0" lang="sr-Latn-RS" altLang="sr-Latn-RS" sz="32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sr-Latn-RS" altLang="sr-Latn-RS" sz="3200" b="0" i="0" u="none" strike="noStrike" cap="none" normalizeH="0" baseline="0" dirty="0" err="1">
                <a:ln>
                  <a:noFill/>
                </a:ln>
                <a:effectLst/>
                <a:latin typeface="Arial" panose="020B0604020202020204" pitchFamily="34" charset="0"/>
                <a:cs typeface="Arial" panose="020B0604020202020204" pitchFamily="34" charset="0"/>
              </a:rPr>
              <a:t>са</a:t>
            </a:r>
            <a:r>
              <a:rPr kumimoji="0" lang="sr-Latn-RS" altLang="sr-Latn-RS" sz="32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200" b="0" i="0" u="none" strike="noStrike" cap="none" normalizeH="0" baseline="0" dirty="0" err="1">
                <a:ln>
                  <a:noFill/>
                </a:ln>
                <a:effectLst/>
                <a:latin typeface="Arial" panose="020B0604020202020204" pitchFamily="34" charset="0"/>
                <a:cs typeface="Arial" panose="020B0604020202020204" pitchFamily="34" charset="0"/>
              </a:rPr>
              <a:t>већим</a:t>
            </a:r>
            <a:r>
              <a:rPr kumimoji="0" lang="sr-Latn-RS" altLang="sr-Latn-RS" sz="32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200" b="0" i="0" u="none" strike="noStrike" cap="none" normalizeH="0" baseline="0" dirty="0" err="1">
                <a:ln>
                  <a:noFill/>
                </a:ln>
                <a:effectLst/>
                <a:latin typeface="Arial" panose="020B0604020202020204" pitchFamily="34" charset="0"/>
                <a:cs typeface="Arial" panose="020B0604020202020204" pitchFamily="34" charset="0"/>
              </a:rPr>
              <a:t>бројем</a:t>
            </a:r>
            <a:r>
              <a:rPr kumimoji="0" lang="sr-Latn-RS" altLang="sr-Latn-RS" sz="32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200" b="0" i="0" u="none" strike="noStrike" cap="none" normalizeH="0" baseline="0" dirty="0" err="1">
                <a:ln>
                  <a:noFill/>
                </a:ln>
                <a:effectLst/>
                <a:latin typeface="Arial" panose="020B0604020202020204" pitchFamily="34" charset="0"/>
                <a:cs typeface="Arial" panose="020B0604020202020204" pitchFamily="34" charset="0"/>
              </a:rPr>
              <a:t>вршњака</a:t>
            </a:r>
            <a:r>
              <a:rPr kumimoji="0" lang="sr-Cyrl-RS" altLang="sr-Latn-RS" sz="3200" b="0" i="0" u="none" strike="noStrike" cap="none" normalizeH="0" baseline="0" dirty="0">
                <a:ln>
                  <a:noFill/>
                </a:ln>
                <a:effectLst/>
                <a:latin typeface="Arial" panose="020B0604020202020204" pitchFamily="34" charset="0"/>
                <a:cs typeface="Arial" panose="020B0604020202020204" pitchFamily="34" charset="0"/>
              </a:rPr>
              <a:t>.</a:t>
            </a:r>
          </a:p>
          <a:p>
            <a:r>
              <a:rPr lang="sr-Cyrl-RS" sz="3200" dirty="0">
                <a:latin typeface="Arial" panose="020B0604020202020204" pitchFamily="34" charset="0"/>
                <a:cs typeface="Arial" panose="020B0604020202020204" pitchFamily="34" charset="0"/>
              </a:rPr>
              <a:t>Доминантна деца у групи намећу/успостављају правила игре, која прихватају остали у групи.</a:t>
            </a:r>
          </a:p>
          <a:p>
            <a:r>
              <a:rPr lang="sr-Cyrl-RS" sz="3200" dirty="0">
                <a:latin typeface="Arial" panose="020B0604020202020204" pitchFamily="34" charset="0"/>
                <a:cs typeface="Arial" panose="020B0604020202020204" pitchFamily="34" charset="0"/>
              </a:rPr>
              <a:t>У овом периоду развоја, деца </a:t>
            </a:r>
            <a:r>
              <a:rPr kumimoji="0" lang="sr-Latn-RS" altLang="sr-Latn-RS" sz="3200" b="0" i="0" u="none" strike="noStrike" cap="none" normalizeH="0" baseline="0" dirty="0" err="1">
                <a:ln>
                  <a:noFill/>
                </a:ln>
                <a:effectLst/>
                <a:latin typeface="Arial" panose="020B0604020202020204" pitchFamily="34" charset="0"/>
                <a:cs typeface="Arial" panose="020B0604020202020204" pitchFamily="34" charset="0"/>
              </a:rPr>
              <a:t>желе</a:t>
            </a:r>
            <a:r>
              <a:rPr kumimoji="0" lang="sr-Latn-RS" altLang="sr-Latn-RS" sz="32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200" b="0" i="0" u="none" strike="noStrike" cap="none" normalizeH="0" baseline="0" dirty="0" err="1">
                <a:ln>
                  <a:noFill/>
                </a:ln>
                <a:effectLst/>
                <a:latin typeface="Arial" panose="020B0604020202020204" pitchFamily="34" charset="0"/>
                <a:cs typeface="Arial" panose="020B0604020202020204" pitchFamily="34" charset="0"/>
              </a:rPr>
              <a:t>да</a:t>
            </a:r>
            <a:r>
              <a:rPr kumimoji="0" lang="sr-Latn-RS" altLang="sr-Latn-RS" sz="32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200" b="0" i="0" u="none" strike="noStrike" cap="none" normalizeH="0" baseline="0" dirty="0" err="1">
                <a:ln>
                  <a:noFill/>
                </a:ln>
                <a:effectLst/>
                <a:latin typeface="Arial" panose="020B0604020202020204" pitchFamily="34" charset="0"/>
                <a:cs typeface="Arial" panose="020B0604020202020204" pitchFamily="34" charset="0"/>
              </a:rPr>
              <a:t>удовоље</a:t>
            </a:r>
            <a:r>
              <a:rPr kumimoji="0" lang="sr-Latn-RS" altLang="sr-Latn-RS" sz="32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200" b="0" i="0" u="none" strike="noStrike" cap="none" normalizeH="0" baseline="0" dirty="0" err="1">
                <a:ln>
                  <a:noFill/>
                </a:ln>
                <a:effectLst/>
                <a:latin typeface="Arial" panose="020B0604020202020204" pitchFamily="34" charset="0"/>
                <a:cs typeface="Arial" panose="020B0604020202020204" pitchFamily="34" charset="0"/>
              </a:rPr>
              <a:t>својим</a:t>
            </a:r>
            <a:r>
              <a:rPr kumimoji="0" lang="sr-Latn-RS" altLang="sr-Latn-RS" sz="32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200" b="0" i="0" u="none" strike="noStrike" cap="none" normalizeH="0" baseline="0" dirty="0" err="1">
                <a:ln>
                  <a:noFill/>
                </a:ln>
                <a:effectLst/>
                <a:latin typeface="Arial" panose="020B0604020202020204" pitchFamily="34" charset="0"/>
                <a:cs typeface="Arial" panose="020B0604020202020204" pitchFamily="34" charset="0"/>
              </a:rPr>
              <a:t>родитељима</a:t>
            </a:r>
            <a:r>
              <a:rPr kumimoji="0" lang="sr-Latn-RS" altLang="sr-Latn-RS" sz="3200" b="0" i="0" u="none" strike="noStrike" cap="none" normalizeH="0" baseline="0" dirty="0">
                <a:ln>
                  <a:noFill/>
                </a:ln>
                <a:effectLst/>
                <a:latin typeface="Arial" panose="020B0604020202020204" pitchFamily="34" charset="0"/>
                <a:cs typeface="Arial" panose="020B0604020202020204" pitchFamily="34" charset="0"/>
              </a:rPr>
              <a:t> и </a:t>
            </a:r>
            <a:r>
              <a:rPr kumimoji="0" lang="sr-Latn-RS" altLang="sr-Latn-RS" sz="3200" b="0" i="0" u="none" strike="noStrike" cap="none" normalizeH="0" baseline="0" dirty="0" err="1">
                <a:ln>
                  <a:noFill/>
                </a:ln>
                <a:effectLst/>
                <a:latin typeface="Arial" panose="020B0604020202020204" pitchFamily="34" charset="0"/>
                <a:cs typeface="Arial" panose="020B0604020202020204" pitchFamily="34" charset="0"/>
              </a:rPr>
              <a:t>другим</a:t>
            </a:r>
            <a:r>
              <a:rPr kumimoji="0" lang="sr-Cyrl-RS" altLang="sr-Latn-RS" sz="3200" b="0" i="0" u="none" strike="noStrike" cap="none" normalizeH="0" baseline="0" dirty="0">
                <a:ln>
                  <a:noFill/>
                </a:ln>
                <a:effectLst/>
                <a:latin typeface="Arial" panose="020B0604020202020204" pitchFamily="34" charset="0"/>
                <a:cs typeface="Arial" panose="020B0604020202020204" pitchFamily="34" charset="0"/>
              </a:rPr>
              <a:t>, њима </a:t>
            </a:r>
            <a:r>
              <a:rPr kumimoji="0" lang="sr-Latn-RS" altLang="sr-Latn-RS" sz="3200" b="0" i="0" u="none" strike="noStrike" cap="none" normalizeH="0" baseline="0" dirty="0" err="1">
                <a:ln>
                  <a:noFill/>
                </a:ln>
                <a:effectLst/>
                <a:latin typeface="Arial" panose="020B0604020202020204" pitchFamily="34" charset="0"/>
                <a:cs typeface="Arial" panose="020B0604020202020204" pitchFamily="34" charset="0"/>
              </a:rPr>
              <a:t>значај</a:t>
            </a:r>
            <a:r>
              <a:rPr kumimoji="0" lang="sr-Cyrl-RS" altLang="sr-Latn-RS" sz="3200" b="0" i="0" u="none" strike="noStrike" cap="none" normalizeH="0" baseline="0" dirty="0" err="1">
                <a:ln>
                  <a:noFill/>
                </a:ln>
                <a:effectLst/>
                <a:latin typeface="Arial" panose="020B0604020202020204" pitchFamily="34" charset="0"/>
                <a:cs typeface="Arial" panose="020B0604020202020204" pitchFamily="34" charset="0"/>
              </a:rPr>
              <a:t>ним</a:t>
            </a:r>
            <a:r>
              <a:rPr kumimoji="0" lang="sr-Cyrl-RS" altLang="sr-Latn-RS" sz="3200" b="0" i="0" u="none" strike="noStrike" cap="none" normalizeH="0" baseline="0" dirty="0">
                <a:ln>
                  <a:noFill/>
                </a:ln>
                <a:effectLst/>
                <a:latin typeface="Arial" panose="020B0604020202020204" pitchFamily="34" charset="0"/>
                <a:cs typeface="Arial" panose="020B0604020202020204" pitchFamily="34" charset="0"/>
              </a:rPr>
              <a:t>, одраслим особама. </a:t>
            </a:r>
            <a:r>
              <a:rPr kumimoji="0" lang="sr-Latn-RS" altLang="sr-Latn-RS" sz="3200" b="0" i="0" u="none" strike="noStrike" cap="none" normalizeH="0" baseline="0" dirty="0" err="1">
                <a:ln>
                  <a:noFill/>
                </a:ln>
                <a:effectLst/>
                <a:latin typeface="Arial" panose="020B0604020202020204" pitchFamily="34" charset="0"/>
                <a:cs typeface="Arial" panose="020B0604020202020204" pitchFamily="34" charset="0"/>
              </a:rPr>
              <a:t>Ово</a:t>
            </a:r>
            <a:r>
              <a:rPr kumimoji="0" lang="sr-Latn-RS" altLang="sr-Latn-RS" sz="32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200" b="0" i="0" u="none" strike="noStrike" cap="none" normalizeH="0" baseline="0" dirty="0" err="1">
                <a:ln>
                  <a:noFill/>
                </a:ln>
                <a:effectLst/>
                <a:latin typeface="Arial" panose="020B0604020202020204" pitchFamily="34" charset="0"/>
                <a:cs typeface="Arial" panose="020B0604020202020204" pitchFamily="34" charset="0"/>
              </a:rPr>
              <a:t>је</a:t>
            </a:r>
            <a:r>
              <a:rPr kumimoji="0" lang="sr-Latn-RS" altLang="sr-Latn-RS" sz="32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200" b="0" i="0" u="none" strike="noStrike" cap="none" normalizeH="0" baseline="0" dirty="0" err="1">
                <a:ln>
                  <a:noFill/>
                </a:ln>
                <a:effectLst/>
                <a:latin typeface="Arial" panose="020B0604020202020204" pitchFamily="34" charset="0"/>
                <a:cs typeface="Arial" panose="020B0604020202020204" pitchFamily="34" charset="0"/>
              </a:rPr>
              <a:t>познато</a:t>
            </a:r>
            <a:r>
              <a:rPr kumimoji="0" lang="sr-Latn-RS" altLang="sr-Latn-RS" sz="32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200" b="0" i="0" u="none" strike="noStrike" cap="none" normalizeH="0" baseline="0" dirty="0" err="1">
                <a:ln>
                  <a:noFill/>
                </a:ln>
                <a:effectLst/>
                <a:latin typeface="Arial" panose="020B0604020202020204" pitchFamily="34" charset="0"/>
                <a:cs typeface="Arial" panose="020B0604020202020204" pitchFamily="34" charset="0"/>
              </a:rPr>
              <a:t>као</a:t>
            </a:r>
            <a:r>
              <a:rPr kumimoji="0" lang="sr-Latn-RS" altLang="sr-Latn-RS" sz="32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2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фаза</a:t>
            </a:r>
            <a:r>
              <a:rPr kumimoji="0" lang="sr-Latn-RS" altLang="sr-Latn-RS" sz="32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sr-Latn-RS" altLang="sr-Latn-RS" sz="32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добар</a:t>
            </a:r>
            <a:r>
              <a:rPr kumimoji="0" lang="sr-Latn-RS" altLang="sr-Latn-RS" sz="32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sr-Latn-RS" altLang="sr-Latn-RS" sz="32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дечак</a:t>
            </a:r>
            <a:r>
              <a:rPr kumimoji="0" lang="sr-Latn-RS" altLang="sr-Latn-RS" sz="32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a:t>
            </a:r>
            <a:r>
              <a:rPr kumimoji="0" lang="sr-Cyrl-RS" altLang="sr-Latn-RS" sz="32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a:t>
            </a:r>
            <a:r>
              <a:rPr kumimoji="0" lang="sr-Latn-RS" altLang="sr-Latn-RS" sz="32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добра</a:t>
            </a:r>
            <a:r>
              <a:rPr kumimoji="0" lang="sr-Latn-RS" altLang="sr-Latn-RS" sz="32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sr-Cyrl-RS" altLang="sr-Latn-RS" sz="32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девојчица</a:t>
            </a:r>
            <a:r>
              <a:rPr kumimoji="0" lang="sr-Latn-RS" altLang="sr-Latn-RS" sz="32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a:t>
            </a:r>
            <a:r>
              <a:rPr kumimoji="0" lang="sr-Latn-RS" altLang="sr-Latn-RS" sz="3200" b="0" i="0" u="none" strike="noStrike" cap="none" normalizeH="0" baseline="0" dirty="0">
                <a:ln>
                  <a:noFill/>
                </a:ln>
                <a:effectLst/>
                <a:latin typeface="Arial" panose="020B0604020202020204" pitchFamily="34" charset="0"/>
                <a:cs typeface="Arial" panose="020B0604020202020204" pitchFamily="34" charset="0"/>
              </a:rPr>
              <a:t>. </a:t>
            </a:r>
            <a:endParaRPr lang="sr-Latn-RS" sz="3200" dirty="0">
              <a:latin typeface="Arial" panose="020B0604020202020204" pitchFamily="34" charset="0"/>
              <a:cs typeface="Arial" panose="020B0604020202020204" pitchFamily="34" charset="0"/>
            </a:endParaRPr>
          </a:p>
        </p:txBody>
      </p:sp>
      <p:pic>
        <p:nvPicPr>
          <p:cNvPr id="3074" name="Picture 2" descr="Free photos of Boys">
            <a:extLst>
              <a:ext uri="{FF2B5EF4-FFF2-40B4-BE49-F238E27FC236}">
                <a16:creationId xmlns:a16="http://schemas.microsoft.com/office/drawing/2014/main" id="{2BEC66C4-C356-4113-BE63-80C4D7AD48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9849" y="0"/>
            <a:ext cx="3092151"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420297"/>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3FDEC-F101-4E63-8E25-B25344195E13}"/>
              </a:ext>
            </a:extLst>
          </p:cNvPr>
          <p:cNvSpPr>
            <a:spLocks noGrp="1"/>
          </p:cNvSpPr>
          <p:nvPr>
            <p:ph type="title"/>
          </p:nvPr>
        </p:nvSpPr>
        <p:spPr>
          <a:xfrm>
            <a:off x="282492" y="233241"/>
            <a:ext cx="5993423" cy="1015268"/>
          </a:xfrm>
        </p:spPr>
        <p:txBody>
          <a:bodyPr>
            <a:normAutofit/>
          </a:bodyPr>
          <a:lstStyle/>
          <a:p>
            <a:r>
              <a:rPr lang="sr-Cyrl-RS" sz="4000" b="1" dirty="0">
                <a:solidFill>
                  <a:srgbClr val="FF0000"/>
                </a:solidFill>
                <a:latin typeface="Arial" panose="020B0604020202020204" pitchFamily="34" charset="0"/>
                <a:cs typeface="Arial" panose="020B0604020202020204" pitchFamily="34" charset="0"/>
              </a:rPr>
              <a:t>Савети за родитеље</a:t>
            </a:r>
            <a:endParaRPr lang="sr-Latn-RS" sz="4000" b="1" dirty="0">
              <a:solidFill>
                <a:srgbClr val="FF0000"/>
              </a:solidFill>
            </a:endParaRPr>
          </a:p>
        </p:txBody>
      </p:sp>
      <p:sp>
        <p:nvSpPr>
          <p:cNvPr id="3" name="Content Placeholder 2">
            <a:extLst>
              <a:ext uri="{FF2B5EF4-FFF2-40B4-BE49-F238E27FC236}">
                <a16:creationId xmlns:a16="http://schemas.microsoft.com/office/drawing/2014/main" id="{10AFC0D3-EF0B-44B0-AE9D-CF7F5F8F5731}"/>
              </a:ext>
            </a:extLst>
          </p:cNvPr>
          <p:cNvSpPr>
            <a:spLocks noGrp="1"/>
          </p:cNvSpPr>
          <p:nvPr>
            <p:ph idx="1"/>
          </p:nvPr>
        </p:nvSpPr>
        <p:spPr>
          <a:xfrm>
            <a:off x="282492" y="1416969"/>
            <a:ext cx="11217845" cy="4570593"/>
          </a:xfrm>
        </p:spPr>
        <p:txBody>
          <a:bodyPr>
            <a:noAutofit/>
          </a:bodyPr>
          <a:lstStyle/>
          <a:p>
            <a:pPr>
              <a:lnSpc>
                <a:spcPct val="100000"/>
              </a:lnSpc>
              <a:spcBef>
                <a:spcPts val="0"/>
              </a:spcBef>
            </a:pPr>
            <a:r>
              <a:rPr lang="sr-Cyrl-RS" dirty="0">
                <a:latin typeface="Arial" panose="020B0604020202020204" pitchFamily="34" charset="0"/>
                <a:cs typeface="Arial" panose="020B0604020202020204" pitchFamily="34" charset="0"/>
              </a:rPr>
              <a:t>Муцање се </a:t>
            </a:r>
            <a:r>
              <a:rPr kumimoji="0" lang="sr-Latn-RS" altLang="sr-Latn-RS" b="0" i="0" u="none" strike="noStrike" cap="none" normalizeH="0" baseline="0" dirty="0" err="1">
                <a:ln>
                  <a:noFill/>
                </a:ln>
                <a:effectLst/>
                <a:latin typeface="Arial" panose="020B0604020202020204" pitchFamily="34" charset="0"/>
                <a:cs typeface="Arial" panose="020B0604020202020204" pitchFamily="34" charset="0"/>
              </a:rPr>
              <a:t>се</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b="0" i="0" u="none" strike="noStrike" cap="none" normalizeH="0" baseline="0" dirty="0" err="1">
                <a:ln>
                  <a:noFill/>
                </a:ln>
                <a:effectLst/>
                <a:latin typeface="Arial" panose="020B0604020202020204" pitchFamily="34" charset="0"/>
                <a:cs typeface="Arial" panose="020B0604020202020204" pitchFamily="34" charset="0"/>
              </a:rPr>
              <a:t>може</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b="0" i="0" u="none" strike="noStrike" cap="none" normalizeH="0" baseline="0" dirty="0" err="1">
                <a:ln>
                  <a:noFill/>
                </a:ln>
                <a:effectLst/>
                <a:latin typeface="Arial" panose="020B0604020202020204" pitchFamily="34" charset="0"/>
                <a:cs typeface="Arial" panose="020B0604020202020204" pitchFamily="34" charset="0"/>
              </a:rPr>
              <a:t>јавити</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 </a:t>
            </a:r>
            <a:r>
              <a:rPr kumimoji="0" lang="sr-Cyrl-RS" altLang="sr-Latn-RS" b="0" i="0" u="none" strike="noStrike" cap="none" normalizeH="0" baseline="0" dirty="0">
                <a:ln>
                  <a:noFill/>
                </a:ln>
                <a:effectLst/>
                <a:latin typeface="Arial" panose="020B0604020202020204" pitchFamily="34" charset="0"/>
                <a:cs typeface="Arial" panose="020B0604020202020204" pitchFamily="34" charset="0"/>
              </a:rPr>
              <a:t>и у </a:t>
            </a:r>
            <a:r>
              <a:rPr kumimoji="0" lang="sr-Cyrl-RS" altLang="sr-Latn-RS" b="0" i="0" u="none" strike="noStrike" cap="none" normalizeH="0" baseline="0" dirty="0" smtClean="0">
                <a:ln>
                  <a:noFill/>
                </a:ln>
                <a:effectLst/>
                <a:latin typeface="Arial" panose="020B0604020202020204" pitchFamily="34" charset="0"/>
                <a:cs typeface="Arial" panose="020B0604020202020204" pitchFamily="34" charset="0"/>
              </a:rPr>
              <a:t>адекватном </a:t>
            </a:r>
          </a:p>
          <a:p>
            <a:pPr marL="0" indent="0">
              <a:lnSpc>
                <a:spcPct val="100000"/>
              </a:lnSpc>
              <a:spcBef>
                <a:spcPts val="0"/>
              </a:spcBef>
              <a:buNone/>
            </a:pPr>
            <a:r>
              <a:rPr lang="sr-Cyrl-RS" altLang="sr-Latn-RS" dirty="0" smtClean="0">
                <a:latin typeface="Arial" panose="020B0604020202020204" pitchFamily="34" charset="0"/>
                <a:cs typeface="Arial" panose="020B0604020202020204" pitchFamily="34" charset="0"/>
              </a:rPr>
              <a:t>  </a:t>
            </a:r>
            <a:r>
              <a:rPr kumimoji="0" lang="sr-Latn-RS" altLang="sr-Latn-RS" b="0" i="0" u="none" strike="noStrike" cap="none" normalizeH="0" baseline="0" dirty="0" smtClean="0">
                <a:ln>
                  <a:noFill/>
                </a:ln>
                <a:effectLst/>
                <a:latin typeface="Arial" panose="020B0604020202020204" pitchFamily="34" charset="0"/>
                <a:cs typeface="Arial" panose="020B0604020202020204" pitchFamily="34" charset="0"/>
              </a:rPr>
              <a:t>језичком </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развоју мале деце узраста до </a:t>
            </a:r>
            <a:r>
              <a:rPr kumimoji="0" lang="sr-Latn-RS" altLang="sr-Latn-RS" b="0" i="0" u="none" strike="noStrike" cap="none" normalizeH="0" baseline="0" dirty="0" smtClean="0">
                <a:ln>
                  <a:noFill/>
                </a:ln>
                <a:effectLst/>
                <a:latin typeface="Arial" panose="020B0604020202020204" pitchFamily="34" charset="0"/>
                <a:cs typeface="Arial" panose="020B0604020202020204" pitchFamily="34" charset="0"/>
              </a:rPr>
              <a:t>4 </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године</a:t>
            </a:r>
            <a:r>
              <a:rPr kumimoji="0" lang="sr-Cyrl-RS" altLang="sr-Latn-RS" b="0" i="0" u="none" strike="noStrike" cap="none" normalizeH="0" baseline="0" dirty="0">
                <a:ln>
                  <a:noFill/>
                </a:ln>
                <a:effectLst/>
                <a:latin typeface="Arial" panose="020B0604020202020204" pitchFamily="34" charset="0"/>
                <a:cs typeface="Arial" panose="020B0604020202020204" pitchFamily="34" charset="0"/>
              </a:rPr>
              <a:t>. </a:t>
            </a:r>
            <a:endParaRPr kumimoji="0" lang="sr-Cyrl-RS" altLang="sr-Latn-RS" b="0" i="0" u="none" strike="noStrike" cap="none" normalizeH="0" baseline="0" dirty="0" smtClean="0">
              <a:ln>
                <a:noFill/>
              </a:ln>
              <a:effectLst/>
              <a:latin typeface="Arial" panose="020B0604020202020204" pitchFamily="34" charset="0"/>
              <a:cs typeface="Arial" panose="020B0604020202020204" pitchFamily="34" charset="0"/>
            </a:endParaRPr>
          </a:p>
          <a:p>
            <a:pPr>
              <a:lnSpc>
                <a:spcPct val="100000"/>
              </a:lnSpc>
              <a:spcBef>
                <a:spcPts val="0"/>
              </a:spcBef>
            </a:pPr>
            <a:r>
              <a:rPr kumimoji="0" lang="sr-Cyrl-RS" altLang="sr-Latn-RS" b="0" i="0" u="none" strike="noStrike" cap="none" normalizeH="0" baseline="0" dirty="0" smtClean="0">
                <a:ln>
                  <a:noFill/>
                </a:ln>
                <a:effectLst/>
                <a:latin typeface="Arial" panose="020B0604020202020204" pitchFamily="34" charset="0"/>
                <a:cs typeface="Arial" panose="020B0604020202020204" pitchFamily="34" charset="0"/>
              </a:rPr>
              <a:t>Т</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о </a:t>
            </a:r>
            <a:r>
              <a:rPr kumimoji="0" lang="sr-Latn-RS" altLang="sr-Latn-RS" b="0" i="0" u="none" strike="noStrike" cap="none" normalizeH="0" baseline="0" dirty="0" err="1">
                <a:ln>
                  <a:noFill/>
                </a:ln>
                <a:effectLst/>
                <a:latin typeface="Arial" panose="020B0604020202020204" pitchFamily="34" charset="0"/>
                <a:cs typeface="Arial" panose="020B0604020202020204" pitchFamily="34" charset="0"/>
              </a:rPr>
              <a:t>се</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b="0" i="0" u="none" strike="noStrike" cap="none" normalizeH="0" baseline="0" dirty="0" err="1">
                <a:ln>
                  <a:noFill/>
                </a:ln>
                <a:effectLst/>
                <a:latin typeface="Arial" panose="020B0604020202020204" pitchFamily="34" charset="0"/>
                <a:cs typeface="Arial" panose="020B0604020202020204" pitchFamily="34" charset="0"/>
              </a:rPr>
              <a:t>дешава</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b="0" i="0" u="none" strike="noStrike" cap="none" normalizeH="0" baseline="0" dirty="0" err="1">
                <a:ln>
                  <a:noFill/>
                </a:ln>
                <a:effectLst/>
                <a:latin typeface="Arial" panose="020B0604020202020204" pitchFamily="34" charset="0"/>
                <a:cs typeface="Arial" panose="020B0604020202020204" pitchFamily="34" charset="0"/>
              </a:rPr>
              <a:t>зато</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b="0" i="0" u="none" strike="noStrike" cap="none" normalizeH="0" baseline="0" dirty="0" err="1">
                <a:ln>
                  <a:noFill/>
                </a:ln>
                <a:effectLst/>
                <a:latin typeface="Arial" panose="020B0604020202020204" pitchFamily="34" charset="0"/>
                <a:cs typeface="Arial" panose="020B0604020202020204" pitchFamily="34" charset="0"/>
              </a:rPr>
              <a:t>што</a:t>
            </a:r>
            <a:r>
              <a:rPr kumimoji="0" lang="sr-Cyrl-RS" altLang="sr-Latn-RS" b="0" i="0" u="none" strike="noStrike" cap="none" normalizeH="0" baseline="0" dirty="0">
                <a:ln>
                  <a:noFill/>
                </a:ln>
                <a:effectLst/>
                <a:latin typeface="Arial" panose="020B0604020202020204" pitchFamily="34" charset="0"/>
                <a:cs typeface="Arial" panose="020B0604020202020204" pitchFamily="34" charset="0"/>
              </a:rPr>
              <a:t> им</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идеје</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b="0" i="0" u="none" strike="noStrike" cap="none" normalizeH="0" baseline="0" dirty="0" err="1">
                <a:ln>
                  <a:noFill/>
                </a:ln>
                <a:effectLst/>
                <a:latin typeface="Arial" panose="020B0604020202020204" pitchFamily="34" charset="0"/>
                <a:cs typeface="Arial" panose="020B0604020202020204" pitchFamily="34" charset="0"/>
              </a:rPr>
              <a:t>падају</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b="0" i="0" u="none" strike="noStrike" cap="none" normalizeH="0" baseline="0" dirty="0" err="1">
                <a:ln>
                  <a:noFill/>
                </a:ln>
                <a:effectLst/>
                <a:latin typeface="Arial" panose="020B0604020202020204" pitchFamily="34" charset="0"/>
                <a:cs typeface="Arial" panose="020B0604020202020204" pitchFamily="34" charset="0"/>
              </a:rPr>
              <a:t>на</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b="0" i="0" u="none" strike="noStrike" cap="none" normalizeH="0" baseline="0" dirty="0" err="1">
                <a:ln>
                  <a:noFill/>
                </a:ln>
                <a:effectLst/>
                <a:latin typeface="Arial" panose="020B0604020202020204" pitchFamily="34" charset="0"/>
                <a:cs typeface="Arial" panose="020B0604020202020204" pitchFamily="34" charset="0"/>
              </a:rPr>
              <a:t>памет</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брже</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него</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b="0" i="0" u="none" strike="noStrike" cap="none" normalizeH="0" baseline="0" dirty="0" err="1">
                <a:ln>
                  <a:noFill/>
                </a:ln>
                <a:effectLst/>
                <a:latin typeface="Arial" panose="020B0604020202020204" pitchFamily="34" charset="0"/>
                <a:cs typeface="Arial" panose="020B0604020202020204" pitchFamily="34" charset="0"/>
              </a:rPr>
              <a:t>што</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b="0" i="0" u="none" strike="noStrike" cap="none" normalizeH="0" baseline="0" dirty="0" err="1">
                <a:ln>
                  <a:noFill/>
                </a:ln>
                <a:effectLst/>
                <a:latin typeface="Arial" panose="020B0604020202020204" pitchFamily="34" charset="0"/>
                <a:cs typeface="Arial" panose="020B0604020202020204" pitchFamily="34" charset="0"/>
              </a:rPr>
              <a:t>је</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дете</a:t>
            </a:r>
            <a:r>
              <a:rPr kumimoji="0" lang="sr-Latn-RS" altLang="sr-Latn-RS"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у </a:t>
            </a:r>
            <a:r>
              <a:rPr kumimoji="0" lang="sr-Latn-RS" altLang="sr-Latn-RS"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стању</a:t>
            </a:r>
            <a:r>
              <a:rPr kumimoji="0" lang="sr-Latn-RS" altLang="sr-Latn-RS"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sr-Latn-RS" altLang="sr-Latn-RS" b="0" i="0" u="none" strike="noStrike" cap="none" normalizeH="0" baseline="0" dirty="0" err="1">
                <a:ln>
                  <a:noFill/>
                </a:ln>
                <a:effectLst/>
                <a:latin typeface="Arial" panose="020B0604020202020204" pitchFamily="34" charset="0"/>
                <a:cs typeface="Arial" panose="020B0604020202020204" pitchFamily="34" charset="0"/>
              </a:rPr>
              <a:t>да</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b="0" i="0" u="none" strike="noStrike" cap="none" normalizeH="0" baseline="0" dirty="0" err="1">
                <a:ln>
                  <a:noFill/>
                </a:ln>
                <a:effectLst/>
                <a:latin typeface="Arial" panose="020B0604020202020204" pitchFamily="34" charset="0"/>
                <a:cs typeface="Arial" panose="020B0604020202020204" pitchFamily="34" charset="0"/>
              </a:rPr>
              <a:t>их</a:t>
            </a:r>
            <a:r>
              <a:rPr kumimoji="0" lang="sr-Latn-RS" altLang="sr-Latn-RS"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sr-Latn-RS" altLang="sr-Latn-RS"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изрази</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b="0" i="0" u="none" strike="noStrike" cap="none" normalizeH="0" baseline="0" dirty="0" err="1">
                <a:ln>
                  <a:noFill/>
                </a:ln>
                <a:effectLst/>
                <a:latin typeface="Arial" panose="020B0604020202020204" pitchFamily="34" charset="0"/>
                <a:cs typeface="Arial" panose="020B0604020202020204" pitchFamily="34" charset="0"/>
              </a:rPr>
              <a:t>посебно</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b="0" i="0" u="none" strike="noStrike" cap="none" normalizeH="0" baseline="0" dirty="0" err="1">
                <a:ln>
                  <a:noFill/>
                </a:ln>
                <a:effectLst/>
                <a:latin typeface="Arial" panose="020B0604020202020204" pitchFamily="34" charset="0"/>
                <a:cs typeface="Arial" panose="020B0604020202020204" pitchFamily="34" charset="0"/>
              </a:rPr>
              <a:t>ако</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b="0" i="0" u="none" strike="noStrike" cap="none" normalizeH="0" baseline="0" dirty="0" err="1">
                <a:ln>
                  <a:noFill/>
                </a:ln>
                <a:effectLst/>
                <a:latin typeface="Arial" panose="020B0604020202020204" pitchFamily="34" charset="0"/>
                <a:cs typeface="Arial" panose="020B0604020202020204" pitchFamily="34" charset="0"/>
              </a:rPr>
              <a:t>је</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b="0" i="0" u="none" strike="noStrike" cap="none" normalizeH="0" baseline="0" dirty="0" err="1">
                <a:ln>
                  <a:noFill/>
                </a:ln>
                <a:effectLst/>
                <a:latin typeface="Arial" panose="020B0604020202020204" pitchFamily="34" charset="0"/>
                <a:cs typeface="Arial" panose="020B0604020202020204" pitchFamily="34" charset="0"/>
              </a:rPr>
              <a:t>дете</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под</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стресом</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b="0" i="0" u="none" strike="noStrike" cap="none" normalizeH="0" baseline="0" dirty="0" err="1">
                <a:ln>
                  <a:noFill/>
                </a:ln>
                <a:effectLst/>
                <a:latin typeface="Arial" panose="020B0604020202020204" pitchFamily="34" charset="0"/>
                <a:cs typeface="Arial" panose="020B0604020202020204" pitchFamily="34" charset="0"/>
              </a:rPr>
              <a:t>или</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узбуђено</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 Када </a:t>
            </a:r>
            <a:r>
              <a:rPr kumimoji="0" lang="sr-Latn-RS" altLang="sr-Latn-RS" b="0" i="0" u="none" strike="noStrike" cap="none" normalizeH="0" baseline="0" dirty="0" smtClean="0">
                <a:ln>
                  <a:noFill/>
                </a:ln>
                <a:effectLst/>
                <a:latin typeface="Arial" panose="020B0604020202020204" pitchFamily="34" charset="0"/>
                <a:cs typeface="Arial" panose="020B0604020202020204" pitchFamily="34" charset="0"/>
              </a:rPr>
              <a:t>де</a:t>
            </a:r>
            <a:r>
              <a:rPr kumimoji="0" lang="sr-Cyrl-RS" altLang="sr-Latn-RS" b="0" i="0" u="none" strike="noStrike" cap="none" normalizeH="0" baseline="0" dirty="0" smtClean="0">
                <a:ln>
                  <a:noFill/>
                </a:ln>
                <a:effectLst/>
                <a:latin typeface="Arial" panose="020B0604020202020204" pitchFamily="34" charset="0"/>
                <a:cs typeface="Arial" panose="020B0604020202020204" pitchFamily="34" charset="0"/>
              </a:rPr>
              <a:t>ца</a:t>
            </a:r>
            <a:r>
              <a:rPr kumimoji="0" lang="sr-Latn-RS" altLang="sr-Latn-RS" b="0" i="0" u="none" strike="noStrike" cap="none" normalizeH="0" baseline="0" dirty="0" smtClean="0">
                <a:ln>
                  <a:noFill/>
                </a:ln>
                <a:effectLst/>
                <a:latin typeface="Arial" panose="020B0604020202020204" pitchFamily="34" charset="0"/>
                <a:cs typeface="Arial" panose="020B0604020202020204" pitchFamily="34" charset="0"/>
              </a:rPr>
              <a:t> говор</a:t>
            </a:r>
            <a:r>
              <a:rPr kumimoji="0" lang="sr-Cyrl-RS" altLang="sr-Latn-RS" b="0" i="0" u="none" strike="noStrike" cap="none" normalizeH="0" baseline="0" dirty="0" smtClean="0">
                <a:ln>
                  <a:noFill/>
                </a:ln>
                <a:effectLst/>
                <a:latin typeface="Arial" panose="020B0604020202020204" pitchFamily="34" charset="0"/>
                <a:cs typeface="Arial" panose="020B0604020202020204" pitchFamily="34" charset="0"/>
              </a:rPr>
              <a:t>е</a:t>
            </a:r>
            <a:r>
              <a:rPr kumimoji="0" lang="sr-Latn-RS" altLang="sr-Latn-RS" b="0" i="0" u="none" strike="noStrike" cap="none" normalizeH="0" baseline="0" dirty="0" smtClean="0">
                <a:ln>
                  <a:noFill/>
                </a:ln>
                <a:effectLst/>
                <a:latin typeface="Arial" panose="020B0604020202020204" pitchFamily="34" charset="0"/>
                <a:cs typeface="Arial" panose="020B0604020202020204" pitchFamily="34" charset="0"/>
              </a:rPr>
              <a:t>, </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посветит</a:t>
            </a:r>
            <a:r>
              <a:rPr kumimoji="0" lang="sr-Cyrl-RS" altLang="sr-Latn-RS" b="0" i="0" u="none" strike="noStrike" cap="none" normalizeH="0" baseline="0" dirty="0">
                <a:ln>
                  <a:noFill/>
                </a:ln>
                <a:effectLst/>
                <a:latin typeface="Arial" panose="020B0604020202020204" pitchFamily="34" charset="0"/>
                <a:cs typeface="Arial" panose="020B0604020202020204" pitchFamily="34" charset="0"/>
              </a:rPr>
              <a:t>и им</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 пуну пажњу. </a:t>
            </a:r>
            <a:endParaRPr kumimoji="0" lang="sr-Cyrl-RS" altLang="sr-Latn-RS" b="0" i="0" u="none" strike="noStrike" cap="none" normalizeH="0" baseline="0" dirty="0" smtClean="0">
              <a:ln>
                <a:noFill/>
              </a:ln>
              <a:effectLst/>
              <a:latin typeface="Arial" panose="020B0604020202020204" pitchFamily="34" charset="0"/>
              <a:cs typeface="Arial" panose="020B0604020202020204" pitchFamily="34" charset="0"/>
            </a:endParaRPr>
          </a:p>
          <a:p>
            <a:pPr>
              <a:lnSpc>
                <a:spcPct val="100000"/>
              </a:lnSpc>
              <a:spcBef>
                <a:spcPts val="0"/>
              </a:spcBef>
            </a:pPr>
            <a:r>
              <a:rPr kumimoji="0" lang="sr-Latn-RS" altLang="sr-Latn-RS" b="0"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Не </a:t>
            </a:r>
            <a:r>
              <a:rPr kumimoji="0" lang="sr-Latn-RS" altLang="sr-Latn-RS" b="0" i="0" u="none" strike="noStrike" cap="none" normalizeH="0" baseline="0" dirty="0">
                <a:ln>
                  <a:noFill/>
                </a:ln>
                <a:solidFill>
                  <a:srgbClr val="FF0000"/>
                </a:solidFill>
                <a:effectLst/>
                <a:latin typeface="Arial" panose="020B0604020202020204" pitchFamily="34" charset="0"/>
                <a:cs typeface="Arial" panose="020B0604020202020204" pitchFamily="34" charset="0"/>
              </a:rPr>
              <a:t>коментари</a:t>
            </a:r>
            <a:r>
              <a:rPr kumimoji="0" lang="sr-Cyrl-RS" altLang="sr-Latn-RS" b="0" i="0" u="none" strike="noStrike" cap="none" normalizeH="0" baseline="0" dirty="0">
                <a:ln>
                  <a:noFill/>
                </a:ln>
                <a:solidFill>
                  <a:srgbClr val="FF0000"/>
                </a:solidFill>
                <a:effectLst/>
                <a:latin typeface="Arial" panose="020B0604020202020204" pitchFamily="34" charset="0"/>
                <a:cs typeface="Arial" panose="020B0604020202020204" pitchFamily="34" charset="0"/>
              </a:rPr>
              <a:t>сати</a:t>
            </a:r>
            <a:r>
              <a:rPr kumimoji="0" lang="sr-Latn-RS" altLang="sr-Latn-RS"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муцање.</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 </a:t>
            </a:r>
            <a:endParaRPr kumimoji="0" lang="sr-Cyrl-RS" altLang="sr-Latn-RS" b="0" i="0" u="none" strike="noStrike" cap="none" normalizeH="0" baseline="0" dirty="0">
              <a:ln>
                <a:noFill/>
              </a:ln>
              <a:effectLst/>
              <a:latin typeface="Arial" panose="020B0604020202020204" pitchFamily="34" charset="0"/>
              <a:cs typeface="Arial" panose="020B0604020202020204" pitchFamily="34" charset="0"/>
            </a:endParaRPr>
          </a:p>
          <a:p>
            <a:pPr>
              <a:lnSpc>
                <a:spcPct val="100000"/>
              </a:lnSpc>
              <a:spcBef>
                <a:spcPts val="0"/>
              </a:spcBef>
            </a:pPr>
            <a:r>
              <a:rPr kumimoji="0" lang="sr-Latn-RS" altLang="sr-Latn-RS"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Размислит</a:t>
            </a:r>
            <a:r>
              <a:rPr kumimoji="0" lang="sr-Cyrl-RS" altLang="sr-Latn-RS" b="0" i="0" u="none" strike="noStrike" cap="none" normalizeH="0" baseline="0" dirty="0">
                <a:ln>
                  <a:noFill/>
                </a:ln>
                <a:solidFill>
                  <a:srgbClr val="FF0000"/>
                </a:solidFill>
                <a:effectLst/>
                <a:latin typeface="Arial" panose="020B0604020202020204" pitchFamily="34" charset="0"/>
                <a:cs typeface="Arial" panose="020B0604020202020204" pitchFamily="34" charset="0"/>
              </a:rPr>
              <a:t>и</a:t>
            </a:r>
            <a:r>
              <a:rPr kumimoji="0" lang="sr-Latn-RS" altLang="sr-Latn-RS"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о </a:t>
            </a:r>
            <a:r>
              <a:rPr kumimoji="0" lang="sr-Latn-RS" altLang="sr-Latn-RS"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томе</a:t>
            </a:r>
            <a:r>
              <a:rPr kumimoji="0" lang="sr-Latn-RS" altLang="sr-Latn-RS"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sr-Latn-RS" altLang="sr-Latn-RS"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да</a:t>
            </a:r>
            <a:r>
              <a:rPr kumimoji="0" lang="sr-Latn-RS" altLang="sr-Latn-RS"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sr-Latn-RS" altLang="sr-Latn-RS"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дете</a:t>
            </a:r>
            <a:r>
              <a:rPr kumimoji="0" lang="sr-Latn-RS" altLang="sr-Latn-RS"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sr-Latn-RS" altLang="sr-Latn-RS"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прегледа</a:t>
            </a:r>
            <a:r>
              <a:rPr kumimoji="0" lang="sr-Latn-RS" altLang="sr-Latn-RS"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sr-Latn-RS" altLang="sr-Latn-RS"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логопед</a:t>
            </a:r>
            <a:r>
              <a:rPr kumimoji="0" lang="sr-Latn-RS" altLang="sr-Latn-RS"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sr-Latn-RS" altLang="sr-Latn-RS" b="0" i="0" u="none" strike="noStrike" cap="none" normalizeH="0" baseline="0" dirty="0" err="1">
                <a:ln>
                  <a:noFill/>
                </a:ln>
                <a:effectLst/>
                <a:latin typeface="Arial" panose="020B0604020202020204" pitchFamily="34" charset="0"/>
                <a:cs typeface="Arial" panose="020B0604020202020204" pitchFamily="34" charset="0"/>
              </a:rPr>
              <a:t>ако</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 </a:t>
            </a:r>
            <a:endParaRPr kumimoji="0" lang="sr-Cyrl-RS" altLang="sr-Latn-RS" b="0" i="0" u="none" strike="noStrike" cap="none" normalizeH="0" baseline="0" dirty="0">
              <a:ln>
                <a:noFill/>
              </a:ln>
              <a:effectLst/>
              <a:latin typeface="Arial" panose="020B0604020202020204" pitchFamily="34" charset="0"/>
              <a:cs typeface="Arial" panose="020B0604020202020204" pitchFamily="34" charset="0"/>
            </a:endParaRPr>
          </a:p>
          <a:p>
            <a:pPr lvl="1">
              <a:lnSpc>
                <a:spcPct val="100000"/>
              </a:lnSpc>
              <a:spcBef>
                <a:spcPts val="0"/>
              </a:spcBef>
            </a:pPr>
            <a:r>
              <a:rPr kumimoji="0" lang="sr-Cyrl-RS" altLang="sr-Latn-RS" b="0" i="0" u="none" strike="noStrike" cap="none" normalizeH="0" baseline="0" dirty="0">
                <a:ln>
                  <a:noFill/>
                </a:ln>
                <a:effectLst/>
                <a:latin typeface="Arial" panose="020B0604020202020204" pitchFamily="34" charset="0"/>
                <a:cs typeface="Arial" panose="020B0604020202020204" pitchFamily="34" charset="0"/>
              </a:rPr>
              <a:t>п</a:t>
            </a:r>
            <a:r>
              <a:rPr kumimoji="0" lang="sr-Latn-RS" altLang="sr-Latn-RS" b="0" i="0" u="none" strike="noStrike" cap="none" normalizeH="0" baseline="0" dirty="0" err="1">
                <a:ln>
                  <a:noFill/>
                </a:ln>
                <a:effectLst/>
                <a:latin typeface="Arial" panose="020B0604020202020204" pitchFamily="34" charset="0"/>
                <a:cs typeface="Arial" panose="020B0604020202020204" pitchFamily="34" charset="0"/>
              </a:rPr>
              <a:t>остоје</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 и </a:t>
            </a:r>
            <a:r>
              <a:rPr kumimoji="0" lang="sr-Latn-RS" altLang="sr-Latn-RS" b="0" i="0" u="none" strike="noStrike" cap="none" normalizeH="0" baseline="0" dirty="0" err="1">
                <a:ln>
                  <a:noFill/>
                </a:ln>
                <a:effectLst/>
                <a:latin typeface="Arial" panose="020B0604020202020204" pitchFamily="34" charset="0"/>
                <a:cs typeface="Arial" panose="020B0604020202020204" pitchFamily="34" charset="0"/>
              </a:rPr>
              <a:t>други</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b="0" i="0" u="none" strike="noStrike" cap="none" normalizeH="0" baseline="0" dirty="0" err="1">
                <a:ln>
                  <a:noFill/>
                </a:ln>
                <a:effectLst/>
                <a:latin typeface="Arial" panose="020B0604020202020204" pitchFamily="34" charset="0"/>
                <a:cs typeface="Arial" panose="020B0604020202020204" pitchFamily="34" charset="0"/>
              </a:rPr>
              <a:t>знаци</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b="0" i="0" u="none" strike="noStrike" cap="none" normalizeH="0" baseline="0" dirty="0" err="1">
                <a:ln>
                  <a:noFill/>
                </a:ln>
                <a:effectLst/>
                <a:latin typeface="Arial" panose="020B0604020202020204" pitchFamily="34" charset="0"/>
                <a:cs typeface="Arial" panose="020B0604020202020204" pitchFamily="34" charset="0"/>
              </a:rPr>
              <a:t>муцања</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b="0" i="0" u="none" strike="noStrike" cap="none" normalizeH="0" baseline="0" dirty="0" err="1">
                <a:ln>
                  <a:noFill/>
                </a:ln>
                <a:effectLst/>
                <a:latin typeface="Arial" panose="020B0604020202020204" pitchFamily="34" charset="0"/>
                <a:cs typeface="Arial" panose="020B0604020202020204" pitchFamily="34" charset="0"/>
              </a:rPr>
              <a:t>као</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b="0" i="0" u="none" strike="noStrike" cap="none" normalizeH="0" baseline="0" dirty="0" err="1">
                <a:ln>
                  <a:noFill/>
                </a:ln>
                <a:effectLst/>
                <a:latin typeface="Arial" panose="020B0604020202020204" pitchFamily="34" charset="0"/>
                <a:cs typeface="Arial" panose="020B0604020202020204" pitchFamily="34" charset="0"/>
              </a:rPr>
              <a:t>што</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b="0" i="0" u="none" strike="noStrike" cap="none" normalizeH="0" baseline="0" dirty="0" err="1">
                <a:ln>
                  <a:noFill/>
                </a:ln>
                <a:effectLst/>
                <a:latin typeface="Arial" panose="020B0604020202020204" pitchFamily="34" charset="0"/>
                <a:cs typeface="Arial" panose="020B0604020202020204" pitchFamily="34" charset="0"/>
              </a:rPr>
              <a:t>су</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b="0" i="0" u="none" strike="noStrike" cap="none" normalizeH="0" baseline="0" dirty="0" err="1">
                <a:ln>
                  <a:noFill/>
                </a:ln>
                <a:effectLst/>
                <a:latin typeface="Arial" panose="020B0604020202020204" pitchFamily="34" charset="0"/>
                <a:cs typeface="Arial" panose="020B0604020202020204" pitchFamily="34" charset="0"/>
              </a:rPr>
              <a:t>тикови</a:t>
            </a:r>
            <a:r>
              <a:rPr kumimoji="0" lang="sr-Cyrl-RS" altLang="sr-Latn-RS" b="0" i="0" u="none" strike="noStrike" cap="none" normalizeH="0" baseline="0" dirty="0">
                <a:ln>
                  <a:noFill/>
                </a:ln>
                <a:effectLst/>
                <a:latin typeface="Arial" panose="020B0604020202020204" pitchFamily="34" charset="0"/>
                <a:cs typeface="Arial" panose="020B0604020202020204" pitchFamily="34" charset="0"/>
              </a:rPr>
              <a:t> и</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b="0" i="0" u="none" strike="noStrike" cap="none" normalizeH="0" baseline="0" dirty="0" err="1">
                <a:ln>
                  <a:noFill/>
                </a:ln>
                <a:effectLst/>
                <a:latin typeface="Arial" panose="020B0604020202020204" pitchFamily="34" charset="0"/>
                <a:cs typeface="Arial" panose="020B0604020202020204" pitchFamily="34" charset="0"/>
              </a:rPr>
              <a:t>гримасе</a:t>
            </a:r>
            <a:r>
              <a:rPr kumimoji="0" lang="sr-Cyrl-RS" altLang="sr-Latn-RS" b="0" i="0" u="none" strike="noStrike" cap="none" normalizeH="0" baseline="0" dirty="0">
                <a:ln>
                  <a:noFill/>
                </a:ln>
                <a:effectLst/>
                <a:latin typeface="Arial" panose="020B0604020202020204" pitchFamily="34" charset="0"/>
                <a:cs typeface="Arial" panose="020B0604020202020204" pitchFamily="34" charset="0"/>
              </a:rPr>
              <a:t>;</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 </a:t>
            </a:r>
            <a:endParaRPr kumimoji="0" lang="sr-Cyrl-RS" altLang="sr-Latn-RS" b="0" i="0" u="none" strike="noStrike" cap="none" normalizeH="0" baseline="0" dirty="0">
              <a:ln>
                <a:noFill/>
              </a:ln>
              <a:effectLst/>
              <a:latin typeface="Arial" panose="020B0604020202020204" pitchFamily="34" charset="0"/>
              <a:cs typeface="Arial" panose="020B0604020202020204" pitchFamily="34" charset="0"/>
            </a:endParaRPr>
          </a:p>
          <a:p>
            <a:pPr lvl="1">
              <a:lnSpc>
                <a:spcPct val="100000"/>
              </a:lnSpc>
              <a:spcBef>
                <a:spcPts val="0"/>
              </a:spcBef>
            </a:pPr>
            <a:r>
              <a:rPr lang="sr-Cyrl-RS" altLang="sr-Latn-RS" dirty="0">
                <a:latin typeface="Arial" panose="020B0604020202020204" pitchFamily="34" charset="0"/>
                <a:cs typeface="Arial" panose="020B0604020202020204" pitchFamily="34" charset="0"/>
              </a:rPr>
              <a:t>м</a:t>
            </a:r>
            <a:r>
              <a:rPr kumimoji="0" lang="sr-Latn-RS" altLang="sr-Latn-RS" b="0" i="0" u="none" strike="noStrike" cap="none" normalizeH="0" baseline="0" dirty="0">
                <a:ln>
                  <a:noFill/>
                </a:ln>
                <a:effectLst/>
                <a:latin typeface="Arial" panose="020B0604020202020204" pitchFamily="34" charset="0"/>
                <a:cs typeface="Arial" panose="020B0604020202020204" pitchFamily="34" charset="0"/>
              </a:rPr>
              <a:t>уцање траје дуже од 6 </a:t>
            </a:r>
            <a:r>
              <a:rPr kumimoji="0" lang="sr-Latn-RS" altLang="sr-Latn-RS" b="0" i="0" u="none" strike="noStrike" cap="none" normalizeH="0" baseline="0" dirty="0" smtClean="0">
                <a:ln>
                  <a:noFill/>
                </a:ln>
                <a:effectLst/>
                <a:latin typeface="Arial" panose="020B0604020202020204" pitchFamily="34" charset="0"/>
                <a:cs typeface="Arial" panose="020B0604020202020204" pitchFamily="34" charset="0"/>
              </a:rPr>
              <a:t>месеци</a:t>
            </a:r>
            <a:r>
              <a:rPr kumimoji="0" lang="sr-Cyrl-RS" altLang="sr-Latn-RS" b="0" i="0" u="none" strike="noStrike" cap="none" normalizeH="0" baseline="0" dirty="0" smtClean="0">
                <a:ln>
                  <a:noFill/>
                </a:ln>
                <a:effectLst/>
                <a:latin typeface="Arial" panose="020B0604020202020204" pitchFamily="34" charset="0"/>
                <a:cs typeface="Arial" panose="020B0604020202020204" pitchFamily="34" charset="0"/>
              </a:rPr>
              <a:t>;</a:t>
            </a:r>
          </a:p>
          <a:p>
            <a:pPr lvl="1">
              <a:lnSpc>
                <a:spcPct val="100000"/>
              </a:lnSpc>
              <a:spcBef>
                <a:spcPts val="0"/>
              </a:spcBef>
            </a:pPr>
            <a:r>
              <a:rPr lang="sr-Cyrl-RS" altLang="sr-Latn-RS" dirty="0">
                <a:latin typeface="Arial" panose="020B0604020202020204" pitchFamily="34" charset="0"/>
                <a:cs typeface="Arial" panose="020B0604020202020204" pitchFamily="34" charset="0"/>
              </a:rPr>
              <a:t>д</a:t>
            </a:r>
            <a:r>
              <a:rPr lang="sr-Cyrl-RS" altLang="sr-Latn-RS" dirty="0" smtClean="0">
                <a:latin typeface="Arial" panose="020B0604020202020204" pitchFamily="34" charset="0"/>
                <a:cs typeface="Arial" panose="020B0604020202020204" pitchFamily="34" charset="0"/>
              </a:rPr>
              <a:t>ете неправино изговара гласове и после неколико месеци покушавања, а најкасније у предшколском периоду</a:t>
            </a:r>
            <a:r>
              <a:rPr kumimoji="0" lang="sr-Latn-RS" altLang="sr-Latn-RS" b="0" i="0" u="none" strike="noStrike" cap="none" normalizeH="0" baseline="0" dirty="0" smtClean="0">
                <a:ln>
                  <a:noFill/>
                </a:ln>
                <a:effectLst/>
                <a:latin typeface="Arial" panose="020B0604020202020204" pitchFamily="34" charset="0"/>
                <a:cs typeface="Arial" panose="020B0604020202020204" pitchFamily="34" charset="0"/>
              </a:rPr>
              <a:t>. </a:t>
            </a:r>
            <a:endParaRPr lang="sr-Latn-RS" dirty="0">
              <a:latin typeface="Arial" panose="020B0604020202020204" pitchFamily="34" charset="0"/>
              <a:cs typeface="Arial" panose="020B0604020202020204" pitchFamily="34" charset="0"/>
            </a:endParaRPr>
          </a:p>
        </p:txBody>
      </p:sp>
      <p:pic>
        <p:nvPicPr>
          <p:cNvPr id="10242" name="Picture 2" descr="Cute little girl in stripped T-shirt shouting out alphabet letters. Speech therapy concept over white background. Cute little girl in stripped T-shirt shouting out alphabet letters. Speech therapy concept over white background. children evolution stock pictures, royalty-free photos &amp; images">
            <a:extLst>
              <a:ext uri="{FF2B5EF4-FFF2-40B4-BE49-F238E27FC236}">
                <a16:creationId xmlns:a16="http://schemas.microsoft.com/office/drawing/2014/main" id="{ACD02521-7DE4-4293-847B-6360F80417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9215" y="0"/>
            <a:ext cx="3522785" cy="2348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983569"/>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603</TotalTime>
  <Words>903</Words>
  <Application>Microsoft Office PowerPoint</Application>
  <PresentationFormat>Widescreen</PresentationFormat>
  <Paragraphs>79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Black</vt:lpstr>
      <vt:lpstr>Calibri</vt:lpstr>
      <vt:lpstr>Calibri Light</vt:lpstr>
      <vt:lpstr>Times New Roman</vt:lpstr>
      <vt:lpstr>Office Theme</vt:lpstr>
      <vt:lpstr>РАЗВОЈНЕ КАРАКТЕРИСТИКЕ ДЕЦЕ УЗРАСТА ОД 4 ДО 6 ГОДИНA</vt:lpstr>
      <vt:lpstr>Телесне карактеристике деце узраста 4-6 година</vt:lpstr>
      <vt:lpstr>Телесне карактеристике деце узраста 4-6 година</vt:lpstr>
      <vt:lpstr>Телесне карактеристике</vt:lpstr>
      <vt:lpstr>Груба моторика</vt:lpstr>
      <vt:lpstr>Фина моторика</vt:lpstr>
      <vt:lpstr>Развој говора</vt:lpstr>
      <vt:lpstr>Емоционалне / социјалне промене</vt:lpstr>
      <vt:lpstr>Савети за родитеље</vt:lpstr>
      <vt:lpstr>Савети за родитеље</vt:lpstr>
      <vt:lpstr>Савети за родитеље</vt:lpstr>
      <vt:lpstr>Литература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IZJZV</dc:creator>
  <cp:lastModifiedBy>Snežana Ukropina</cp:lastModifiedBy>
  <cp:revision>65</cp:revision>
  <dcterms:created xsi:type="dcterms:W3CDTF">2022-09-09T08:29:40Z</dcterms:created>
  <dcterms:modified xsi:type="dcterms:W3CDTF">2023-01-10T12:47:08Z</dcterms:modified>
</cp:coreProperties>
</file>