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8" r:id="rId2"/>
    <p:sldId id="333" r:id="rId3"/>
    <p:sldId id="311" r:id="rId4"/>
    <p:sldId id="323" r:id="rId5"/>
    <p:sldId id="314" r:id="rId6"/>
    <p:sldId id="280" r:id="rId7"/>
    <p:sldId id="313" r:id="rId8"/>
    <p:sldId id="319" r:id="rId9"/>
    <p:sldId id="287" r:id="rId10"/>
    <p:sldId id="265" r:id="rId11"/>
    <p:sldId id="320" r:id="rId12"/>
    <p:sldId id="257" r:id="rId13"/>
    <p:sldId id="343" r:id="rId14"/>
    <p:sldId id="339" r:id="rId15"/>
    <p:sldId id="346" r:id="rId16"/>
    <p:sldId id="344" r:id="rId17"/>
    <p:sldId id="345" r:id="rId18"/>
    <p:sldId id="337" r:id="rId19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FD2"/>
    <a:srgbClr val="FF6699"/>
    <a:srgbClr val="F5FDFF"/>
    <a:srgbClr val="D105A5"/>
    <a:srgbClr val="66FF33"/>
    <a:srgbClr val="F094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D4EB-4234-4620-86ED-F6A47F671E2D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0341A-F07C-48CB-ADE0-F7D945CDA606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91637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7068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3013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3177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2421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7301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64120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926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5171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6337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6353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028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sr-Cyrl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Uredi stil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sr-Cyrl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1E64-2751-4CBB-8B9D-B9E53BECD2A9}" type="datetimeFigureOut">
              <a:rPr lang="sr-Cyrl-RS" smtClean="0"/>
              <a:t>07.10.2025.</a:t>
            </a:fld>
            <a:endParaRPr lang="sr-Cyrl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23FDA-36B7-4943-AF27-C4693EA271F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869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pixaba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9754" y="137996"/>
            <a:ext cx="10515600" cy="15763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PRAVILNO KORIŠĆENJE ZDRAVSTVENE ZAŠTITE STANOVNIŠTVA DOBI 30-65 GODINA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62" y="4992719"/>
            <a:ext cx="2048434" cy="159119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038" y="5505543"/>
            <a:ext cx="2322777" cy="737680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53343" y="6012390"/>
            <a:ext cx="7304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200" b="1">
                <a:cs typeface="Arial" panose="020B0604020202020204" pitchFamily="34" charset="0"/>
              </a:rPr>
              <a:t>Programski zadatak Posebnog programa u oblasti javnog zdravlja za APV u 2025. godini: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en-US" sz="1200" b="1">
                <a:cs typeface="Arial" panose="020B0604020202020204" pitchFamily="34" charset="0"/>
              </a:rPr>
              <a:t>Unapređenje zdravstvene pismenosti populacije – „Znanjem do zdravih izbora“ </a:t>
            </a:r>
            <a:endParaRPr lang="en-US" altLang="en-US" sz="1200" b="1" dirty="0">
              <a:cs typeface="Arial" panose="020B0604020202020204" pitchFamily="34" charset="0"/>
            </a:endParaRPr>
          </a:p>
        </p:txBody>
      </p:sp>
      <p:pic>
        <p:nvPicPr>
          <p:cNvPr id="10" name="Picture 4" descr="Family medicine Family doctor vector illustration. Big family with doctor. Family portrait isolated on white background. health services stock illustration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84" y="1737749"/>
            <a:ext cx="4593339" cy="370828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9C5BB-276E-4B4C-A07D-10C3398D8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114" y="5050637"/>
            <a:ext cx="3725771" cy="7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1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002" y="234496"/>
            <a:ext cx="12105314" cy="851425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AKO NISTE SIGURNI DA LI IMATE IZABRANOG LEKARA MOŽETE PROVERITI NA SAJTU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31" y="1216550"/>
            <a:ext cx="9386938" cy="55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964620" y="1456266"/>
            <a:ext cx="10515600" cy="5208741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635000"/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endParaRPr lang="sr-Cyrl-RS" dirty="0"/>
          </a:p>
          <a:p>
            <a:pPr marL="0" lv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Pravougaonik 3"/>
          <p:cNvSpPr/>
          <p:nvPr/>
        </p:nvSpPr>
        <p:spPr>
          <a:xfrm>
            <a:off x="8429875" y="1988346"/>
            <a:ext cx="3050345" cy="578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APLIKACIJA ZA TELEFON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r-Latn-R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IZABRANI DOKTOR</a:t>
            </a:r>
            <a:endParaRPr lang="sr-Cyrl-R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ugaonik 4"/>
          <p:cNvSpPr/>
          <p:nvPr/>
        </p:nvSpPr>
        <p:spPr>
          <a:xfrm>
            <a:off x="4907800" y="2163178"/>
            <a:ext cx="1434277" cy="57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r-Latn-RS" sz="2800" b="1" dirty="0">
                <a:solidFill>
                  <a:srgbClr val="0070C0"/>
                </a:solidFill>
              </a:rPr>
              <a:t>LIČNO</a:t>
            </a:r>
            <a:endParaRPr lang="sr-Cyrl-RS" sz="2800" b="1" dirty="0">
              <a:solidFill>
                <a:srgbClr val="0070C0"/>
              </a:solidFill>
            </a:endParaRPr>
          </a:p>
        </p:txBody>
      </p:sp>
      <p:sp>
        <p:nvSpPr>
          <p:cNvPr id="6" name="Pravougaonik 5"/>
          <p:cNvSpPr/>
          <p:nvPr/>
        </p:nvSpPr>
        <p:spPr>
          <a:xfrm>
            <a:off x="1304014" y="2088859"/>
            <a:ext cx="1730067" cy="907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r-Latn-RS" sz="24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sr-Cyrl-R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</a:t>
            </a:r>
            <a:endParaRPr lang="sr-Cyrl-RS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Phone call Images - Free Download on Freep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9" y="3039913"/>
            <a:ext cx="2724575" cy="293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575" y="3098528"/>
            <a:ext cx="3050345" cy="269309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91" y="3195032"/>
            <a:ext cx="3896783" cy="243812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D57D9B6-48D4-4E7D-A30A-E5763D31B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67406" y="337539"/>
            <a:ext cx="10515600" cy="1667083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ZAKAZIVANJE PREGLEDA KOD IZABRANOG </a:t>
            </a:r>
            <a:br>
              <a:rPr kumimoji="0" lang="sr-Cyrl-RS" altLang="sr-Latn-R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altLang="sr-Latn-R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kumimoji="0" lang="sr-Latn-RS" altLang="sr-Latn-R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LEKARA</a:t>
            </a:r>
            <a:endParaRPr kumimoji="0" lang="sr-Latn-RS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r-Latn-RS" altLang="sr-Latn-R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</a:b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8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20133"/>
            <a:ext cx="10515600" cy="845342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PREGLEDI KOD IZABRANOG LEKARA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456266"/>
            <a:ext cx="6392333" cy="5096933"/>
          </a:xfrm>
        </p:spPr>
        <p:txBody>
          <a:bodyPr>
            <a:normAutofit/>
          </a:bodyPr>
          <a:lstStyle/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Hitna zdravstvena zaštita pacijentu se pruža odmah, bez odlaganja.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Zdravstvena zaštita koja nije hitna pruža se pacijentu najkasnije u roku od 15 dana od dana javljanja izabranom lekaru.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Pacijent se javlja izabranom lekaru najkasnije u roku od tri dana nakon obavljenog pregleda kod specijaliste.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4098" name="Picture 2" descr="Calendar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80" y="2015067"/>
            <a:ext cx="3861128" cy="270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3087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PREVENTIVNI PREGLEDI KOD IZABRANOG LEKARA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333856" y="492774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5005C5-D568-433E-A777-34FBB0EB2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567" y="2588926"/>
            <a:ext cx="10352015" cy="2113359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Dinamika (kada i koliko često se rade) preventivnih pregleda utvrđena je Pravilnikom o sadržaju i obimu prava na zdravstvenu zaštitu iz obaveznog zdravstvenog osiguranja i o participaciji.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500" b="0" i="0" u="none" strike="noStrike" cap="none" normalizeH="0" baseline="0" dirty="0">
              <a:ln>
                <a:noFill/>
              </a:ln>
              <a:solidFill>
                <a:srgbClr val="52525B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Preventivni pregledi se obavljaju o trošku zdravstvenog osiguranja.</a:t>
            </a:r>
            <a:endParaRPr kumimoji="0" lang="sr-Latn-RS" altLang="sr-Latn-R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9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74293"/>
            <a:ext cx="10515600" cy="955675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PREVENTIVNI PREGLEDI OMOGUĆAVAJU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343771"/>
            <a:ext cx="6258886" cy="2859114"/>
          </a:xfrm>
        </p:spPr>
        <p:txBody>
          <a:bodyPr/>
          <a:lstStyle/>
          <a:p>
            <a:pPr marL="228600" indent="-228600" algn="l" rtl="0" latinLnBrk="0">
              <a:spcBef>
                <a:spcPts val="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 se bolest otkrije u ranoj fazi, pre nego što se pojave simptomi</a:t>
            </a:r>
          </a:p>
          <a:p>
            <a:pPr mar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Prevenciju komplikacija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Dug i kvalitetan život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r-Cyrl-R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1028" name="Picture 4" descr="Medical screening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58" y="2099145"/>
            <a:ext cx="3640342" cy="27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8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noFill/>
        </p:spPr>
        <p:txBody>
          <a:bodyPr>
            <a:no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PREVENTIVNI PREGLEDI ODRASLOG STANOVNIŠTVA</a:t>
            </a:r>
            <a:endParaRPr lang="sr-Cyrl-RS" sz="4000" dirty="0"/>
          </a:p>
        </p:txBody>
      </p:sp>
      <p:graphicFrame>
        <p:nvGraphicFramePr>
          <p:cNvPr id="4" name="Čuvar mesta za sadržaj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863120"/>
              </p:ext>
            </p:extLst>
          </p:nvPr>
        </p:nvGraphicFramePr>
        <p:xfrm>
          <a:off x="838200" y="1825625"/>
          <a:ext cx="10515600" cy="116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9080788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95432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sr-Latn-R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jednom u pet godina</a:t>
                      </a:r>
                      <a:endParaRPr lang="sr-Cyrl-R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navršenih 23 do navršenih 34 godine</a:t>
                      </a:r>
                      <a:endParaRPr lang="sr-Cyrl-R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8809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sr-Latn-R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jednom u dve godine</a:t>
                      </a:r>
                      <a:endParaRPr lang="sr-Cyrl-R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 navršenih 35 godina i više</a:t>
                      </a:r>
                      <a:endParaRPr lang="sr-Cyrl-R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914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9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498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SKRININZI ZA ODRASLO STANOVNIŠTVO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Čuvar mesta za sadržaj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851861"/>
              </p:ext>
            </p:extLst>
          </p:nvPr>
        </p:nvGraphicFramePr>
        <p:xfrm>
          <a:off x="393583" y="1452665"/>
          <a:ext cx="105156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91983281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8224731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68913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r-Cyrl-RS" sz="2000" b="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sr-Cyrl-RS" sz="2000" b="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Latn-RS" sz="2000" b="1" i="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Kardiovaskularnog</a:t>
                      </a:r>
                      <a:r>
                        <a:rPr lang="sr-Latn-RS" sz="20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rizika</a:t>
                      </a:r>
                      <a:endParaRPr lang="sr-Cyrl-R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sr-Cyrl-R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kumimoji="0" lang="sr-Cyrl-R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sr-Latn-R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jednom u pet godina</a:t>
                      </a:r>
                      <a:endParaRPr lang="sr-Cyrl-R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sr-Latn-R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muškarci od navršenih 35 do navršenih 69 godina</a:t>
                      </a:r>
                    </a:p>
                    <a:p>
                      <a:pPr rtl="0" latinLnBrk="0"/>
                      <a:r>
                        <a:rPr lang="sr-Latn-R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žene od navršenih 45 do navršenih 69 godina</a:t>
                      </a:r>
                    </a:p>
                    <a:p>
                      <a:pPr rtl="0" latinLnBrk="0"/>
                      <a:r>
                        <a:rPr lang="sr-Latn-R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žene mlađe od 45 godina posle menopauze</a:t>
                      </a:r>
                    </a:p>
                    <a:p>
                      <a:pPr algn="ctr"/>
                      <a:endParaRPr lang="sr-Cyrl-R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9221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Cyrl-RS" sz="2000" b="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Latn-RS" sz="20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Dijabetesa tipa 2</a:t>
                      </a:r>
                      <a:endParaRPr lang="sr-Cyrl-R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r-Cyrl-R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R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jednom u tri godine</a:t>
                      </a:r>
                      <a:endParaRPr lang="sr-Cyrl-R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osobe oba pola sa navršenih 45 godina</a:t>
                      </a:r>
                      <a:endParaRPr lang="sr-Cyrl-R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4014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depresije</a:t>
                      </a:r>
                      <a:endParaRPr lang="sr-Cyrl-R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jednom godišnje</a:t>
                      </a:r>
                      <a:endParaRPr lang="sr-Cyrl-R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osobe starije od 18 godina</a:t>
                      </a:r>
                      <a:endParaRPr lang="sr-Cyrl-R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8160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r-Cyrl-RS" sz="2000" b="0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sr-Latn-RS" sz="2000" b="1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Raka debelog creva</a:t>
                      </a:r>
                      <a:endParaRPr lang="sr-Cyrl-R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r-Latn-R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jednom u dve godine</a:t>
                      </a:r>
                      <a:endParaRPr lang="sr-Cyrl-R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osobe oba pola starosti od navršenih 50 do navršenih 74 godina</a:t>
                      </a:r>
                      <a:endParaRPr lang="sr-Cyrl-R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56237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1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PREVENTIVNI PREGLEDI ŽENA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Čuvar mesta za sadržaj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863468"/>
              </p:ext>
            </p:extLst>
          </p:nvPr>
        </p:nvGraphicFramePr>
        <p:xfrm>
          <a:off x="838199" y="1825625"/>
          <a:ext cx="1088961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870">
                  <a:extLst>
                    <a:ext uri="{9D8B030D-6E8A-4147-A177-3AD203B41FA5}">
                      <a16:colId xmlns:a16="http://schemas.microsoft.com/office/drawing/2014/main" val="3429942148"/>
                    </a:ext>
                  </a:extLst>
                </a:gridCol>
                <a:gridCol w="3224636">
                  <a:extLst>
                    <a:ext uri="{9D8B030D-6E8A-4147-A177-3AD203B41FA5}">
                      <a16:colId xmlns:a16="http://schemas.microsoft.com/office/drawing/2014/main" val="1950735488"/>
                    </a:ext>
                  </a:extLst>
                </a:gridCol>
                <a:gridCol w="4035104">
                  <a:extLst>
                    <a:ext uri="{9D8B030D-6E8A-4147-A177-3AD203B41FA5}">
                      <a16:colId xmlns:a16="http://schemas.microsoft.com/office/drawing/2014/main" val="3285289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preventivni ginekološki pregled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jednom godišnje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žene od navršenih 15 godina i više</a:t>
                      </a:r>
                      <a:endParaRPr lang="pl-PL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81202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preventivni pregled u vezi sa planiranjem porodice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spc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jednom godišnje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žene od navršenih </a:t>
                      </a:r>
                    </a:p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 do navršenih 49 godina</a:t>
                      </a:r>
                      <a:endParaRPr lang="pl-PL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82960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skrining/rano otkrivanje </a:t>
                      </a:r>
                      <a:r>
                        <a:rPr lang="sr-Latn-RS" sz="2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raka grlića materice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jednom u tri godine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žene od navršenih </a:t>
                      </a:r>
                    </a:p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 do navršenih 64 godine</a:t>
                      </a:r>
                      <a:endParaRPr lang="pl-PL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5120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skrining/rano otkrivanje raka grlića materice - HPV testiranje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jednom u pet godina</a:t>
                      </a:r>
                      <a:endParaRPr lang="sr-Latn-RS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žene od navršenih </a:t>
                      </a:r>
                    </a:p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 do navršenih 65 godina</a:t>
                      </a:r>
                      <a:endParaRPr lang="pl-PL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0665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skrining/rano otkrivanje </a:t>
                      </a:r>
                      <a:r>
                        <a:rPr lang="sr-Latn-RS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raka dojke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jednom u dve godine</a:t>
                      </a:r>
                      <a:endParaRPr lang="sr-Latn-RS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žene od navršenih </a:t>
                      </a:r>
                    </a:p>
                    <a:p>
                      <a:pPr marL="0" algn="ctr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 do navršenih 69 godina</a:t>
                      </a:r>
                      <a:endParaRPr lang="pl-PL" dirty="0">
                        <a:effectLst/>
                        <a:latin typeface="-apple-syste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5FDFF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61713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3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9754" y="137996"/>
            <a:ext cx="10515600" cy="708671"/>
          </a:xfrm>
          <a:noFill/>
        </p:spPr>
        <p:txBody>
          <a:bodyPr>
            <a:noAutofit/>
          </a:bodyPr>
          <a:lstStyle/>
          <a:p>
            <a:pPr algn="ctr"/>
            <a:r>
              <a:rPr lang="sr-Cyrl-R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16" y="5375009"/>
            <a:ext cx="1909138" cy="1482991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7038" y="5585305"/>
            <a:ext cx="2071623" cy="657917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72897" y="6266588"/>
            <a:ext cx="7304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58813">
              <a:lnSpc>
                <a:spcPct val="90000"/>
              </a:lnSpc>
              <a:spcBef>
                <a:spcPts val="863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288"/>
              </a:spcBef>
              <a:spcAft>
                <a:spcPts val="15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58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Програмски задатак Посебног програма у области јавног здравља за АПВ у 2025. години:</a:t>
            </a:r>
          </a:p>
          <a:p>
            <a:pPr marL="0" marR="0" lvl="0" indent="0" algn="ctr" defTabSz="658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Унапређење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здравствене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писмености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популације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„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Знањем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здравих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избора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195753"/>
            <a:ext cx="10515600" cy="4044607"/>
          </a:xfrm>
        </p:spPr>
        <p:txBody>
          <a:bodyPr>
            <a:normAutofit/>
          </a:bodyPr>
          <a:lstStyle/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Zakon o zdravstvenom osiguranju („Službeni glasnik RS”, br. 25/2019 i 92/2023)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Pravilnik o načinu i postupku ostvarivanja prava iz obaveznog zdravstvenog osiguranja(„Sl. glasnik RS", br. 10/2010, 18/2010 - </a:t>
            </a:r>
            <a:r>
              <a:rPr lang="sr-Latn-R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ispr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., 46/2010, 52/2010 - </a:t>
            </a:r>
            <a:r>
              <a:rPr lang="sr-Latn-R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ispr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., 80/2010, 60/2011 – odluka US, 1/2013, 108/2017, 82/2019 – dr. pravilnik, 31/2021 – dr. pravilnik i 4/2024 – dr. pravilnik)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Pravilnik o sadržaju i obimu prava na zdravstvenu zaštitu iz obaveznog zdravstvenog osiguranja i o participaciji za 2025. godinu („Sl. glasnik RS", br. 16/2025)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prezentaciji su korišćene slike iz sledećeg izvora: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https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://</a:t>
            </a:r>
            <a:r>
              <a:rPr lang="en-US" sz="2400" dirty="0" err="1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pixabay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.</a:t>
            </a:r>
            <a:r>
              <a:rPr lang="en-US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com</a:t>
            </a:r>
            <a:r>
              <a:rPr lang="ru-RU" sz="24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https://pixabay.com/"/>
              </a:rPr>
              <a:t>/</a:t>
            </a:r>
            <a:endParaRPr lang="ru-RU" sz="24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R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647D23-FD05-4405-80A3-3F1CF980B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668" y="5043993"/>
            <a:ext cx="3725771" cy="7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3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9233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PRAVILNO KORIŠĆENJE ZDRAVSTVENE ZAŠTITE PODRAZUMEVA</a:t>
            </a:r>
            <a:endParaRPr lang="sr-Cyrl-RS" sz="4000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825625"/>
            <a:ext cx="7240398" cy="4351338"/>
          </a:xfrm>
        </p:spPr>
        <p:txBody>
          <a:bodyPr/>
          <a:lstStyle/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Cyrl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Redovne i preventivne preglede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Cyrl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kod izabranog lekara u okviru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Cyrl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kojih se vrši potrebna dijagnostika,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Cyrl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zakazivanje specijalističko-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Cyrl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konsultativnih pregleda i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Cyrl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praćenje terapije.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lvl="0" indent="0" algn="just">
              <a:buNone/>
            </a:pPr>
            <a:endParaRPr lang="sr-Cyrl-R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06" y="2400300"/>
            <a:ext cx="4204846" cy="32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IZABRANI LEKAR JE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609600" y="1377043"/>
            <a:ext cx="10515600" cy="5241471"/>
          </a:xfrm>
        </p:spPr>
        <p:txBody>
          <a:bodyPr>
            <a:normAutofit/>
          </a:bodyPr>
          <a:lstStyle/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DOKTOR MEDICINE ILI DOKTOR MEDICINE SPECIJALISTA OPŠTE MEDICINE, ODNOSNO SPECIJALISTA MEDICINE RADA;</a:t>
            </a:r>
            <a:endParaRPr lang="sr-Cyrl-R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DOKTOR MEDICINE SPECIJALISTA PEDIJATRIJE;</a:t>
            </a:r>
            <a:endParaRPr lang="sr-Cyrl-R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DOKTOR MEDICINE SPECIJALISTA GINEKOLOGIJE;</a:t>
            </a:r>
            <a:endParaRPr lang="sr-Cyrl-R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DOKTOR STOMATOLOGIJE ILI DOKTOR STOMATOLOGIJE SPECIJALISTA DEČIJE I PREVENTIVNE STOMATOLOGIJE.</a:t>
            </a:r>
            <a:endParaRPr lang="sr-Cyrl-R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latinLnBrk="0">
              <a:spcBef>
                <a:spcPts val="1000"/>
              </a:spcBef>
              <a:spcAft>
                <a:spcPts val="0"/>
              </a:spcAft>
              <a:buNone/>
            </a:pP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 algn="l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203864"/>
                </a:solidFill>
                <a:effectLst/>
                <a:latin typeface="Arial" panose="020B0604020202020204" pitchFamily="34" charset="0"/>
              </a:rPr>
              <a:t>Osigurano lice može imati </a:t>
            </a:r>
            <a:r>
              <a:rPr lang="sr-Latn-RS" sz="2400" b="0" i="0" u="sng" dirty="0">
                <a:solidFill>
                  <a:srgbClr val="203864"/>
                </a:solidFill>
                <a:effectLst/>
                <a:latin typeface="Arial" panose="020B0604020202020204" pitchFamily="34" charset="0"/>
              </a:rPr>
              <a:t>samo po jednog izabranog lekara iz navedenih grana medicine.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>
              <a:lnSpc>
                <a:spcPct val="110000"/>
              </a:lnSpc>
            </a:pPr>
            <a:endParaRPr lang="sr-Cyrl-R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8875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59566"/>
          </a:xfrm>
          <a:noFill/>
        </p:spPr>
        <p:txBody>
          <a:bodyPr>
            <a:no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ZAŠTO JE VAŽNO DA IMAMO SVOG IZABRANOG LEKARA?</a:t>
            </a:r>
            <a:endParaRPr lang="sr-Cyrl-RS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0480" y="1913793"/>
            <a:ext cx="6036128" cy="384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Medical doctor in workplace | Free V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690688"/>
            <a:ext cx="3895725" cy="389572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89576-97AB-4008-A3CB-E5AED2014FDE}"/>
              </a:ext>
            </a:extLst>
          </p:cNvPr>
          <p:cNvSpPr txBox="1"/>
          <p:nvPr/>
        </p:nvSpPr>
        <p:spPr>
          <a:xfrm>
            <a:off x="838199" y="1833325"/>
            <a:ext cx="55961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0" i="0" spc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Izabrani lekar vodi računa o svim </a:t>
            </a:r>
            <a:endParaRPr lang="sr-Cyrl-RS" sz="2400" b="0" i="0" spc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sr-Latn-RS" sz="2400" b="0" i="0" spc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segmentima zdravlja pacijenta, u redovnom je kontaktu sa pacijentom, bolje ga poznaje i upućeniji je u njegovo zdravstveno stanje.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10058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3574"/>
          </a:xfrm>
          <a:noFill/>
        </p:spPr>
        <p:txBody>
          <a:bodyPr>
            <a:norm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KAKO IZABRATI LEKARA?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1190114" y="2441196"/>
            <a:ext cx="5641477" cy="3513130"/>
          </a:xfrm>
        </p:spPr>
        <p:txBody>
          <a:bodyPr/>
          <a:lstStyle/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Izabrani lekar se bira u zdravstvenoj ustanovi na području matične filijale (u mestu prebivališta).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52525B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zdravstvenoj ustanovi se nalazi spisak dostupnih lekara.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sr-Cyrl-RS" dirty="0">
              <a:solidFill>
                <a:prstClr val="black"/>
              </a:solidFill>
            </a:endParaRPr>
          </a:p>
        </p:txBody>
      </p:sp>
      <p:pic>
        <p:nvPicPr>
          <p:cNvPr id="9218" name="Picture 2" descr="Hospital building doctor and nurse in flat style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67" y="2108565"/>
            <a:ext cx="3568819" cy="18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octor checking giant check list background | Free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4001294"/>
            <a:ext cx="2432957" cy="24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2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81888" cy="1137672"/>
          </a:xfrm>
          <a:noFill/>
        </p:spPr>
        <p:txBody>
          <a:bodyPr>
            <a:noAutofit/>
          </a:bodyPr>
          <a:lstStyle/>
          <a:p>
            <a:pPr algn="ctr"/>
            <a:r>
              <a:rPr lang="pl-PL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 BI IZABRALI LEKARA POTREBNO JE DA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502798"/>
            <a:ext cx="7391400" cy="51181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sz="2400" dirty="0"/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Imamo overenu zdravstvenu knjižicu i ličnu kartu.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Popunimo formular (Izjavu o izboru i promeni izbranog lekara) koji se dobija u zdravstvenoj ustanovi i popunjava se u tri primerka.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Ukoliko pacijent nije u mogućnosti da samostalno popuni obrazac u zdravstvenoj ustanovi, pismenim putem može ovlastiti drugo lice da to učini umesto njega. 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algn="just"/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Medical records Vectors - Download Free High-Quality Vectors from Freepik | 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  <p:sp>
        <p:nvSpPr>
          <p:cNvPr id="5" name="AutoShape 4" descr="Medical records Vectors - Download Free High-Quality Vectors from Freepik | 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997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3286"/>
            <a:ext cx="10515600" cy="1008290"/>
          </a:xfrm>
          <a:noFill/>
        </p:spPr>
        <p:txBody>
          <a:bodyPr>
            <a:noAutofit/>
          </a:bodyPr>
          <a:lstStyle/>
          <a:p>
            <a:pPr algn="ctr"/>
            <a:r>
              <a:rPr lang="it-IT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 LI VAM JE OVERENA KNJIŽICA MOŽETE PROVERITI NA SAJTU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066" y="1400175"/>
            <a:ext cx="7733867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199" y="1478944"/>
            <a:ext cx="6951134" cy="49545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sr-Cyrl-RS" sz="2200" dirty="0">
              <a:solidFill>
                <a:prstClr val="black"/>
              </a:solidFill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Lekar se bira na period od najmanje godinu dana.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Ugovor se automatski produžava po isteku ovog perioda ako pacijent ne želi da promeni izabranog lekara.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Pacijent može promeniti izabranog lekara i pre isteka kalendarske godine.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endParaRPr lang="sr-Cyrl-RS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635852" y="687896"/>
            <a:ext cx="9717947" cy="79104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kumimoji="0" lang="sr-Latn-RS" altLang="sr-Latn-R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PROCEDURA IZBORA LEKARA</a:t>
            </a:r>
            <a:br>
              <a:rPr kumimoji="0" lang="sr-Latn-RS" altLang="sr-Latn-R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sr-Cyrl-R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57" y="2470068"/>
            <a:ext cx="3222743" cy="29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0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762000"/>
            <a:ext cx="10956721" cy="928688"/>
          </a:xfrm>
        </p:spPr>
        <p:txBody>
          <a:bodyPr>
            <a:noAutofit/>
          </a:bodyPr>
          <a:lstStyle/>
          <a:p>
            <a:pPr algn="ctr"/>
            <a:r>
              <a:rPr lang="sr-Latn-RS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RAZLOZI PROMENE IZABRANOG LEKARA</a:t>
            </a:r>
            <a:endParaRPr lang="sr-Cyrl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838200" y="1566407"/>
            <a:ext cx="10515600" cy="5054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prestanak  radnog odnosa izabranog lekara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promena prebivališta pacijenta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odsustvo izabranog lekara duže od 6 meseci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ako nakon tri meseca od dana obezbeđivanja zamene izabranog lekara pacijent nije zadovoljan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nesporazum između pacijenta i izabranog lekara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228600" indent="-228600" algn="just" rtl="0" latinLnBrk="0">
              <a:spcBef>
                <a:spcPts val="1000"/>
              </a:spcBef>
              <a:spcAft>
                <a:spcPts val="0"/>
              </a:spcAft>
            </a:pPr>
            <a:r>
              <a:rPr lang="sr-Latn-R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iz drugih opravdanih razloga</a:t>
            </a:r>
            <a:endParaRPr lang="sr-Latn-RS" sz="2400" b="0" i="0" dirty="0">
              <a:solidFill>
                <a:srgbClr val="52525B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 flipH="1" flipV="1">
            <a:off x="657224" y="319407"/>
            <a:ext cx="45719" cy="45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r-Cyrl-R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50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TM10001106[[fn=Bedž]]</Template>
  <TotalTime>4048</TotalTime>
  <Words>832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Office tema</vt:lpstr>
      <vt:lpstr>PRAVILNO KORIŠĆENJE ZDRAVSTVENE ZAŠTITE STANOVNIŠTVA DOBI 30-65 GODINA</vt:lpstr>
      <vt:lpstr>PRAVILNO KORIŠĆENJE ZDRAVSTVENE ZAŠTITE PODRAZUMEVA</vt:lpstr>
      <vt:lpstr>IZABRANI LEKAR JE</vt:lpstr>
      <vt:lpstr>ZAŠTO JE VAŽNO DA IMAMO SVOG IZABRANOG LEKARA?</vt:lpstr>
      <vt:lpstr>KAKO IZABRATI LEKARA?</vt:lpstr>
      <vt:lpstr>DA BI IZABRALI LEKARA POTREBNO JE DA</vt:lpstr>
      <vt:lpstr>DA LI VAM JE OVERENA KNJIŽICA MOŽETE PROVERITI NA SAJTU</vt:lpstr>
      <vt:lpstr>PROCEDURA IZBORA LEKARA </vt:lpstr>
      <vt:lpstr>RAZLOZI PROMENE IZABRANOG LEKARA</vt:lpstr>
      <vt:lpstr>AKO NISTE SIGURNI DA LI IMATE IZABRANOG LEKARA MOŽETE PROVERITI NA SAJTU</vt:lpstr>
      <vt:lpstr>ZAKAZIVANJE PREGLEDA KOD IZABRANOG                              LEKARA  </vt:lpstr>
      <vt:lpstr>PREGLEDI KOD IZABRANOG LEKARA</vt:lpstr>
      <vt:lpstr>PREVENTIVNI PREGLEDI KOD IZABRANOG LEKARA</vt:lpstr>
      <vt:lpstr>PREVENTIVNI PREGLEDI OMOGUĆAVAJU</vt:lpstr>
      <vt:lpstr>PREVENTIVNI PREGLEDI ODRASLOG STANOVNIŠTVA</vt:lpstr>
      <vt:lpstr>SKRININZI ZA ODRASLO STANOVNIŠTVO</vt:lpstr>
      <vt:lpstr>PREVENTIVNI PREGLEDI ŽENA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184</cp:revision>
  <cp:lastPrinted>2025-09-22T12:44:46Z</cp:lastPrinted>
  <dcterms:created xsi:type="dcterms:W3CDTF">2025-02-11T07:46:22Z</dcterms:created>
  <dcterms:modified xsi:type="dcterms:W3CDTF">2025-10-07T07:02:02Z</dcterms:modified>
</cp:coreProperties>
</file>