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62" r:id="rId3"/>
    <p:sldId id="259" r:id="rId4"/>
    <p:sldId id="261" r:id="rId5"/>
    <p:sldId id="266" r:id="rId6"/>
    <p:sldId id="270" r:id="rId7"/>
    <p:sldId id="268" r:id="rId8"/>
    <p:sldId id="271" r:id="rId9"/>
    <p:sldId id="264" r:id="rId10"/>
    <p:sldId id="272" r:id="rId11"/>
    <p:sldId id="265" r:id="rId12"/>
    <p:sldId id="273" r:id="rId13"/>
    <p:sldId id="269" r:id="rId14"/>
  </p:sldIdLst>
  <p:sldSz cx="12192000" cy="6858000"/>
  <p:notesSz cx="6858000" cy="9144000"/>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p:scale>
          <a:sx n="100" d="100"/>
          <a:sy n="100" d="100"/>
        </p:scale>
        <p:origin x="954" y="2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20DF3E-86FA-4740-8DDC-3C3C198112F5}"/>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r-Latn-RS"/>
          </a:p>
        </p:txBody>
      </p:sp>
      <p:sp>
        <p:nvSpPr>
          <p:cNvPr id="3" name="Subtitle 2">
            <a:extLst>
              <a:ext uri="{FF2B5EF4-FFF2-40B4-BE49-F238E27FC236}">
                <a16:creationId xmlns:a16="http://schemas.microsoft.com/office/drawing/2014/main" id="{11A93AAC-7BC0-43C6-A405-8A2805AF7CE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r-Latn-RS"/>
          </a:p>
        </p:txBody>
      </p:sp>
      <p:sp>
        <p:nvSpPr>
          <p:cNvPr id="4" name="Date Placeholder 3">
            <a:extLst>
              <a:ext uri="{FF2B5EF4-FFF2-40B4-BE49-F238E27FC236}">
                <a16:creationId xmlns:a16="http://schemas.microsoft.com/office/drawing/2014/main" id="{BBDFD3E8-23D7-4217-997A-A3F27D84F959}"/>
              </a:ext>
            </a:extLst>
          </p:cNvPr>
          <p:cNvSpPr>
            <a:spLocks noGrp="1"/>
          </p:cNvSpPr>
          <p:nvPr>
            <p:ph type="dt" sz="half" idx="10"/>
          </p:nvPr>
        </p:nvSpPr>
        <p:spPr/>
        <p:txBody>
          <a:bodyPr/>
          <a:lstStyle/>
          <a:p>
            <a:fld id="{08036245-AF3D-4D9C-9098-6CD4CE958BD8}" type="datetimeFigureOut">
              <a:rPr lang="sr-Latn-RS" smtClean="0"/>
              <a:t>10.01.2023</a:t>
            </a:fld>
            <a:endParaRPr lang="sr-Latn-RS"/>
          </a:p>
        </p:txBody>
      </p:sp>
      <p:sp>
        <p:nvSpPr>
          <p:cNvPr id="5" name="Footer Placeholder 4">
            <a:extLst>
              <a:ext uri="{FF2B5EF4-FFF2-40B4-BE49-F238E27FC236}">
                <a16:creationId xmlns:a16="http://schemas.microsoft.com/office/drawing/2014/main" id="{7766463A-E977-4D23-91F8-932B811DED2F}"/>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4C5CB6FF-87B1-4A55-AEE4-F94BB244D262}"/>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1872731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F169F2-21D3-479D-A4FD-DE782506B7B1}"/>
              </a:ext>
            </a:extLst>
          </p:cNvPr>
          <p:cNvSpPr>
            <a:spLocks noGrp="1"/>
          </p:cNvSpPr>
          <p:nvPr>
            <p:ph type="title"/>
          </p:nvPr>
        </p:nvSpPr>
        <p:spPr/>
        <p:txBody>
          <a:bodyPr/>
          <a:lstStyle/>
          <a:p>
            <a:r>
              <a:rPr lang="en-US"/>
              <a:t>Click to edit Master title style</a:t>
            </a:r>
            <a:endParaRPr lang="sr-Latn-RS"/>
          </a:p>
        </p:txBody>
      </p:sp>
      <p:sp>
        <p:nvSpPr>
          <p:cNvPr id="3" name="Vertical Text Placeholder 2">
            <a:extLst>
              <a:ext uri="{FF2B5EF4-FFF2-40B4-BE49-F238E27FC236}">
                <a16:creationId xmlns:a16="http://schemas.microsoft.com/office/drawing/2014/main" id="{D2626243-5905-4D33-A26E-B6D263F6D98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266E14BA-BF1B-41DA-B96D-41762194BA59}"/>
              </a:ext>
            </a:extLst>
          </p:cNvPr>
          <p:cNvSpPr>
            <a:spLocks noGrp="1"/>
          </p:cNvSpPr>
          <p:nvPr>
            <p:ph type="dt" sz="half" idx="10"/>
          </p:nvPr>
        </p:nvSpPr>
        <p:spPr/>
        <p:txBody>
          <a:bodyPr/>
          <a:lstStyle/>
          <a:p>
            <a:fld id="{08036245-AF3D-4D9C-9098-6CD4CE958BD8}" type="datetimeFigureOut">
              <a:rPr lang="sr-Latn-RS" smtClean="0"/>
              <a:t>10.01.2023</a:t>
            </a:fld>
            <a:endParaRPr lang="sr-Latn-RS"/>
          </a:p>
        </p:txBody>
      </p:sp>
      <p:sp>
        <p:nvSpPr>
          <p:cNvPr id="5" name="Footer Placeholder 4">
            <a:extLst>
              <a:ext uri="{FF2B5EF4-FFF2-40B4-BE49-F238E27FC236}">
                <a16:creationId xmlns:a16="http://schemas.microsoft.com/office/drawing/2014/main" id="{B6E25B89-AAE3-4A64-8FCF-C8757786D293}"/>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F93574AF-7A68-42DE-B9C4-FDE8EB0810AD}"/>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4171591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77CD019B-A9E4-4F27-9C4D-7E42080A2DF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r-Latn-RS"/>
          </a:p>
        </p:txBody>
      </p:sp>
      <p:sp>
        <p:nvSpPr>
          <p:cNvPr id="3" name="Vertical Text Placeholder 2">
            <a:extLst>
              <a:ext uri="{FF2B5EF4-FFF2-40B4-BE49-F238E27FC236}">
                <a16:creationId xmlns:a16="http://schemas.microsoft.com/office/drawing/2014/main" id="{95C6DF2A-FF7F-4FA8-9075-617BED5252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554440AC-3E43-4453-95B1-447C06DDC81B}"/>
              </a:ext>
            </a:extLst>
          </p:cNvPr>
          <p:cNvSpPr>
            <a:spLocks noGrp="1"/>
          </p:cNvSpPr>
          <p:nvPr>
            <p:ph type="dt" sz="half" idx="10"/>
          </p:nvPr>
        </p:nvSpPr>
        <p:spPr/>
        <p:txBody>
          <a:bodyPr/>
          <a:lstStyle/>
          <a:p>
            <a:fld id="{08036245-AF3D-4D9C-9098-6CD4CE958BD8}" type="datetimeFigureOut">
              <a:rPr lang="sr-Latn-RS" smtClean="0"/>
              <a:t>10.01.2023</a:t>
            </a:fld>
            <a:endParaRPr lang="sr-Latn-RS"/>
          </a:p>
        </p:txBody>
      </p:sp>
      <p:sp>
        <p:nvSpPr>
          <p:cNvPr id="5" name="Footer Placeholder 4">
            <a:extLst>
              <a:ext uri="{FF2B5EF4-FFF2-40B4-BE49-F238E27FC236}">
                <a16:creationId xmlns:a16="http://schemas.microsoft.com/office/drawing/2014/main" id="{B587BE8C-A1A3-4567-BFF1-DA0ECFDDF30C}"/>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7814C9E3-5454-49FD-B404-C30B6258E6AF}"/>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42355783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A2F9BD-3417-4D66-BD24-AEFB9D4F9C26}"/>
              </a:ext>
            </a:extLst>
          </p:cNvPr>
          <p:cNvSpPr>
            <a:spLocks noGrp="1"/>
          </p:cNvSpPr>
          <p:nvPr>
            <p:ph type="title"/>
          </p:nvPr>
        </p:nvSpPr>
        <p:spPr/>
        <p:txBody>
          <a:body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DA616C41-42B2-405B-B5E7-E2DEA92F2772}"/>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4BBF066F-56B1-44CC-A1E5-D3AB208D5848}"/>
              </a:ext>
            </a:extLst>
          </p:cNvPr>
          <p:cNvSpPr>
            <a:spLocks noGrp="1"/>
          </p:cNvSpPr>
          <p:nvPr>
            <p:ph type="dt" sz="half" idx="10"/>
          </p:nvPr>
        </p:nvSpPr>
        <p:spPr/>
        <p:txBody>
          <a:bodyPr/>
          <a:lstStyle/>
          <a:p>
            <a:fld id="{08036245-AF3D-4D9C-9098-6CD4CE958BD8}" type="datetimeFigureOut">
              <a:rPr lang="sr-Latn-RS" smtClean="0"/>
              <a:t>10.01.2023</a:t>
            </a:fld>
            <a:endParaRPr lang="sr-Latn-RS"/>
          </a:p>
        </p:txBody>
      </p:sp>
      <p:sp>
        <p:nvSpPr>
          <p:cNvPr id="5" name="Footer Placeholder 4">
            <a:extLst>
              <a:ext uri="{FF2B5EF4-FFF2-40B4-BE49-F238E27FC236}">
                <a16:creationId xmlns:a16="http://schemas.microsoft.com/office/drawing/2014/main" id="{2B4AB8A7-D5D5-431C-9041-803DBD81D2D4}"/>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1BA32B6D-5A4E-448A-A019-CD5B1F82E5BB}"/>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31359206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115F4B-ACE2-427F-9D25-BBFDE9E0258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r-Latn-RS"/>
          </a:p>
        </p:txBody>
      </p:sp>
      <p:sp>
        <p:nvSpPr>
          <p:cNvPr id="3" name="Text Placeholder 2">
            <a:extLst>
              <a:ext uri="{FF2B5EF4-FFF2-40B4-BE49-F238E27FC236}">
                <a16:creationId xmlns:a16="http://schemas.microsoft.com/office/drawing/2014/main" id="{CCE187FC-9135-4A6A-8BBF-64B99276B1BE}"/>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8D4D780-60A3-48F6-B844-B474FAD957EB}"/>
              </a:ext>
            </a:extLst>
          </p:cNvPr>
          <p:cNvSpPr>
            <a:spLocks noGrp="1"/>
          </p:cNvSpPr>
          <p:nvPr>
            <p:ph type="dt" sz="half" idx="10"/>
          </p:nvPr>
        </p:nvSpPr>
        <p:spPr/>
        <p:txBody>
          <a:bodyPr/>
          <a:lstStyle/>
          <a:p>
            <a:fld id="{08036245-AF3D-4D9C-9098-6CD4CE958BD8}" type="datetimeFigureOut">
              <a:rPr lang="sr-Latn-RS" smtClean="0"/>
              <a:t>10.01.2023</a:t>
            </a:fld>
            <a:endParaRPr lang="sr-Latn-RS"/>
          </a:p>
        </p:txBody>
      </p:sp>
      <p:sp>
        <p:nvSpPr>
          <p:cNvPr id="5" name="Footer Placeholder 4">
            <a:extLst>
              <a:ext uri="{FF2B5EF4-FFF2-40B4-BE49-F238E27FC236}">
                <a16:creationId xmlns:a16="http://schemas.microsoft.com/office/drawing/2014/main" id="{93C4FBD2-70B9-4F46-A242-C1EA5D38F4CB}"/>
              </a:ext>
            </a:extLst>
          </p:cNvPr>
          <p:cNvSpPr>
            <a:spLocks noGrp="1"/>
          </p:cNvSpPr>
          <p:nvPr>
            <p:ph type="ftr" sz="quarter" idx="11"/>
          </p:nvPr>
        </p:nvSpPr>
        <p:spPr/>
        <p:txBody>
          <a:bodyPr/>
          <a:lstStyle/>
          <a:p>
            <a:endParaRPr lang="sr-Latn-RS"/>
          </a:p>
        </p:txBody>
      </p:sp>
      <p:sp>
        <p:nvSpPr>
          <p:cNvPr id="6" name="Slide Number Placeholder 5">
            <a:extLst>
              <a:ext uri="{FF2B5EF4-FFF2-40B4-BE49-F238E27FC236}">
                <a16:creationId xmlns:a16="http://schemas.microsoft.com/office/drawing/2014/main" id="{AB329EA4-8194-41F5-BC4F-57763504C8E8}"/>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370179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9E679-7296-4C95-AA5F-AC03F6126637}"/>
              </a:ext>
            </a:extLst>
          </p:cNvPr>
          <p:cNvSpPr>
            <a:spLocks noGrp="1"/>
          </p:cNvSpPr>
          <p:nvPr>
            <p:ph type="title"/>
          </p:nvPr>
        </p:nvSpPr>
        <p:spPr/>
        <p:txBody>
          <a:body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DA364400-E618-4F20-B579-728816372F7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Content Placeholder 3">
            <a:extLst>
              <a:ext uri="{FF2B5EF4-FFF2-40B4-BE49-F238E27FC236}">
                <a16:creationId xmlns:a16="http://schemas.microsoft.com/office/drawing/2014/main" id="{B7B10764-5166-40A7-A989-36690C5EA54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Date Placeholder 4">
            <a:extLst>
              <a:ext uri="{FF2B5EF4-FFF2-40B4-BE49-F238E27FC236}">
                <a16:creationId xmlns:a16="http://schemas.microsoft.com/office/drawing/2014/main" id="{235138EC-3EA1-4E5D-B571-E2652BA1A20F}"/>
              </a:ext>
            </a:extLst>
          </p:cNvPr>
          <p:cNvSpPr>
            <a:spLocks noGrp="1"/>
          </p:cNvSpPr>
          <p:nvPr>
            <p:ph type="dt" sz="half" idx="10"/>
          </p:nvPr>
        </p:nvSpPr>
        <p:spPr/>
        <p:txBody>
          <a:bodyPr/>
          <a:lstStyle/>
          <a:p>
            <a:fld id="{08036245-AF3D-4D9C-9098-6CD4CE958BD8}" type="datetimeFigureOut">
              <a:rPr lang="sr-Latn-RS" smtClean="0"/>
              <a:t>10.01.2023</a:t>
            </a:fld>
            <a:endParaRPr lang="sr-Latn-RS"/>
          </a:p>
        </p:txBody>
      </p:sp>
      <p:sp>
        <p:nvSpPr>
          <p:cNvPr id="6" name="Footer Placeholder 5">
            <a:extLst>
              <a:ext uri="{FF2B5EF4-FFF2-40B4-BE49-F238E27FC236}">
                <a16:creationId xmlns:a16="http://schemas.microsoft.com/office/drawing/2014/main" id="{C0EA822F-217C-4997-A784-9927037BA806}"/>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BA8A2163-F969-4158-A792-1A72D9E90C46}"/>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535315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0CF9A9-5824-4224-9066-961194C91E45}"/>
              </a:ext>
            </a:extLst>
          </p:cNvPr>
          <p:cNvSpPr>
            <a:spLocks noGrp="1"/>
          </p:cNvSpPr>
          <p:nvPr>
            <p:ph type="title"/>
          </p:nvPr>
        </p:nvSpPr>
        <p:spPr>
          <a:xfrm>
            <a:off x="839788" y="365125"/>
            <a:ext cx="10515600" cy="1325563"/>
          </a:xfrm>
        </p:spPr>
        <p:txBody>
          <a:bodyPr/>
          <a:lstStyle/>
          <a:p>
            <a:r>
              <a:rPr lang="en-US"/>
              <a:t>Click to edit Master title style</a:t>
            </a:r>
            <a:endParaRPr lang="sr-Latn-RS"/>
          </a:p>
        </p:txBody>
      </p:sp>
      <p:sp>
        <p:nvSpPr>
          <p:cNvPr id="3" name="Text Placeholder 2">
            <a:extLst>
              <a:ext uri="{FF2B5EF4-FFF2-40B4-BE49-F238E27FC236}">
                <a16:creationId xmlns:a16="http://schemas.microsoft.com/office/drawing/2014/main" id="{C2863D84-51A1-4419-A64F-0F9AAE38EE0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AB158AA-C3A9-4FCA-84CD-DB6114D3B01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5" name="Text Placeholder 4">
            <a:extLst>
              <a:ext uri="{FF2B5EF4-FFF2-40B4-BE49-F238E27FC236}">
                <a16:creationId xmlns:a16="http://schemas.microsoft.com/office/drawing/2014/main" id="{89067A79-AD2C-4141-8BFE-6C22DBA155C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AAC4A9B-43F4-4349-B4CE-F7E2A102527A}"/>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7" name="Date Placeholder 6">
            <a:extLst>
              <a:ext uri="{FF2B5EF4-FFF2-40B4-BE49-F238E27FC236}">
                <a16:creationId xmlns:a16="http://schemas.microsoft.com/office/drawing/2014/main" id="{143E97F4-FCE0-496D-9AAC-83A33D6FF9F7}"/>
              </a:ext>
            </a:extLst>
          </p:cNvPr>
          <p:cNvSpPr>
            <a:spLocks noGrp="1"/>
          </p:cNvSpPr>
          <p:nvPr>
            <p:ph type="dt" sz="half" idx="10"/>
          </p:nvPr>
        </p:nvSpPr>
        <p:spPr/>
        <p:txBody>
          <a:bodyPr/>
          <a:lstStyle/>
          <a:p>
            <a:fld id="{08036245-AF3D-4D9C-9098-6CD4CE958BD8}" type="datetimeFigureOut">
              <a:rPr lang="sr-Latn-RS" smtClean="0"/>
              <a:t>10.01.2023</a:t>
            </a:fld>
            <a:endParaRPr lang="sr-Latn-RS"/>
          </a:p>
        </p:txBody>
      </p:sp>
      <p:sp>
        <p:nvSpPr>
          <p:cNvPr id="8" name="Footer Placeholder 7">
            <a:extLst>
              <a:ext uri="{FF2B5EF4-FFF2-40B4-BE49-F238E27FC236}">
                <a16:creationId xmlns:a16="http://schemas.microsoft.com/office/drawing/2014/main" id="{CEE745BB-A68D-49FF-80FD-DA5FEEBCC0CE}"/>
              </a:ext>
            </a:extLst>
          </p:cNvPr>
          <p:cNvSpPr>
            <a:spLocks noGrp="1"/>
          </p:cNvSpPr>
          <p:nvPr>
            <p:ph type="ftr" sz="quarter" idx="11"/>
          </p:nvPr>
        </p:nvSpPr>
        <p:spPr/>
        <p:txBody>
          <a:bodyPr/>
          <a:lstStyle/>
          <a:p>
            <a:endParaRPr lang="sr-Latn-RS"/>
          </a:p>
        </p:txBody>
      </p:sp>
      <p:sp>
        <p:nvSpPr>
          <p:cNvPr id="9" name="Slide Number Placeholder 8">
            <a:extLst>
              <a:ext uri="{FF2B5EF4-FFF2-40B4-BE49-F238E27FC236}">
                <a16:creationId xmlns:a16="http://schemas.microsoft.com/office/drawing/2014/main" id="{9F2FDDB8-1C5C-4151-9458-567B2FA5A101}"/>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37076712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BA703-9838-4EEC-ACB2-2BCE06F86D47}"/>
              </a:ext>
            </a:extLst>
          </p:cNvPr>
          <p:cNvSpPr>
            <a:spLocks noGrp="1"/>
          </p:cNvSpPr>
          <p:nvPr>
            <p:ph type="title"/>
          </p:nvPr>
        </p:nvSpPr>
        <p:spPr/>
        <p:txBody>
          <a:bodyPr/>
          <a:lstStyle/>
          <a:p>
            <a:r>
              <a:rPr lang="en-US"/>
              <a:t>Click to edit Master title style</a:t>
            </a:r>
            <a:endParaRPr lang="sr-Latn-RS"/>
          </a:p>
        </p:txBody>
      </p:sp>
      <p:sp>
        <p:nvSpPr>
          <p:cNvPr id="3" name="Date Placeholder 2">
            <a:extLst>
              <a:ext uri="{FF2B5EF4-FFF2-40B4-BE49-F238E27FC236}">
                <a16:creationId xmlns:a16="http://schemas.microsoft.com/office/drawing/2014/main" id="{0CD87DC8-50F0-4C49-B10A-5628C918DFEA}"/>
              </a:ext>
            </a:extLst>
          </p:cNvPr>
          <p:cNvSpPr>
            <a:spLocks noGrp="1"/>
          </p:cNvSpPr>
          <p:nvPr>
            <p:ph type="dt" sz="half" idx="10"/>
          </p:nvPr>
        </p:nvSpPr>
        <p:spPr/>
        <p:txBody>
          <a:bodyPr/>
          <a:lstStyle/>
          <a:p>
            <a:fld id="{08036245-AF3D-4D9C-9098-6CD4CE958BD8}" type="datetimeFigureOut">
              <a:rPr lang="sr-Latn-RS" smtClean="0"/>
              <a:t>10.01.2023</a:t>
            </a:fld>
            <a:endParaRPr lang="sr-Latn-RS"/>
          </a:p>
        </p:txBody>
      </p:sp>
      <p:sp>
        <p:nvSpPr>
          <p:cNvPr id="4" name="Footer Placeholder 3">
            <a:extLst>
              <a:ext uri="{FF2B5EF4-FFF2-40B4-BE49-F238E27FC236}">
                <a16:creationId xmlns:a16="http://schemas.microsoft.com/office/drawing/2014/main" id="{E8FD19BE-930E-4F08-AB4C-7F1945BC1D1F}"/>
              </a:ext>
            </a:extLst>
          </p:cNvPr>
          <p:cNvSpPr>
            <a:spLocks noGrp="1"/>
          </p:cNvSpPr>
          <p:nvPr>
            <p:ph type="ftr" sz="quarter" idx="11"/>
          </p:nvPr>
        </p:nvSpPr>
        <p:spPr/>
        <p:txBody>
          <a:bodyPr/>
          <a:lstStyle/>
          <a:p>
            <a:endParaRPr lang="sr-Latn-RS"/>
          </a:p>
        </p:txBody>
      </p:sp>
      <p:sp>
        <p:nvSpPr>
          <p:cNvPr id="5" name="Slide Number Placeholder 4">
            <a:extLst>
              <a:ext uri="{FF2B5EF4-FFF2-40B4-BE49-F238E27FC236}">
                <a16:creationId xmlns:a16="http://schemas.microsoft.com/office/drawing/2014/main" id="{1D880E6A-B6B0-46A5-B969-1E53E4F94286}"/>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2006838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B4C5DE9-3C5C-416D-9977-FE43D603FA55}"/>
              </a:ext>
            </a:extLst>
          </p:cNvPr>
          <p:cNvSpPr>
            <a:spLocks noGrp="1"/>
          </p:cNvSpPr>
          <p:nvPr>
            <p:ph type="dt" sz="half" idx="10"/>
          </p:nvPr>
        </p:nvSpPr>
        <p:spPr/>
        <p:txBody>
          <a:bodyPr/>
          <a:lstStyle/>
          <a:p>
            <a:fld id="{08036245-AF3D-4D9C-9098-6CD4CE958BD8}" type="datetimeFigureOut">
              <a:rPr lang="sr-Latn-RS" smtClean="0"/>
              <a:t>10.01.2023</a:t>
            </a:fld>
            <a:endParaRPr lang="sr-Latn-RS"/>
          </a:p>
        </p:txBody>
      </p:sp>
      <p:sp>
        <p:nvSpPr>
          <p:cNvPr id="3" name="Footer Placeholder 2">
            <a:extLst>
              <a:ext uri="{FF2B5EF4-FFF2-40B4-BE49-F238E27FC236}">
                <a16:creationId xmlns:a16="http://schemas.microsoft.com/office/drawing/2014/main" id="{BEDAD3E5-FFDA-496E-84DB-4514453B543F}"/>
              </a:ext>
            </a:extLst>
          </p:cNvPr>
          <p:cNvSpPr>
            <a:spLocks noGrp="1"/>
          </p:cNvSpPr>
          <p:nvPr>
            <p:ph type="ftr" sz="quarter" idx="11"/>
          </p:nvPr>
        </p:nvSpPr>
        <p:spPr/>
        <p:txBody>
          <a:bodyPr/>
          <a:lstStyle/>
          <a:p>
            <a:endParaRPr lang="sr-Latn-RS"/>
          </a:p>
        </p:txBody>
      </p:sp>
      <p:sp>
        <p:nvSpPr>
          <p:cNvPr id="4" name="Slide Number Placeholder 3">
            <a:extLst>
              <a:ext uri="{FF2B5EF4-FFF2-40B4-BE49-F238E27FC236}">
                <a16:creationId xmlns:a16="http://schemas.microsoft.com/office/drawing/2014/main" id="{E8887E1B-9790-46A2-900E-E91744702D8D}"/>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40622809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D762E7-CAA0-4F39-A17F-6B605DFCF25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Content Placeholder 2">
            <a:extLst>
              <a:ext uri="{FF2B5EF4-FFF2-40B4-BE49-F238E27FC236}">
                <a16:creationId xmlns:a16="http://schemas.microsoft.com/office/drawing/2014/main" id="{A1322F73-91C7-4917-8F10-6548FE78C5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Text Placeholder 3">
            <a:extLst>
              <a:ext uri="{FF2B5EF4-FFF2-40B4-BE49-F238E27FC236}">
                <a16:creationId xmlns:a16="http://schemas.microsoft.com/office/drawing/2014/main" id="{5E73986F-F4F8-4CB7-A2B0-69FAC096AB1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B3F921-D732-485A-9E9D-FFA76D30905D}"/>
              </a:ext>
            </a:extLst>
          </p:cNvPr>
          <p:cNvSpPr>
            <a:spLocks noGrp="1"/>
          </p:cNvSpPr>
          <p:nvPr>
            <p:ph type="dt" sz="half" idx="10"/>
          </p:nvPr>
        </p:nvSpPr>
        <p:spPr/>
        <p:txBody>
          <a:bodyPr/>
          <a:lstStyle/>
          <a:p>
            <a:fld id="{08036245-AF3D-4D9C-9098-6CD4CE958BD8}" type="datetimeFigureOut">
              <a:rPr lang="sr-Latn-RS" smtClean="0"/>
              <a:t>10.01.2023</a:t>
            </a:fld>
            <a:endParaRPr lang="sr-Latn-RS"/>
          </a:p>
        </p:txBody>
      </p:sp>
      <p:sp>
        <p:nvSpPr>
          <p:cNvPr id="6" name="Footer Placeholder 5">
            <a:extLst>
              <a:ext uri="{FF2B5EF4-FFF2-40B4-BE49-F238E27FC236}">
                <a16:creationId xmlns:a16="http://schemas.microsoft.com/office/drawing/2014/main" id="{32286533-7A00-4ABC-8075-3C3B74F560F8}"/>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87B031D5-92CE-46F2-A2CB-95A439DFCD00}"/>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1238748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23FABA-0B1F-4407-AB8D-EAD9D177112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r-Latn-RS"/>
          </a:p>
        </p:txBody>
      </p:sp>
      <p:sp>
        <p:nvSpPr>
          <p:cNvPr id="3" name="Picture Placeholder 2">
            <a:extLst>
              <a:ext uri="{FF2B5EF4-FFF2-40B4-BE49-F238E27FC236}">
                <a16:creationId xmlns:a16="http://schemas.microsoft.com/office/drawing/2014/main" id="{16F34108-1E39-4036-A6B9-D3C0E1E257E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r-Latn-RS"/>
          </a:p>
        </p:txBody>
      </p:sp>
      <p:sp>
        <p:nvSpPr>
          <p:cNvPr id="4" name="Text Placeholder 3">
            <a:extLst>
              <a:ext uri="{FF2B5EF4-FFF2-40B4-BE49-F238E27FC236}">
                <a16:creationId xmlns:a16="http://schemas.microsoft.com/office/drawing/2014/main" id="{5F879C65-6AD6-4270-9FB0-F6DC17BB3F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52F2975-F6C0-4E81-948C-A48CFFBEA8E3}"/>
              </a:ext>
            </a:extLst>
          </p:cNvPr>
          <p:cNvSpPr>
            <a:spLocks noGrp="1"/>
          </p:cNvSpPr>
          <p:nvPr>
            <p:ph type="dt" sz="half" idx="10"/>
          </p:nvPr>
        </p:nvSpPr>
        <p:spPr/>
        <p:txBody>
          <a:bodyPr/>
          <a:lstStyle/>
          <a:p>
            <a:fld id="{08036245-AF3D-4D9C-9098-6CD4CE958BD8}" type="datetimeFigureOut">
              <a:rPr lang="sr-Latn-RS" smtClean="0"/>
              <a:t>10.01.2023</a:t>
            </a:fld>
            <a:endParaRPr lang="sr-Latn-RS"/>
          </a:p>
        </p:txBody>
      </p:sp>
      <p:sp>
        <p:nvSpPr>
          <p:cNvPr id="6" name="Footer Placeholder 5">
            <a:extLst>
              <a:ext uri="{FF2B5EF4-FFF2-40B4-BE49-F238E27FC236}">
                <a16:creationId xmlns:a16="http://schemas.microsoft.com/office/drawing/2014/main" id="{551DFD0E-0450-45CA-B399-FF61E31B0942}"/>
              </a:ext>
            </a:extLst>
          </p:cNvPr>
          <p:cNvSpPr>
            <a:spLocks noGrp="1"/>
          </p:cNvSpPr>
          <p:nvPr>
            <p:ph type="ftr" sz="quarter" idx="11"/>
          </p:nvPr>
        </p:nvSpPr>
        <p:spPr/>
        <p:txBody>
          <a:bodyPr/>
          <a:lstStyle/>
          <a:p>
            <a:endParaRPr lang="sr-Latn-RS"/>
          </a:p>
        </p:txBody>
      </p:sp>
      <p:sp>
        <p:nvSpPr>
          <p:cNvPr id="7" name="Slide Number Placeholder 6">
            <a:extLst>
              <a:ext uri="{FF2B5EF4-FFF2-40B4-BE49-F238E27FC236}">
                <a16:creationId xmlns:a16="http://schemas.microsoft.com/office/drawing/2014/main" id="{D4FD3677-5B02-48ED-8E05-BE4D6390FBC7}"/>
              </a:ext>
            </a:extLst>
          </p:cNvPr>
          <p:cNvSpPr>
            <a:spLocks noGrp="1"/>
          </p:cNvSpPr>
          <p:nvPr>
            <p:ph type="sldNum" sz="quarter" idx="12"/>
          </p:nvPr>
        </p:nvSpPr>
        <p:spPr/>
        <p:txBody>
          <a:bodyPr/>
          <a:lstStyle/>
          <a:p>
            <a:fld id="{9341BCD8-9869-49E9-96EB-E56DECB783D2}" type="slidenum">
              <a:rPr lang="sr-Latn-RS" smtClean="0"/>
              <a:t>‹#›</a:t>
            </a:fld>
            <a:endParaRPr lang="sr-Latn-RS"/>
          </a:p>
        </p:txBody>
      </p:sp>
    </p:spTree>
    <p:extLst>
      <p:ext uri="{BB962C8B-B14F-4D97-AF65-F5344CB8AC3E}">
        <p14:creationId xmlns:p14="http://schemas.microsoft.com/office/powerpoint/2010/main" val="34149240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87ACF83-7E93-4A82-ACB2-0186FD24742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r-Latn-RS"/>
          </a:p>
        </p:txBody>
      </p:sp>
      <p:sp>
        <p:nvSpPr>
          <p:cNvPr id="3" name="Text Placeholder 2">
            <a:extLst>
              <a:ext uri="{FF2B5EF4-FFF2-40B4-BE49-F238E27FC236}">
                <a16:creationId xmlns:a16="http://schemas.microsoft.com/office/drawing/2014/main" id="{B0D2E418-09B4-4743-98EE-79863F33D90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r-Latn-RS"/>
          </a:p>
        </p:txBody>
      </p:sp>
      <p:sp>
        <p:nvSpPr>
          <p:cNvPr id="4" name="Date Placeholder 3">
            <a:extLst>
              <a:ext uri="{FF2B5EF4-FFF2-40B4-BE49-F238E27FC236}">
                <a16:creationId xmlns:a16="http://schemas.microsoft.com/office/drawing/2014/main" id="{48099524-FE23-4EDC-8357-87FEAD8EF4C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8036245-AF3D-4D9C-9098-6CD4CE958BD8}" type="datetimeFigureOut">
              <a:rPr lang="sr-Latn-RS" smtClean="0"/>
              <a:t>10.01.2023</a:t>
            </a:fld>
            <a:endParaRPr lang="sr-Latn-RS"/>
          </a:p>
        </p:txBody>
      </p:sp>
      <p:sp>
        <p:nvSpPr>
          <p:cNvPr id="5" name="Footer Placeholder 4">
            <a:extLst>
              <a:ext uri="{FF2B5EF4-FFF2-40B4-BE49-F238E27FC236}">
                <a16:creationId xmlns:a16="http://schemas.microsoft.com/office/drawing/2014/main" id="{C11F4392-C05B-4411-81C7-54CC297B256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r-Latn-RS"/>
          </a:p>
        </p:txBody>
      </p:sp>
      <p:sp>
        <p:nvSpPr>
          <p:cNvPr id="6" name="Slide Number Placeholder 5">
            <a:extLst>
              <a:ext uri="{FF2B5EF4-FFF2-40B4-BE49-F238E27FC236}">
                <a16:creationId xmlns:a16="http://schemas.microsoft.com/office/drawing/2014/main" id="{AD30D7EA-27D0-4834-849B-EA23F72EC44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341BCD8-9869-49E9-96EB-E56DECB783D2}" type="slidenum">
              <a:rPr lang="sr-Latn-RS" smtClean="0"/>
              <a:t>‹#›</a:t>
            </a:fld>
            <a:endParaRPr lang="sr-Latn-RS"/>
          </a:p>
        </p:txBody>
      </p:sp>
    </p:spTree>
    <p:extLst>
      <p:ext uri="{BB962C8B-B14F-4D97-AF65-F5344CB8AC3E}">
        <p14:creationId xmlns:p14="http://schemas.microsoft.com/office/powerpoint/2010/main" val="26659595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4.jpeg"/><Relationship Id="rId3" Type="http://schemas.openxmlformats.org/officeDocument/2006/relationships/image" Target="../media/image29.jpeg"/><Relationship Id="rId7" Type="http://schemas.openxmlformats.org/officeDocument/2006/relationships/image" Target="../media/image33.jpeg"/><Relationship Id="rId2" Type="http://schemas.openxmlformats.org/officeDocument/2006/relationships/image" Target="../media/image28.jpeg"/><Relationship Id="rId1" Type="http://schemas.openxmlformats.org/officeDocument/2006/relationships/slideLayout" Target="../slideLayouts/slideLayout2.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png"/><Relationship Id="rId9" Type="http://schemas.openxmlformats.org/officeDocument/2006/relationships/image" Target="../media/image35.jpeg"/></Relationships>
</file>

<file path=ppt/slides/_rels/slide11.xml.rels><?xml version="1.0" encoding="UTF-8" standalone="yes"?>
<Relationships xmlns="http://schemas.openxmlformats.org/package/2006/relationships"><Relationship Id="rId3" Type="http://schemas.openxmlformats.org/officeDocument/2006/relationships/hyperlink" Target="http://izjzv.org.rs/" TargetMode="External"/><Relationship Id="rId2" Type="http://schemas.openxmlformats.org/officeDocument/2006/relationships/image" Target="../media/image36.png"/><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1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13.xml.rels><?xml version="1.0" encoding="UTF-8" standalone="yes"?>
<Relationships xmlns="http://schemas.openxmlformats.org/package/2006/relationships"><Relationship Id="rId3" Type="http://schemas.openxmlformats.org/officeDocument/2006/relationships/hyperlink" Target="https://www.who.int/publications/i/item/97892400020986" TargetMode="External"/><Relationship Id="rId2" Type="http://schemas.openxmlformats.org/officeDocument/2006/relationships/hyperlink" Target="https://medlineplus.gov/ency/article/002017.htm" TargetMode="Externa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hyperlink" Target="https://pixabay.com/"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jpeg"/></Relationships>
</file>

<file path=ppt/slides/_rels/slide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_rels/slide9.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6" Type="http://schemas.openxmlformats.org/officeDocument/2006/relationships/image" Target="../media/image27.jpeg"/><Relationship Id="rId5" Type="http://schemas.openxmlformats.org/officeDocument/2006/relationships/image" Target="../media/image26.jpeg"/><Relationship Id="rId4" Type="http://schemas.openxmlformats.org/officeDocument/2006/relationships/image" Target="../media/image2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slov 1"/>
          <p:cNvSpPr>
            <a:spLocks noGrp="1"/>
          </p:cNvSpPr>
          <p:nvPr>
            <p:ph type="ctrTitle"/>
          </p:nvPr>
        </p:nvSpPr>
        <p:spPr>
          <a:xfrm>
            <a:off x="1792856" y="2496867"/>
            <a:ext cx="8604729" cy="1763737"/>
          </a:xfrm>
        </p:spPr>
        <p:txBody>
          <a:bodyPr>
            <a:noAutofit/>
          </a:bodyPr>
          <a:lstStyle/>
          <a:p>
            <a:r>
              <a:rPr lang="sr-Cyrl-RS" sz="4000" b="1" dirty="0">
                <a:solidFill>
                  <a:srgbClr val="FF0000"/>
                </a:solidFill>
                <a:latin typeface="Arial" panose="020B0604020202020204" pitchFamily="34" charset="0"/>
                <a:cs typeface="Arial" panose="020B0604020202020204" pitchFamily="34" charset="0"/>
              </a:rPr>
              <a:t>РАЗВОЈНЕ КАРАКТЕРИСТИКЕ ДЕЦЕ</a:t>
            </a:r>
            <a:br>
              <a:rPr lang="sr-Cyrl-RS" sz="4000" b="1" dirty="0">
                <a:solidFill>
                  <a:srgbClr val="FF0000"/>
                </a:solidFill>
                <a:latin typeface="Arial" panose="020B0604020202020204" pitchFamily="34" charset="0"/>
                <a:cs typeface="Arial" panose="020B0604020202020204" pitchFamily="34" charset="0"/>
              </a:rPr>
            </a:br>
            <a:r>
              <a:rPr lang="sr-Cyrl-RS" sz="4000" b="1" dirty="0">
                <a:solidFill>
                  <a:srgbClr val="FF0000"/>
                </a:solidFill>
                <a:latin typeface="Arial" panose="020B0604020202020204" pitchFamily="34" charset="0"/>
                <a:cs typeface="Arial" panose="020B0604020202020204" pitchFamily="34" charset="0"/>
              </a:rPr>
              <a:t>УЗРАСТА </a:t>
            </a:r>
            <a:r>
              <a:rPr lang="sr-Cyrl-RS" sz="4000" b="1" dirty="0" smtClean="0">
                <a:solidFill>
                  <a:srgbClr val="FF0000"/>
                </a:solidFill>
                <a:latin typeface="Arial" panose="020B0604020202020204" pitchFamily="34" charset="0"/>
                <a:cs typeface="Arial" panose="020B0604020202020204" pitchFamily="34" charset="0"/>
              </a:rPr>
              <a:t>ОД </a:t>
            </a:r>
            <a:r>
              <a:rPr lang="sr-Latn-RS" sz="4000" b="1" dirty="0" smtClean="0">
                <a:solidFill>
                  <a:srgbClr val="FF0000"/>
                </a:solidFill>
                <a:latin typeface="Arial" panose="020B0604020202020204" pitchFamily="34" charset="0"/>
                <a:cs typeface="Arial" panose="020B0604020202020204" pitchFamily="34" charset="0"/>
              </a:rPr>
              <a:t>7</a:t>
            </a:r>
            <a:r>
              <a:rPr lang="sr-Cyrl-RS" sz="4000" b="1" dirty="0" smtClean="0">
                <a:solidFill>
                  <a:srgbClr val="FF0000"/>
                </a:solidFill>
                <a:latin typeface="Arial" panose="020B0604020202020204" pitchFamily="34" charset="0"/>
                <a:cs typeface="Arial" panose="020B0604020202020204" pitchFamily="34" charset="0"/>
              </a:rPr>
              <a:t> </a:t>
            </a:r>
            <a:r>
              <a:rPr lang="sr-Cyrl-RS" sz="4000" b="1" dirty="0">
                <a:solidFill>
                  <a:srgbClr val="FF0000"/>
                </a:solidFill>
                <a:latin typeface="Arial" panose="020B0604020202020204" pitchFamily="34" charset="0"/>
                <a:cs typeface="Arial" panose="020B0604020202020204" pitchFamily="34" charset="0"/>
              </a:rPr>
              <a:t>ДО </a:t>
            </a:r>
            <a:r>
              <a:rPr lang="sr-Latn-RS" sz="4000" b="1" dirty="0">
                <a:solidFill>
                  <a:srgbClr val="FF0000"/>
                </a:solidFill>
                <a:latin typeface="Arial" panose="020B0604020202020204" pitchFamily="34" charset="0"/>
                <a:cs typeface="Arial" panose="020B0604020202020204" pitchFamily="34" charset="0"/>
              </a:rPr>
              <a:t>10</a:t>
            </a:r>
            <a:r>
              <a:rPr lang="sr-Cyrl-RS" sz="4000" b="1" dirty="0">
                <a:solidFill>
                  <a:srgbClr val="FF0000"/>
                </a:solidFill>
                <a:latin typeface="Arial" panose="020B0604020202020204" pitchFamily="34" charset="0"/>
                <a:cs typeface="Arial" panose="020B0604020202020204" pitchFamily="34" charset="0"/>
              </a:rPr>
              <a:t> ГОДИН</a:t>
            </a:r>
            <a:r>
              <a:rPr lang="sr-Latn-RS" sz="4000" b="1" dirty="0">
                <a:solidFill>
                  <a:srgbClr val="FF0000"/>
                </a:solidFill>
                <a:latin typeface="Arial" panose="020B0604020202020204" pitchFamily="34" charset="0"/>
                <a:cs typeface="Arial" panose="020B0604020202020204" pitchFamily="34" charset="0"/>
              </a:rPr>
              <a:t>A</a:t>
            </a:r>
          </a:p>
        </p:txBody>
      </p:sp>
      <p:pic>
        <p:nvPicPr>
          <p:cNvPr id="7170" name="Picture 2" descr="child is playing superhero Little child is playing superhero. Kid is measuring the growth on the background of bright ultraviolet wall. Girl power concept. Yellow, pink and  purple colors. child growth stock pictures, royalty-free photos &amp; images">
            <a:extLst>
              <a:ext uri="{FF2B5EF4-FFF2-40B4-BE49-F238E27FC236}">
                <a16:creationId xmlns:a16="http://schemas.microsoft.com/office/drawing/2014/main" id="{ADAB9FF0-E462-4B6B-B6EC-7CB82AA7B96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862"/>
          <a:stretch/>
        </p:blipFill>
        <p:spPr bwMode="auto">
          <a:xfrm>
            <a:off x="0" y="0"/>
            <a:ext cx="1990023" cy="228572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3715408" y="4462972"/>
            <a:ext cx="4503605" cy="461665"/>
          </a:xfrm>
          <a:prstGeom prst="rect">
            <a:avLst/>
          </a:prstGeom>
          <a:noFill/>
        </p:spPr>
        <p:txBody>
          <a:bodyPr wrap="none" rtlCol="0">
            <a:spAutoFit/>
          </a:bodyPr>
          <a:lstStyle/>
          <a:p>
            <a:pPr algn="ctr"/>
            <a:r>
              <a:rPr lang="sr-Cyrl-RS" sz="2400" dirty="0" smtClean="0">
                <a:latin typeface="Arial" panose="020B0604020202020204" pitchFamily="34" charset="0"/>
                <a:cs typeface="Arial" panose="020B0604020202020204" pitchFamily="34" charset="0"/>
              </a:rPr>
              <a:t>Проф. др Јелена Бјелановић</a:t>
            </a:r>
            <a:endParaRPr lang="sr-Cyrl-RS" sz="2400" dirty="0" smtClean="0">
              <a:solidFill>
                <a:schemeClr val="bg1">
                  <a:lumMod val="65000"/>
                </a:schemeClr>
              </a:solidFill>
              <a:latin typeface="Arial" panose="020B0604020202020204" pitchFamily="34" charset="0"/>
              <a:cs typeface="Arial" panose="020B0604020202020204" pitchFamily="34" charset="0"/>
            </a:endParaRPr>
          </a:p>
        </p:txBody>
      </p:sp>
      <p:sp>
        <p:nvSpPr>
          <p:cNvPr id="8" name="WordArt 9"/>
          <p:cNvSpPr>
            <a:spLocks noChangeArrowheads="1" noChangeShapeType="1" noTextEdit="1"/>
          </p:cNvSpPr>
          <p:nvPr/>
        </p:nvSpPr>
        <p:spPr bwMode="auto">
          <a:xfrm>
            <a:off x="4692306" y="5887787"/>
            <a:ext cx="2549810" cy="316837"/>
          </a:xfrm>
          <a:prstGeom prst="rect">
            <a:avLst/>
          </a:prstGeom>
        </p:spPr>
        <p:txBody>
          <a:bodyPr wrap="none" fromWordArt="1">
            <a:prstTxWarp prst="textPlain">
              <a:avLst>
                <a:gd name="adj" fmla="val 50000"/>
              </a:avLst>
            </a:prstTxWarp>
          </a:bodyPr>
          <a:lstStyle/>
          <a:p>
            <a:pPr algn="ctr" eaLnBrk="1" hangingPunct="1">
              <a:defRPr/>
            </a:pPr>
            <a:r>
              <a:rPr lang="sr-Cyrl-R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Знањем до з</a:t>
            </a:r>
            <a:r>
              <a:rPr lang="sr-Cyrl-RS" sz="1200" i="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драв</a:t>
            </a:r>
            <a:r>
              <a:rPr lang="sr-Cyrl-R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их избора </a:t>
            </a:r>
            <a:endParaRPr lang="en-U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sp>
        <p:nvSpPr>
          <p:cNvPr id="9" name="Text Box 7"/>
          <p:cNvSpPr txBox="1">
            <a:spLocks noChangeArrowheads="1"/>
          </p:cNvSpPr>
          <p:nvPr/>
        </p:nvSpPr>
        <p:spPr bwMode="auto">
          <a:xfrm>
            <a:off x="2597979" y="6292820"/>
            <a:ext cx="7205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58813">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658813">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658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658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defTabSz="658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658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658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658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658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sr-Cyrl-RS" altLang="en-US" sz="1200" b="1" dirty="0"/>
              <a:t>Програмски задатак Посебног програма у области јавног здравља за АПВ у </a:t>
            </a:r>
            <a:r>
              <a:rPr lang="sr-Cyrl-RS" altLang="en-US" sz="1200" b="1" dirty="0" smtClean="0"/>
              <a:t>2022. </a:t>
            </a:r>
            <a:r>
              <a:rPr lang="sr-Cyrl-RS" altLang="en-US" sz="1200" b="1" dirty="0"/>
              <a:t>години:</a:t>
            </a:r>
          </a:p>
          <a:p>
            <a:pPr algn="ctr" eaLnBrk="1" hangingPunct="1">
              <a:lnSpc>
                <a:spcPct val="100000"/>
              </a:lnSpc>
              <a:spcBef>
                <a:spcPct val="0"/>
              </a:spcBef>
              <a:buFontTx/>
              <a:buNone/>
            </a:pPr>
            <a:r>
              <a:rPr lang="ru-RU" altLang="en-US" sz="1200" b="1" dirty="0"/>
              <a:t>Унапређење </a:t>
            </a:r>
            <a:r>
              <a:rPr lang="en-US" altLang="en-US" sz="1200" b="1" dirty="0" err="1"/>
              <a:t>здравствене</a:t>
            </a:r>
            <a:r>
              <a:rPr lang="en-US" altLang="en-US" sz="1200" b="1" dirty="0"/>
              <a:t> </a:t>
            </a:r>
            <a:r>
              <a:rPr lang="en-US" altLang="en-US" sz="1200" b="1" dirty="0" err="1"/>
              <a:t>писмености</a:t>
            </a:r>
            <a:r>
              <a:rPr lang="en-US" altLang="en-US" sz="1200" b="1" dirty="0"/>
              <a:t> </a:t>
            </a:r>
            <a:r>
              <a:rPr lang="en-US" altLang="en-US" sz="1200" b="1" dirty="0" err="1"/>
              <a:t>популације</a:t>
            </a:r>
            <a:r>
              <a:rPr lang="en-US" altLang="en-US" sz="1200" b="1" dirty="0"/>
              <a:t> – „</a:t>
            </a:r>
            <a:r>
              <a:rPr lang="en-US" altLang="en-US" sz="1200" b="1" dirty="0" err="1"/>
              <a:t>Знањем</a:t>
            </a:r>
            <a:r>
              <a:rPr lang="en-US" altLang="en-US" sz="1200" b="1" dirty="0"/>
              <a:t> </a:t>
            </a:r>
            <a:r>
              <a:rPr lang="en-US" altLang="en-US" sz="1200" b="1" dirty="0" err="1"/>
              <a:t>до</a:t>
            </a:r>
            <a:r>
              <a:rPr lang="en-US" altLang="en-US" sz="1200" b="1" dirty="0"/>
              <a:t> </a:t>
            </a:r>
            <a:r>
              <a:rPr lang="en-US" altLang="en-US" sz="1200" b="1" dirty="0" err="1"/>
              <a:t>здравих</a:t>
            </a:r>
            <a:r>
              <a:rPr lang="en-US" altLang="en-US" sz="1200" b="1" dirty="0"/>
              <a:t> </a:t>
            </a:r>
            <a:r>
              <a:rPr lang="en-US" altLang="en-US" sz="1200" b="1" dirty="0" err="1"/>
              <a:t>избора</a:t>
            </a:r>
            <a:r>
              <a:rPr lang="en-US" altLang="en-US" sz="1200" b="1" dirty="0"/>
              <a:t>“ </a:t>
            </a: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6123" y="5370251"/>
            <a:ext cx="2049517" cy="1593312"/>
          </a:xfrm>
          <a:prstGeom prst="rect">
            <a:avLst/>
          </a:prstGeom>
        </p:spPr>
      </p:pic>
      <p:pic>
        <p:nvPicPr>
          <p:cNvPr id="11" name="Picture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803641" y="5835250"/>
            <a:ext cx="2323167" cy="731797"/>
          </a:xfrm>
          <a:prstGeom prst="rect">
            <a:avLst/>
          </a:prstGeom>
        </p:spPr>
      </p:pic>
      <p:pic>
        <p:nvPicPr>
          <p:cNvPr id="1026" name="Picture 2" descr="https://media.istockphoto.com/id/1442018560/photo/tired-father-helping-school-boy-with-adhd-do-his-homework-at-home-homeschooling-distance.jpg?b=1&amp;s=170667a&amp;w=0&amp;k=20&amp;c=pGfIyrd_0hqZzRXMLs2vrc7tPXQ2-SKnOvR7ZA1woTI="/>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523068" y="0"/>
            <a:ext cx="3668931" cy="230358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media.istockphoto.com/id/1313605704/photo/schoolgirl-measuring-height-of-little-brother.jpg?b=1&amp;s=170667a&amp;w=0&amp;k=20&amp;c=cwEUI2Gk-LYHS0eBRZiHa_zAdtUTsVHnCg6GksAo50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72089" y="-33757"/>
            <a:ext cx="2771173" cy="231948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s://media.istockphoto.com/id/1265280308/photo/schoolboy-trying-to-be-higher.jpg?b=1&amp;s=170667a&amp;w=0&amp;k=20&amp;c=KbfEEflUFXovvtZxcDiowTB_jrG_abcznWl2PlO-n0w="/>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88648" y="2509"/>
            <a:ext cx="2663754" cy="22832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5168256"/>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3FDEC-F101-4E63-8E25-B25344195E13}"/>
              </a:ext>
            </a:extLst>
          </p:cNvPr>
          <p:cNvSpPr>
            <a:spLocks noGrp="1"/>
          </p:cNvSpPr>
          <p:nvPr>
            <p:ph type="title"/>
          </p:nvPr>
        </p:nvSpPr>
        <p:spPr>
          <a:xfrm>
            <a:off x="284284" y="312371"/>
            <a:ext cx="5694485" cy="1325563"/>
          </a:xfrm>
        </p:spPr>
        <p:txBody>
          <a:bodyPr>
            <a:normAutofit/>
          </a:bodyPr>
          <a:lstStyle/>
          <a:p>
            <a:r>
              <a:rPr lang="sr-Cyrl-RS" sz="4000" b="1" dirty="0">
                <a:solidFill>
                  <a:srgbClr val="FF0000"/>
                </a:solidFill>
                <a:latin typeface="Arial" panose="020B0604020202020204" pitchFamily="34" charset="0"/>
                <a:cs typeface="Arial" panose="020B0604020202020204" pitchFamily="34" charset="0"/>
              </a:rPr>
              <a:t>Савети за родитеље</a:t>
            </a:r>
            <a:endParaRPr lang="sr-Latn-RS" sz="4000" b="1" dirty="0">
              <a:solidFill>
                <a:srgbClr val="FF0000"/>
              </a:solidFill>
            </a:endParaRPr>
          </a:p>
        </p:txBody>
      </p:sp>
      <p:sp>
        <p:nvSpPr>
          <p:cNvPr id="3" name="Content Placeholder 2">
            <a:extLst>
              <a:ext uri="{FF2B5EF4-FFF2-40B4-BE49-F238E27FC236}">
                <a16:creationId xmlns:a16="http://schemas.microsoft.com/office/drawing/2014/main" id="{10AFC0D3-EF0B-44B0-AE9D-CF7F5F8F5731}"/>
              </a:ext>
            </a:extLst>
          </p:cNvPr>
          <p:cNvSpPr>
            <a:spLocks noGrp="1"/>
          </p:cNvSpPr>
          <p:nvPr>
            <p:ph idx="1"/>
          </p:nvPr>
        </p:nvSpPr>
        <p:spPr>
          <a:xfrm>
            <a:off x="284284" y="1804788"/>
            <a:ext cx="9561052" cy="2818676"/>
          </a:xfrm>
        </p:spPr>
        <p:txBody>
          <a:bodyPr>
            <a:normAutofit/>
          </a:bodyPr>
          <a:lstStyle/>
          <a:p>
            <a:r>
              <a:rPr lang="sr-Cyrl-RS" sz="3000" dirty="0">
                <a:latin typeface="Arial" panose="020B0604020202020204" pitchFamily="34" charset="0"/>
                <a:cs typeface="Arial" panose="020B0604020202020204" pitchFamily="34" charset="0"/>
              </a:rPr>
              <a:t>Укључивати децу у разне </a:t>
            </a:r>
            <a:r>
              <a:rPr lang="sr-Cyrl-RS" sz="3000" dirty="0">
                <a:solidFill>
                  <a:srgbClr val="FF0000"/>
                </a:solidFill>
                <a:latin typeface="Arial" panose="020B0604020202020204" pitchFamily="34" charset="0"/>
                <a:cs typeface="Arial" panose="020B0604020202020204" pitchFamily="34" charset="0"/>
              </a:rPr>
              <a:t>рекреативне физичке активности</a:t>
            </a:r>
            <a:r>
              <a:rPr lang="sr-Cyrl-RS" sz="3000" dirty="0">
                <a:latin typeface="Arial" panose="020B0604020202020204" pitchFamily="34" charset="0"/>
                <a:cs typeface="Arial" panose="020B0604020202020204" pitchFamily="34" charset="0"/>
              </a:rPr>
              <a:t> (спорт, помагање у кући, пешачење до школе, породичне игре</a:t>
            </a:r>
            <a:r>
              <a:rPr lang="sr-Cyrl-RS" sz="3000" dirty="0" smtClean="0">
                <a:latin typeface="Arial" panose="020B0604020202020204" pitchFamily="34" charset="0"/>
                <a:cs typeface="Arial" panose="020B0604020202020204" pitchFamily="34" charset="0"/>
              </a:rPr>
              <a:t>…).</a:t>
            </a:r>
            <a:endParaRPr lang="sr-Cyrl-RS" sz="3000" dirty="0">
              <a:latin typeface="Arial" panose="020B0604020202020204" pitchFamily="34" charset="0"/>
              <a:cs typeface="Arial" panose="020B0604020202020204" pitchFamily="34" charset="0"/>
            </a:endParaRPr>
          </a:p>
          <a:p>
            <a:r>
              <a:rPr lang="sr-Cyrl-RS" sz="3000" dirty="0">
                <a:latin typeface="Arial" panose="020B0604020202020204" pitchFamily="34" charset="0"/>
                <a:cs typeface="Arial" panose="020B0604020202020204" pitchFamily="34" charset="0"/>
              </a:rPr>
              <a:t>Смањити пасивно провођење времена уз мобилни </a:t>
            </a:r>
            <a:r>
              <a:rPr lang="en-US" sz="3000" dirty="0">
                <a:latin typeface="Arial" panose="020B0604020202020204" pitchFamily="34" charset="0"/>
                <a:cs typeface="Arial" panose="020B0604020202020204" pitchFamily="34" charset="0"/>
              </a:rPr>
              <a:t>         </a:t>
            </a:r>
            <a:r>
              <a:rPr lang="sr-Cyrl-RS" sz="3000" dirty="0">
                <a:latin typeface="Arial" panose="020B0604020202020204" pitchFamily="34" charset="0"/>
                <a:cs typeface="Arial" panose="020B0604020202020204" pitchFamily="34" charset="0"/>
              </a:rPr>
              <a:t>телефон, рачунар, телевизор до највише 1-2 сата </a:t>
            </a:r>
            <a:r>
              <a:rPr lang="en-US" sz="3000" dirty="0">
                <a:latin typeface="Arial" panose="020B0604020202020204" pitchFamily="34" charset="0"/>
                <a:cs typeface="Arial" panose="020B0604020202020204" pitchFamily="34" charset="0"/>
              </a:rPr>
              <a:t>             </a:t>
            </a:r>
            <a:r>
              <a:rPr lang="sr-Cyrl-RS" sz="3000" dirty="0">
                <a:latin typeface="Arial" panose="020B0604020202020204" pitchFamily="34" charset="0"/>
                <a:cs typeface="Arial" panose="020B0604020202020204" pitchFamily="34" charset="0"/>
              </a:rPr>
              <a:t>дневно</a:t>
            </a:r>
            <a:r>
              <a:rPr lang="sr-Cyrl-RS" sz="3000" dirty="0" smtClean="0">
                <a:latin typeface="Arial" panose="020B0604020202020204" pitchFamily="34" charset="0"/>
                <a:cs typeface="Arial" panose="020B0604020202020204" pitchFamily="34" charset="0"/>
              </a:rPr>
              <a:t>.</a:t>
            </a:r>
            <a:endParaRPr lang="sr-Cyrl-RS" sz="3000" dirty="0">
              <a:latin typeface="Arial" panose="020B0604020202020204" pitchFamily="34" charset="0"/>
              <a:cs typeface="Arial" panose="020B0604020202020204" pitchFamily="34" charset="0"/>
            </a:endParaRPr>
          </a:p>
        </p:txBody>
      </p:sp>
      <p:pic>
        <p:nvPicPr>
          <p:cNvPr id="10246" name="Picture 6" descr="Hands, Phone, Smartphone, Electronics">
            <a:extLst>
              <a:ext uri="{FF2B5EF4-FFF2-40B4-BE49-F238E27FC236}">
                <a16:creationId xmlns:a16="http://schemas.microsoft.com/office/drawing/2014/main" id="{748727E6-4DC3-4BAF-B22D-E4810BE1CC9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45336" y="3259378"/>
            <a:ext cx="2346664" cy="156444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s://media.istockphoto.com/id/1421136623/photo/the-word-family-time-in-red-on-the-background-of-the-words-work-hobby-relaxation-sport.jpg?b=1&amp;s=170667a&amp;w=0&amp;k=20&amp;c=nPSTvrkfF_NTIShyc2zjnYJ8eXKEzHypV_oV7bN1Yb0="/>
          <p:cNvPicPr>
            <a:picLocks noChangeAspect="1" noChangeArrowheads="1"/>
          </p:cNvPicPr>
          <p:nvPr/>
        </p:nvPicPr>
        <p:blipFill rotWithShape="1">
          <a:blip r:embed="rId3">
            <a:extLst>
              <a:ext uri="{28A0092B-C50C-407E-A947-70E740481C1C}">
                <a14:useLocalDpi xmlns:a14="http://schemas.microsoft.com/office/drawing/2010/main" val="0"/>
              </a:ext>
            </a:extLst>
          </a:blip>
          <a:srcRect l="16740" t="5136" r="20876" b="2284"/>
          <a:stretch/>
        </p:blipFill>
        <p:spPr bwMode="auto">
          <a:xfrm>
            <a:off x="9830053" y="-20800"/>
            <a:ext cx="2361947" cy="2334482"/>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rotWithShape="1">
          <a:blip r:embed="rId4">
            <a:extLst>
              <a:ext uri="{28A0092B-C50C-407E-A947-70E740481C1C}">
                <a14:useLocalDpi xmlns:a14="http://schemas.microsoft.com/office/drawing/2010/main" val="0"/>
              </a:ext>
            </a:extLst>
          </a:blip>
          <a:srcRect l="51584" t="12578" r="2941" b="19562"/>
          <a:stretch/>
        </p:blipFill>
        <p:spPr>
          <a:xfrm>
            <a:off x="9013959" y="4052547"/>
            <a:ext cx="816094" cy="828275"/>
          </a:xfrm>
          <a:prstGeom prst="rect">
            <a:avLst/>
          </a:prstGeom>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3394" t="8661" r="50452" b="20985"/>
          <a:stretch/>
        </p:blipFill>
        <p:spPr>
          <a:xfrm>
            <a:off x="9007443" y="0"/>
            <a:ext cx="822610" cy="852854"/>
          </a:xfrm>
          <a:prstGeom prst="rect">
            <a:avLst/>
          </a:prstGeom>
        </p:spPr>
      </p:pic>
      <p:pic>
        <p:nvPicPr>
          <p:cNvPr id="5122" name="Picture 2" descr="Roller Skates, Sister, Rays, Activitie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139429"/>
            <a:ext cx="2577856" cy="171857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Girls, Dog, Playing, Pet, Leash, Puppy"/>
          <p:cNvPicPr>
            <a:picLocks noChangeAspect="1" noChangeArrowheads="1"/>
          </p:cNvPicPr>
          <p:nvPr/>
        </p:nvPicPr>
        <p:blipFill rotWithShape="1">
          <a:blip r:embed="rId6">
            <a:extLst>
              <a:ext uri="{28A0092B-C50C-407E-A947-70E740481C1C}">
                <a14:useLocalDpi xmlns:a14="http://schemas.microsoft.com/office/drawing/2010/main" val="0"/>
              </a:ext>
            </a:extLst>
          </a:blip>
          <a:srcRect r="8497"/>
          <a:stretch/>
        </p:blipFill>
        <p:spPr bwMode="auto">
          <a:xfrm>
            <a:off x="2577856" y="5146145"/>
            <a:ext cx="2363420" cy="171857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Children Playing, Playground, Childr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41276" y="5132711"/>
            <a:ext cx="2557704" cy="1705137"/>
          </a:xfrm>
          <a:prstGeom prst="rect">
            <a:avLst/>
          </a:prstGeom>
          <a:noFill/>
          <a:extLst>
            <a:ext uri="{909E8E84-426E-40DD-AFC4-6F175D3DCCD1}">
              <a14:hiddenFill xmlns:a14="http://schemas.microsoft.com/office/drawing/2010/main">
                <a:solidFill>
                  <a:srgbClr val="FFFFFF"/>
                </a:solidFill>
              </a14:hiddenFill>
            </a:ext>
          </a:extLst>
        </p:spPr>
      </p:pic>
      <p:pic>
        <p:nvPicPr>
          <p:cNvPr id="5128" name="Picture 8" descr="Run, Jump, Girl, Child, Hurray, Sky"/>
          <p:cNvPicPr>
            <a:picLocks noChangeAspect="1" noChangeArrowheads="1"/>
          </p:cNvPicPr>
          <p:nvPr/>
        </p:nvPicPr>
        <p:blipFill rotWithShape="1">
          <a:blip r:embed="rId8">
            <a:extLst>
              <a:ext uri="{28A0092B-C50C-407E-A947-70E740481C1C}">
                <a14:useLocalDpi xmlns:a14="http://schemas.microsoft.com/office/drawing/2010/main" val="0"/>
              </a:ext>
            </a:extLst>
          </a:blip>
          <a:srcRect l="1456" r="2704"/>
          <a:stretch/>
        </p:blipFill>
        <p:spPr bwMode="auto">
          <a:xfrm>
            <a:off x="7498980" y="5132711"/>
            <a:ext cx="2470639" cy="1718572"/>
          </a:xfrm>
          <a:prstGeom prst="rect">
            <a:avLst/>
          </a:prstGeom>
          <a:noFill/>
          <a:extLst>
            <a:ext uri="{909E8E84-426E-40DD-AFC4-6F175D3DCCD1}">
              <a14:hiddenFill xmlns:a14="http://schemas.microsoft.com/office/drawing/2010/main">
                <a:solidFill>
                  <a:srgbClr val="FFFFFF"/>
                </a:solidFill>
              </a14:hiddenFill>
            </a:ext>
          </a:extLst>
        </p:spPr>
      </p:pic>
      <p:pic>
        <p:nvPicPr>
          <p:cNvPr id="5132" name="Picture 12" descr="Football, Children, Prep, Match, Action"/>
          <p:cNvPicPr>
            <a:picLocks noChangeAspect="1" noChangeArrowheads="1"/>
          </p:cNvPicPr>
          <p:nvPr/>
        </p:nvPicPr>
        <p:blipFill rotWithShape="1">
          <a:blip r:embed="rId9">
            <a:extLst>
              <a:ext uri="{28A0092B-C50C-407E-A947-70E740481C1C}">
                <a14:useLocalDpi xmlns:a14="http://schemas.microsoft.com/office/drawing/2010/main" val="0"/>
              </a:ext>
            </a:extLst>
          </a:blip>
          <a:srcRect r="12995"/>
          <a:stretch/>
        </p:blipFill>
        <p:spPr bwMode="auto">
          <a:xfrm>
            <a:off x="9969619" y="5132711"/>
            <a:ext cx="2225312" cy="1705137"/>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p:nvPicPr>
        <p:blipFill rotWithShape="1">
          <a:blip r:embed="rId4" cstate="hqprint">
            <a:extLst>
              <a:ext uri="{28A0092B-C50C-407E-A947-70E740481C1C}">
                <a14:useLocalDpi xmlns:a14="http://schemas.microsoft.com/office/drawing/2010/main" val="0"/>
              </a:ext>
            </a:extLst>
          </a:blip>
          <a:srcRect l="3394" t="8661" r="50452" b="20985"/>
          <a:stretch/>
        </p:blipFill>
        <p:spPr>
          <a:xfrm>
            <a:off x="68419" y="4790318"/>
            <a:ext cx="330251" cy="342393"/>
          </a:xfrm>
          <a:prstGeom prst="rect">
            <a:avLst/>
          </a:prstGeom>
        </p:spPr>
      </p:pic>
      <p:pic>
        <p:nvPicPr>
          <p:cNvPr id="16" name="Picture 15"/>
          <p:cNvPicPr>
            <a:picLocks noChangeAspect="1"/>
          </p:cNvPicPr>
          <p:nvPr/>
        </p:nvPicPr>
        <p:blipFill rotWithShape="1">
          <a:blip r:embed="rId4" cstate="hqprint">
            <a:extLst>
              <a:ext uri="{28A0092B-C50C-407E-A947-70E740481C1C}">
                <a14:useLocalDpi xmlns:a14="http://schemas.microsoft.com/office/drawing/2010/main" val="0"/>
              </a:ext>
            </a:extLst>
          </a:blip>
          <a:srcRect l="3394" t="8661" r="50452" b="20985"/>
          <a:stretch/>
        </p:blipFill>
        <p:spPr>
          <a:xfrm>
            <a:off x="2553329" y="4790318"/>
            <a:ext cx="330251" cy="342393"/>
          </a:xfrm>
          <a:prstGeom prst="rect">
            <a:avLst/>
          </a:prstGeom>
        </p:spPr>
      </p:pic>
      <p:pic>
        <p:nvPicPr>
          <p:cNvPr id="17" name="Picture 16"/>
          <p:cNvPicPr>
            <a:picLocks noChangeAspect="1"/>
          </p:cNvPicPr>
          <p:nvPr/>
        </p:nvPicPr>
        <p:blipFill rotWithShape="1">
          <a:blip r:embed="rId4" cstate="hqprint">
            <a:extLst>
              <a:ext uri="{28A0092B-C50C-407E-A947-70E740481C1C}">
                <a14:useLocalDpi xmlns:a14="http://schemas.microsoft.com/office/drawing/2010/main" val="0"/>
              </a:ext>
            </a:extLst>
          </a:blip>
          <a:srcRect l="3394" t="8661" r="50452" b="20985"/>
          <a:stretch/>
        </p:blipFill>
        <p:spPr>
          <a:xfrm>
            <a:off x="4988254" y="4783679"/>
            <a:ext cx="330251" cy="342393"/>
          </a:xfrm>
          <a:prstGeom prst="rect">
            <a:avLst/>
          </a:prstGeom>
        </p:spPr>
      </p:pic>
      <p:pic>
        <p:nvPicPr>
          <p:cNvPr id="18" name="Picture 17"/>
          <p:cNvPicPr>
            <a:picLocks noChangeAspect="1"/>
          </p:cNvPicPr>
          <p:nvPr/>
        </p:nvPicPr>
        <p:blipFill rotWithShape="1">
          <a:blip r:embed="rId4" cstate="hqprint">
            <a:extLst>
              <a:ext uri="{28A0092B-C50C-407E-A947-70E740481C1C}">
                <a14:useLocalDpi xmlns:a14="http://schemas.microsoft.com/office/drawing/2010/main" val="0"/>
              </a:ext>
            </a:extLst>
          </a:blip>
          <a:srcRect l="3394" t="8661" r="50452" b="20985"/>
          <a:stretch/>
        </p:blipFill>
        <p:spPr>
          <a:xfrm>
            <a:off x="7498980" y="4776883"/>
            <a:ext cx="330251" cy="342393"/>
          </a:xfrm>
          <a:prstGeom prst="rect">
            <a:avLst/>
          </a:prstGeom>
        </p:spPr>
      </p:pic>
      <p:pic>
        <p:nvPicPr>
          <p:cNvPr id="19" name="Picture 18"/>
          <p:cNvPicPr>
            <a:picLocks noChangeAspect="1"/>
          </p:cNvPicPr>
          <p:nvPr/>
        </p:nvPicPr>
        <p:blipFill rotWithShape="1">
          <a:blip r:embed="rId4" cstate="hqprint">
            <a:extLst>
              <a:ext uri="{28A0092B-C50C-407E-A947-70E740481C1C}">
                <a14:useLocalDpi xmlns:a14="http://schemas.microsoft.com/office/drawing/2010/main" val="0"/>
              </a:ext>
            </a:extLst>
          </a:blip>
          <a:srcRect l="3394" t="8661" r="50452" b="20985"/>
          <a:stretch/>
        </p:blipFill>
        <p:spPr>
          <a:xfrm>
            <a:off x="9969619" y="6522323"/>
            <a:ext cx="330251" cy="342393"/>
          </a:xfrm>
          <a:prstGeom prst="rect">
            <a:avLst/>
          </a:prstGeom>
        </p:spPr>
      </p:pic>
    </p:spTree>
    <p:extLst>
      <p:ext uri="{BB962C8B-B14F-4D97-AF65-F5344CB8AC3E}">
        <p14:creationId xmlns:p14="http://schemas.microsoft.com/office/powerpoint/2010/main" val="348018436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3FDEC-F101-4E63-8E25-B25344195E13}"/>
              </a:ext>
            </a:extLst>
          </p:cNvPr>
          <p:cNvSpPr>
            <a:spLocks noGrp="1"/>
          </p:cNvSpPr>
          <p:nvPr>
            <p:ph type="title"/>
          </p:nvPr>
        </p:nvSpPr>
        <p:spPr>
          <a:xfrm>
            <a:off x="293077" y="250826"/>
            <a:ext cx="5923085" cy="1024060"/>
          </a:xfrm>
        </p:spPr>
        <p:txBody>
          <a:bodyPr>
            <a:normAutofit/>
          </a:bodyPr>
          <a:lstStyle/>
          <a:p>
            <a:r>
              <a:rPr lang="sr-Cyrl-RS" sz="4000" b="1" dirty="0">
                <a:solidFill>
                  <a:srgbClr val="FF0000"/>
                </a:solidFill>
                <a:latin typeface="Arial" panose="020B0604020202020204" pitchFamily="34" charset="0"/>
                <a:cs typeface="Arial" panose="020B0604020202020204" pitchFamily="34" charset="0"/>
              </a:rPr>
              <a:t>Савети за родитеље</a:t>
            </a:r>
            <a:endParaRPr lang="sr-Latn-RS" sz="4000" b="1" dirty="0">
              <a:solidFill>
                <a:srgbClr val="FF0000"/>
              </a:solidFill>
            </a:endParaRPr>
          </a:p>
        </p:txBody>
      </p:sp>
      <p:sp>
        <p:nvSpPr>
          <p:cNvPr id="3" name="Content Placeholder 2">
            <a:extLst>
              <a:ext uri="{FF2B5EF4-FFF2-40B4-BE49-F238E27FC236}">
                <a16:creationId xmlns:a16="http://schemas.microsoft.com/office/drawing/2014/main" id="{10AFC0D3-EF0B-44B0-AE9D-CF7F5F8F5731}"/>
              </a:ext>
            </a:extLst>
          </p:cNvPr>
          <p:cNvSpPr>
            <a:spLocks noGrp="1"/>
          </p:cNvSpPr>
          <p:nvPr>
            <p:ph idx="1"/>
          </p:nvPr>
        </p:nvSpPr>
        <p:spPr>
          <a:xfrm>
            <a:off x="293077" y="1343928"/>
            <a:ext cx="7154008" cy="1953187"/>
          </a:xfrm>
        </p:spPr>
        <p:txBody>
          <a:bodyPr>
            <a:noAutofit/>
          </a:bodyPr>
          <a:lstStyle/>
          <a:p>
            <a:r>
              <a:rPr lang="sr-Cyrl-RS" sz="3000" dirty="0">
                <a:latin typeface="Arial" panose="020B0604020202020204" pitchFamily="34" charset="0"/>
                <a:cs typeface="Arial" panose="020B0604020202020204" pitchFamily="34" charset="0"/>
              </a:rPr>
              <a:t>Разговарати отворено са децом о догађајима у школи и њиховом друштву. </a:t>
            </a:r>
          </a:p>
          <a:p>
            <a:r>
              <a:rPr lang="sr-Cyrl-RS" sz="3000" dirty="0">
                <a:latin typeface="Arial" panose="020B0604020202020204" pitchFamily="34" charset="0"/>
                <a:cs typeface="Arial" panose="020B0604020202020204" pitchFamily="34" charset="0"/>
              </a:rPr>
              <a:t>Подстаћи их да причају о својим осећањима, променама, постигнућима и </a:t>
            </a:r>
            <a:r>
              <a:rPr lang="sr-Cyrl-RS" sz="3000" dirty="0" smtClean="0">
                <a:latin typeface="Arial" panose="020B0604020202020204" pitchFamily="34" charset="0"/>
                <a:cs typeface="Arial" panose="020B0604020202020204" pitchFamily="34" charset="0"/>
              </a:rPr>
              <a:t>евентуалним </a:t>
            </a:r>
            <a:r>
              <a:rPr lang="sr-Cyrl-RS" sz="3000" dirty="0">
                <a:latin typeface="Arial" panose="020B0604020202020204" pitchFamily="34" charset="0"/>
                <a:cs typeface="Arial" panose="020B0604020202020204" pitchFamily="34" charset="0"/>
              </a:rPr>
              <a:t>проблемима</a:t>
            </a:r>
            <a:r>
              <a:rPr lang="sr-Latn-RS" sz="3000" dirty="0" smtClean="0">
                <a:latin typeface="Arial" panose="020B0604020202020204" pitchFamily="34" charset="0"/>
                <a:cs typeface="Arial" panose="020B0604020202020204" pitchFamily="34" charset="0"/>
              </a:rPr>
              <a:t>.</a:t>
            </a:r>
            <a:endParaRPr lang="sr-Cyrl-RS" sz="3000" dirty="0">
              <a:latin typeface="Arial" panose="020B0604020202020204" pitchFamily="34" charset="0"/>
              <a:cs typeface="Arial" panose="020B0604020202020204" pitchFamily="34" charset="0"/>
            </a:endParaRPr>
          </a:p>
        </p:txBody>
      </p:sp>
      <p:pic>
        <p:nvPicPr>
          <p:cNvPr id="4" name="Picture 3"/>
          <p:cNvPicPr>
            <a:picLocks noChangeAspect="1"/>
          </p:cNvPicPr>
          <p:nvPr/>
        </p:nvPicPr>
        <p:blipFill rotWithShape="1">
          <a:blip r:embed="rId2"/>
          <a:srcRect l="35159" t="12293" r="36349" b="15185"/>
          <a:stretch/>
        </p:blipFill>
        <p:spPr>
          <a:xfrm>
            <a:off x="7387772" y="0"/>
            <a:ext cx="4804228" cy="6878479"/>
          </a:xfrm>
          <a:prstGeom prst="rect">
            <a:avLst/>
          </a:prstGeom>
        </p:spPr>
      </p:pic>
      <p:sp>
        <p:nvSpPr>
          <p:cNvPr id="5" name="TextBox 4"/>
          <p:cNvSpPr txBox="1"/>
          <p:nvPr/>
        </p:nvSpPr>
        <p:spPr>
          <a:xfrm>
            <a:off x="4102637" y="5534561"/>
            <a:ext cx="3312630" cy="1323439"/>
          </a:xfrm>
          <a:prstGeom prst="rect">
            <a:avLst/>
          </a:prstGeom>
          <a:noFill/>
        </p:spPr>
        <p:txBody>
          <a:bodyPr wrap="square" rtlCol="0">
            <a:spAutoFit/>
          </a:bodyPr>
          <a:lstStyle/>
          <a:p>
            <a:pPr algn="r"/>
            <a:r>
              <a:rPr lang="sr-Cyrl-RS" sz="1600" dirty="0" smtClean="0">
                <a:latin typeface="Arial" panose="020B0604020202020204" pitchFamily="34" charset="0"/>
                <a:cs typeface="Arial" panose="020B0604020202020204" pitchFamily="34" charset="0"/>
              </a:rPr>
              <a:t>Преузмите корисне брошуре на сајту: </a:t>
            </a:r>
            <a:r>
              <a:rPr lang="en-US" sz="1600" dirty="0" smtClean="0">
                <a:latin typeface="Arial" panose="020B0604020202020204" pitchFamily="34" charset="0"/>
                <a:cs typeface="Arial" panose="020B0604020202020204" pitchFamily="34" charset="0"/>
                <a:hlinkClick r:id="rId3"/>
              </a:rPr>
              <a:t>http</a:t>
            </a:r>
            <a:r>
              <a:rPr lang="en-US" sz="1600" dirty="0">
                <a:latin typeface="Arial" panose="020B0604020202020204" pitchFamily="34" charset="0"/>
                <a:cs typeface="Arial" panose="020B0604020202020204" pitchFamily="34" charset="0"/>
                <a:hlinkClick r:id="rId3"/>
              </a:rPr>
              <a:t>://izjzv.org.rs</a:t>
            </a:r>
            <a:r>
              <a:rPr lang="en-US" sz="1600" dirty="0" smtClean="0">
                <a:latin typeface="Arial" panose="020B0604020202020204" pitchFamily="34" charset="0"/>
                <a:cs typeface="Arial" panose="020B0604020202020204" pitchFamily="34" charset="0"/>
                <a:hlinkClick r:id="rId3"/>
              </a:rPr>
              <a:t>/</a:t>
            </a:r>
            <a:r>
              <a:rPr lang="sr-Cyrl-RS" sz="1600" dirty="0" smtClean="0">
                <a:latin typeface="Arial" panose="020B0604020202020204" pitchFamily="34" charset="0"/>
                <a:cs typeface="Arial" panose="020B0604020202020204" pitchFamily="34" charset="0"/>
              </a:rPr>
              <a:t>  у делу „Документа“ /</a:t>
            </a:r>
          </a:p>
          <a:p>
            <a:pPr algn="r"/>
            <a:r>
              <a:rPr lang="sr-Cyrl-RS" sz="1600" dirty="0" smtClean="0">
                <a:latin typeface="Arial" panose="020B0604020202020204" pitchFamily="34" charset="0"/>
                <a:cs typeface="Arial" panose="020B0604020202020204" pitchFamily="34" charset="0"/>
              </a:rPr>
              <a:t>„Едукативна средства“ / „Ментално здравље“</a:t>
            </a:r>
            <a:endParaRPr lang="en-US" sz="1600" dirty="0">
              <a:latin typeface="Arial" panose="020B0604020202020204" pitchFamily="34" charset="0"/>
              <a:cs typeface="Arial" panose="020B0604020202020204" pitchFamily="34" charset="0"/>
            </a:endParaRPr>
          </a:p>
        </p:txBody>
      </p:sp>
      <p:pic>
        <p:nvPicPr>
          <p:cNvPr id="6" name="Picture 5"/>
          <p:cNvPicPr>
            <a:picLocks noChangeAspect="1"/>
          </p:cNvPicPr>
          <p:nvPr/>
        </p:nvPicPr>
        <p:blipFill rotWithShape="1">
          <a:blip r:embed="rId4"/>
          <a:srcRect l="24524" t="45168" r="26984" b="8130"/>
          <a:stretch/>
        </p:blipFill>
        <p:spPr>
          <a:xfrm>
            <a:off x="0" y="4641044"/>
            <a:ext cx="4130132" cy="2237436"/>
          </a:xfrm>
          <a:prstGeom prst="rect">
            <a:avLst/>
          </a:prstGeom>
        </p:spPr>
      </p:pic>
    </p:spTree>
    <p:extLst>
      <p:ext uri="{BB962C8B-B14F-4D97-AF65-F5344CB8AC3E}">
        <p14:creationId xmlns:p14="http://schemas.microsoft.com/office/powerpoint/2010/main" val="3810947054"/>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3FDEC-F101-4E63-8E25-B25344195E13}"/>
              </a:ext>
            </a:extLst>
          </p:cNvPr>
          <p:cNvSpPr>
            <a:spLocks noGrp="1"/>
          </p:cNvSpPr>
          <p:nvPr>
            <p:ph type="title"/>
          </p:nvPr>
        </p:nvSpPr>
        <p:spPr>
          <a:xfrm>
            <a:off x="293077" y="294787"/>
            <a:ext cx="5597769" cy="1325563"/>
          </a:xfrm>
        </p:spPr>
        <p:txBody>
          <a:bodyPr>
            <a:normAutofit/>
          </a:bodyPr>
          <a:lstStyle/>
          <a:p>
            <a:r>
              <a:rPr lang="sr-Cyrl-RS" sz="4000" b="1" dirty="0">
                <a:solidFill>
                  <a:srgbClr val="FF0000"/>
                </a:solidFill>
                <a:latin typeface="Arial" panose="020B0604020202020204" pitchFamily="34" charset="0"/>
                <a:cs typeface="Arial" panose="020B0604020202020204" pitchFamily="34" charset="0"/>
              </a:rPr>
              <a:t>Савети за родитеље</a:t>
            </a:r>
            <a:endParaRPr lang="sr-Latn-RS" sz="4000" b="1" dirty="0">
              <a:solidFill>
                <a:srgbClr val="FF0000"/>
              </a:solidFill>
            </a:endParaRPr>
          </a:p>
        </p:txBody>
      </p:sp>
      <p:sp>
        <p:nvSpPr>
          <p:cNvPr id="3" name="Content Placeholder 2">
            <a:extLst>
              <a:ext uri="{FF2B5EF4-FFF2-40B4-BE49-F238E27FC236}">
                <a16:creationId xmlns:a16="http://schemas.microsoft.com/office/drawing/2014/main" id="{10AFC0D3-EF0B-44B0-AE9D-CF7F5F8F5731}"/>
              </a:ext>
            </a:extLst>
          </p:cNvPr>
          <p:cNvSpPr>
            <a:spLocks noGrp="1"/>
          </p:cNvSpPr>
          <p:nvPr>
            <p:ph idx="1"/>
          </p:nvPr>
        </p:nvSpPr>
        <p:spPr>
          <a:xfrm>
            <a:off x="293077" y="1827504"/>
            <a:ext cx="10515600" cy="2823627"/>
          </a:xfrm>
        </p:spPr>
        <p:txBody>
          <a:bodyPr>
            <a:normAutofit/>
          </a:bodyPr>
          <a:lstStyle/>
          <a:p>
            <a:r>
              <a:rPr lang="sr-Cyrl-RS" sz="3000" dirty="0">
                <a:latin typeface="Arial" panose="020B0604020202020204" pitchFamily="34" charset="0"/>
                <a:cs typeface="Arial" panose="020B0604020202020204" pitchFamily="34" charset="0"/>
              </a:rPr>
              <a:t>Уверити се да дете има препоручену </a:t>
            </a:r>
            <a:r>
              <a:rPr lang="sr-Cyrl-RS" sz="3000" dirty="0">
                <a:solidFill>
                  <a:srgbClr val="FF0000"/>
                </a:solidFill>
                <a:latin typeface="Arial" panose="020B0604020202020204" pitchFamily="34" charset="0"/>
                <a:cs typeface="Arial" panose="020B0604020202020204" pitchFamily="34" charset="0"/>
              </a:rPr>
              <a:t>дужину сна </a:t>
            </a:r>
            <a:r>
              <a:rPr lang="sr-Cyrl-RS" sz="3000" dirty="0" err="1">
                <a:solidFill>
                  <a:srgbClr val="FF0000"/>
                </a:solidFill>
                <a:latin typeface="Arial" panose="020B0604020202020204" pitchFamily="34" charset="0"/>
                <a:cs typeface="Arial" panose="020B0604020202020204" pitchFamily="34" charset="0"/>
              </a:rPr>
              <a:t>свак</a:t>
            </a:r>
            <a:r>
              <a:rPr lang="en-US" sz="3000" dirty="0">
                <a:solidFill>
                  <a:srgbClr val="FF0000"/>
                </a:solidFill>
                <a:latin typeface="Arial" panose="020B0604020202020204" pitchFamily="34" charset="0"/>
                <a:cs typeface="Arial" panose="020B0604020202020204" pitchFamily="34" charset="0"/>
              </a:rPr>
              <a:t>e</a:t>
            </a:r>
            <a:r>
              <a:rPr lang="sr-Cyrl-RS" sz="3000" dirty="0">
                <a:solidFill>
                  <a:srgbClr val="FF0000"/>
                </a:solidFill>
                <a:latin typeface="Arial" panose="020B0604020202020204" pitchFamily="34" charset="0"/>
                <a:cs typeface="Arial" panose="020B0604020202020204" pitchFamily="34" charset="0"/>
              </a:rPr>
              <a:t> ноћи</a:t>
            </a:r>
            <a:r>
              <a:rPr lang="sr-Cyrl-RS" sz="3000" dirty="0">
                <a:latin typeface="Arial" panose="020B0604020202020204" pitchFamily="34" charset="0"/>
                <a:cs typeface="Arial" panose="020B0604020202020204" pitchFamily="34" charset="0"/>
              </a:rPr>
              <a:t> (од </a:t>
            </a:r>
            <a:r>
              <a:rPr lang="sr-Cyrl-RS" sz="3000" dirty="0" smtClean="0">
                <a:solidFill>
                  <a:srgbClr val="FF0000"/>
                </a:solidFill>
                <a:latin typeface="Arial" panose="020B0604020202020204" pitchFamily="34" charset="0"/>
                <a:cs typeface="Arial" panose="020B0604020202020204" pitchFamily="34" charset="0"/>
              </a:rPr>
              <a:t>9</a:t>
            </a:r>
            <a:r>
              <a:rPr lang="en-GB" sz="3000" dirty="0" smtClean="0">
                <a:solidFill>
                  <a:srgbClr val="FF0000"/>
                </a:solidFill>
                <a:latin typeface="Arial" panose="020B0604020202020204" pitchFamily="34" charset="0"/>
                <a:cs typeface="Arial" panose="020B0604020202020204" pitchFamily="34" charset="0"/>
              </a:rPr>
              <a:t> </a:t>
            </a:r>
            <a:r>
              <a:rPr lang="sr-Cyrl-RS" sz="3000" dirty="0" smtClean="0">
                <a:solidFill>
                  <a:srgbClr val="FF0000"/>
                </a:solidFill>
                <a:latin typeface="Arial" panose="020B0604020202020204" pitchFamily="34" charset="0"/>
                <a:cs typeface="Arial" panose="020B0604020202020204" pitchFamily="34" charset="0"/>
              </a:rPr>
              <a:t>до 12 </a:t>
            </a:r>
            <a:r>
              <a:rPr lang="sr-Cyrl-RS" sz="3000" dirty="0">
                <a:latin typeface="Arial" panose="020B0604020202020204" pitchFamily="34" charset="0"/>
                <a:cs typeface="Arial" panose="020B0604020202020204" pitchFamily="34" charset="0"/>
              </a:rPr>
              <a:t>сати, подразумевајући и поподневно дремање</a:t>
            </a:r>
            <a:r>
              <a:rPr lang="sr-Cyrl-RS" sz="3000" dirty="0" smtClean="0">
                <a:latin typeface="Arial" panose="020B0604020202020204" pitchFamily="34" charset="0"/>
                <a:cs typeface="Arial" panose="020B0604020202020204" pitchFamily="34" charset="0"/>
              </a:rPr>
              <a:t>).</a:t>
            </a:r>
            <a:endParaRPr lang="sr-Cyrl-RS" sz="3000" dirty="0">
              <a:latin typeface="Arial" panose="020B0604020202020204" pitchFamily="34" charset="0"/>
              <a:cs typeface="Arial" panose="020B0604020202020204" pitchFamily="34" charset="0"/>
            </a:endParaRPr>
          </a:p>
          <a:p>
            <a:r>
              <a:rPr lang="sr-Cyrl-RS" sz="3000" dirty="0">
                <a:latin typeface="Arial" panose="020B0604020202020204" pitchFamily="34" charset="0"/>
                <a:cs typeface="Arial" panose="020B0604020202020204" pitchFamily="34" charset="0"/>
              </a:rPr>
              <a:t>Редовно водити децу на </a:t>
            </a:r>
            <a:r>
              <a:rPr lang="sr-Cyrl-RS" sz="3000" dirty="0">
                <a:solidFill>
                  <a:srgbClr val="FF0000"/>
                </a:solidFill>
                <a:latin typeface="Arial" panose="020B0604020202020204" pitchFamily="34" charset="0"/>
                <a:cs typeface="Arial" panose="020B0604020202020204" pitchFamily="34" charset="0"/>
              </a:rPr>
              <a:t>систематске </a:t>
            </a:r>
            <a:r>
              <a:rPr lang="sr-Cyrl-RS" sz="3000" dirty="0" smtClean="0">
                <a:solidFill>
                  <a:srgbClr val="FF0000"/>
                </a:solidFill>
                <a:latin typeface="Arial" panose="020B0604020202020204" pitchFamily="34" charset="0"/>
                <a:cs typeface="Arial" panose="020B0604020202020204" pitchFamily="34" charset="0"/>
              </a:rPr>
              <a:t>прегледе </a:t>
            </a:r>
            <a:r>
              <a:rPr lang="sr-Cyrl-RS" sz="3000" dirty="0" smtClean="0">
                <a:latin typeface="Arial" panose="020B0604020202020204" pitchFamily="34" charset="0"/>
                <a:cs typeface="Arial" panose="020B0604020202020204" pitchFamily="34" charset="0"/>
              </a:rPr>
              <a:t>(у непарним разредима) </a:t>
            </a:r>
            <a:r>
              <a:rPr lang="sr-Cyrl-RS" sz="3000" dirty="0">
                <a:latin typeface="Arial" panose="020B0604020202020204" pitchFamily="34" charset="0"/>
                <a:cs typeface="Arial" panose="020B0604020202020204" pitchFamily="34" charset="0"/>
              </a:rPr>
              <a:t>код </a:t>
            </a:r>
            <a:r>
              <a:rPr lang="sr-Cyrl-RS" sz="3000" dirty="0" smtClean="0">
                <a:latin typeface="Arial" panose="020B0604020202020204" pitchFamily="34" charset="0"/>
                <a:cs typeface="Arial" panose="020B0604020202020204" pitchFamily="34" charset="0"/>
              </a:rPr>
              <a:t>изабраног лекара / </a:t>
            </a:r>
            <a:r>
              <a:rPr lang="sr-Cyrl-RS" sz="3000" dirty="0">
                <a:latin typeface="Arial" panose="020B0604020202020204" pitchFamily="34" charset="0"/>
                <a:cs typeface="Arial" panose="020B0604020202020204" pitchFamily="34" charset="0"/>
              </a:rPr>
              <a:t>педијатра</a:t>
            </a:r>
            <a:r>
              <a:rPr lang="sr-Latn-RS" sz="3000" dirty="0">
                <a:latin typeface="Arial" panose="020B0604020202020204" pitchFamily="34" charset="0"/>
                <a:cs typeface="Arial" panose="020B0604020202020204" pitchFamily="34" charset="0"/>
              </a:rPr>
              <a:t>,</a:t>
            </a:r>
            <a:r>
              <a:rPr lang="sr-Cyrl-RS" sz="3000" dirty="0">
                <a:latin typeface="Arial" panose="020B0604020202020204" pitchFamily="34" charset="0"/>
                <a:cs typeface="Arial" panose="020B0604020202020204" pitchFamily="34" charset="0"/>
              </a:rPr>
              <a:t> који ће утврдити адекватност узрасних промена</a:t>
            </a:r>
            <a:r>
              <a:rPr lang="sr-Cyrl-RS" sz="3000" dirty="0" smtClean="0">
                <a:latin typeface="Arial" panose="020B0604020202020204" pitchFamily="34" charset="0"/>
                <a:cs typeface="Arial" panose="020B0604020202020204" pitchFamily="34" charset="0"/>
              </a:rPr>
              <a:t>.</a:t>
            </a:r>
            <a:endParaRPr lang="sr-Latn-RS" sz="3000" dirty="0"/>
          </a:p>
        </p:txBody>
      </p:sp>
      <p:pic>
        <p:nvPicPr>
          <p:cNvPr id="12292" name="Picture 4" descr="Free photos of Examination">
            <a:extLst>
              <a:ext uri="{FF2B5EF4-FFF2-40B4-BE49-F238E27FC236}">
                <a16:creationId xmlns:a16="http://schemas.microsoft.com/office/drawing/2014/main" id="{BFA7644F-1006-40D3-A559-AB120C0D47C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32733" y="4747683"/>
            <a:ext cx="3159268" cy="2110317"/>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el chico bosteza, sentado en su escritorio y haciendo los deberes. el niño bosteza de clases aburridas. -  the child yawns fotografías e imágenes de st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75596" y="1101"/>
            <a:ext cx="2739606" cy="1826404"/>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Patient, Doctor, Clinic, Consultati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90846" y="4747683"/>
            <a:ext cx="3165475" cy="2110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43499261"/>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F7EC9B-A138-4DA3-924C-854ABC93E8CA}"/>
              </a:ext>
            </a:extLst>
          </p:cNvPr>
          <p:cNvSpPr>
            <a:spLocks noGrp="1"/>
          </p:cNvSpPr>
          <p:nvPr>
            <p:ph type="title"/>
          </p:nvPr>
        </p:nvSpPr>
        <p:spPr>
          <a:xfrm>
            <a:off x="193615" y="102490"/>
            <a:ext cx="3144715" cy="733913"/>
          </a:xfrm>
        </p:spPr>
        <p:txBody>
          <a:bodyPr>
            <a:normAutofit/>
          </a:bodyPr>
          <a:lstStyle/>
          <a:p>
            <a:r>
              <a:rPr lang="sr-Cyrl-RS" sz="3600" dirty="0">
                <a:solidFill>
                  <a:srgbClr val="FF0000"/>
                </a:solidFill>
                <a:latin typeface="Arial" panose="020B0604020202020204" pitchFamily="34" charset="0"/>
                <a:cs typeface="Arial" panose="020B0604020202020204" pitchFamily="34" charset="0"/>
              </a:rPr>
              <a:t>Литература</a:t>
            </a:r>
            <a:endParaRPr lang="sr-Latn-RS" sz="3600" dirty="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47683B1-7CB9-42FD-B87B-AEFC5CBDC4E3}"/>
              </a:ext>
            </a:extLst>
          </p:cNvPr>
          <p:cNvSpPr>
            <a:spLocks noGrp="1"/>
          </p:cNvSpPr>
          <p:nvPr>
            <p:ph idx="1"/>
          </p:nvPr>
        </p:nvSpPr>
        <p:spPr>
          <a:xfrm>
            <a:off x="193615" y="803232"/>
            <a:ext cx="11761177" cy="3679089"/>
          </a:xfrm>
        </p:spPr>
        <p:txBody>
          <a:bodyPr>
            <a:normAutofit/>
          </a:bodyPr>
          <a:lstStyle/>
          <a:p>
            <a:pPr>
              <a:lnSpc>
                <a:spcPct val="100000"/>
              </a:lnSpc>
              <a:spcBef>
                <a:spcPts val="0"/>
              </a:spcBef>
            </a:pPr>
            <a:r>
              <a:rPr lang="en-US" sz="2100" b="0" i="0" dirty="0" err="1">
                <a:effectLst/>
                <a:latin typeface="Arial" panose="020B0604020202020204" pitchFamily="34" charset="0"/>
                <a:cs typeface="Arial" panose="020B0604020202020204" pitchFamily="34" charset="0"/>
              </a:rPr>
              <a:t>WHO.https</a:t>
            </a:r>
            <a:r>
              <a:rPr lang="en-US" sz="2100" b="0" i="0" dirty="0">
                <a:effectLst/>
                <a:latin typeface="Arial" panose="020B0604020202020204" pitchFamily="34" charset="0"/>
                <a:cs typeface="Arial" panose="020B0604020202020204" pitchFamily="34" charset="0"/>
              </a:rPr>
              <a:t>://www.who.int/tools/growth-reference-data-for-5to19-years</a:t>
            </a:r>
          </a:p>
          <a:p>
            <a:pPr>
              <a:lnSpc>
                <a:spcPct val="100000"/>
              </a:lnSpc>
              <a:spcBef>
                <a:spcPts val="0"/>
              </a:spcBef>
            </a:pPr>
            <a:r>
              <a:rPr lang="en-US" sz="2100" b="0" i="0" dirty="0">
                <a:effectLst/>
                <a:latin typeface="Arial" panose="020B0604020202020204" pitchFamily="34" charset="0"/>
                <a:cs typeface="Arial" panose="020B0604020202020204" pitchFamily="34" charset="0"/>
              </a:rPr>
              <a:t>de Onis M, Onyango AW, </a:t>
            </a:r>
            <a:r>
              <a:rPr lang="en-US" sz="2100" b="0" i="0" dirty="0" err="1">
                <a:effectLst/>
                <a:latin typeface="Arial" panose="020B0604020202020204" pitchFamily="34" charset="0"/>
                <a:cs typeface="Arial" panose="020B0604020202020204" pitchFamily="34" charset="0"/>
              </a:rPr>
              <a:t>Borghi</a:t>
            </a:r>
            <a:r>
              <a:rPr lang="en-US" sz="2100" b="0" i="0" dirty="0">
                <a:effectLst/>
                <a:latin typeface="Arial" panose="020B0604020202020204" pitchFamily="34" charset="0"/>
                <a:cs typeface="Arial" panose="020B0604020202020204" pitchFamily="34" charset="0"/>
              </a:rPr>
              <a:t> E, </a:t>
            </a:r>
            <a:r>
              <a:rPr lang="en-US" sz="2100" b="0" i="0" dirty="0" err="1">
                <a:effectLst/>
                <a:latin typeface="Arial" panose="020B0604020202020204" pitchFamily="34" charset="0"/>
                <a:cs typeface="Arial" panose="020B0604020202020204" pitchFamily="34" charset="0"/>
              </a:rPr>
              <a:t>Siyam</a:t>
            </a:r>
            <a:r>
              <a:rPr lang="en-US" sz="2100" b="0" i="0" dirty="0">
                <a:effectLst/>
                <a:latin typeface="Arial" panose="020B0604020202020204" pitchFamily="34" charset="0"/>
                <a:cs typeface="Arial" panose="020B0604020202020204" pitchFamily="34" charset="0"/>
              </a:rPr>
              <a:t> A, Nishida C, </a:t>
            </a:r>
            <a:r>
              <a:rPr lang="en-US" sz="2100" b="0" i="0" dirty="0" err="1">
                <a:effectLst/>
                <a:latin typeface="Arial" panose="020B0604020202020204" pitchFamily="34" charset="0"/>
                <a:cs typeface="Arial" panose="020B0604020202020204" pitchFamily="34" charset="0"/>
              </a:rPr>
              <a:t>Siekmann</a:t>
            </a:r>
            <a:r>
              <a:rPr lang="en-US" sz="2100" b="0" i="0" dirty="0">
                <a:effectLst/>
                <a:latin typeface="Arial" panose="020B0604020202020204" pitchFamily="34" charset="0"/>
                <a:cs typeface="Arial" panose="020B0604020202020204" pitchFamily="34" charset="0"/>
              </a:rPr>
              <a:t> J. Development of a WHO growth reference for school-aged children and adolescents. Bull World Health Organ. 2007 Sep;85(9):</a:t>
            </a:r>
            <a:r>
              <a:rPr lang="en-US" sz="2100" b="0" i="0" dirty="0" smtClean="0">
                <a:effectLst/>
                <a:latin typeface="Arial" panose="020B0604020202020204" pitchFamily="34" charset="0"/>
                <a:cs typeface="Arial" panose="020B0604020202020204" pitchFamily="34" charset="0"/>
              </a:rPr>
              <a:t>660-7</a:t>
            </a:r>
            <a:endParaRPr lang="en-US" sz="2100" dirty="0">
              <a:latin typeface="Arial" panose="020B0604020202020204" pitchFamily="34" charset="0"/>
              <a:cs typeface="Arial" panose="020B0604020202020204" pitchFamily="34" charset="0"/>
            </a:endParaRPr>
          </a:p>
          <a:p>
            <a:pPr>
              <a:lnSpc>
                <a:spcPct val="100000"/>
              </a:lnSpc>
              <a:spcBef>
                <a:spcPts val="0"/>
              </a:spcBef>
            </a:pPr>
            <a:r>
              <a:rPr lang="en-US" sz="2100" dirty="0">
                <a:latin typeface="Arial" panose="020B0604020202020204" pitchFamily="34" charset="0"/>
                <a:cs typeface="Arial" panose="020B0604020202020204" pitchFamily="34" charset="0"/>
              </a:rPr>
              <a:t>CDC. </a:t>
            </a:r>
            <a:r>
              <a:rPr lang="sr-Latn-RS" sz="2100" dirty="0">
                <a:latin typeface="Arial" panose="020B0604020202020204" pitchFamily="34" charset="0"/>
                <a:cs typeface="Arial" panose="020B0604020202020204" pitchFamily="34" charset="0"/>
              </a:rPr>
              <a:t>https://www.cdc.gov/ncbddd/actearly/milestones/index.html</a:t>
            </a:r>
            <a:endParaRPr lang="en-US" sz="2100" dirty="0">
              <a:latin typeface="Arial" panose="020B0604020202020204" pitchFamily="34" charset="0"/>
              <a:cs typeface="Arial" panose="020B0604020202020204" pitchFamily="34" charset="0"/>
            </a:endParaRPr>
          </a:p>
          <a:p>
            <a:pPr>
              <a:lnSpc>
                <a:spcPct val="100000"/>
              </a:lnSpc>
              <a:spcBef>
                <a:spcPts val="0"/>
              </a:spcBef>
            </a:pPr>
            <a:r>
              <a:rPr lang="en-US" sz="2100" b="0" i="0" dirty="0">
                <a:effectLst/>
                <a:latin typeface="Arial" panose="020B0604020202020204" pitchFamily="34" charset="0"/>
                <a:cs typeface="Arial" panose="020B0604020202020204" pitchFamily="34" charset="0"/>
              </a:rPr>
              <a:t>de Onis M. E</a:t>
            </a:r>
            <a:r>
              <a:rPr lang="en-US" sz="2100" dirty="0">
                <a:latin typeface="Arial" panose="020B0604020202020204" pitchFamily="34" charset="0"/>
                <a:cs typeface="Arial" panose="020B0604020202020204" pitchFamily="34" charset="0"/>
              </a:rPr>
              <a:t>book.ecog-obesity.eu/chapter-growth-charts-body-composition/world-health-organization-</a:t>
            </a:r>
            <a:r>
              <a:rPr lang="en-US" sz="2100" dirty="0" err="1">
                <a:latin typeface="Arial" panose="020B0604020202020204" pitchFamily="34" charset="0"/>
                <a:cs typeface="Arial" panose="020B0604020202020204" pitchFamily="34" charset="0"/>
              </a:rPr>
              <a:t>referencecurves</a:t>
            </a:r>
            <a:r>
              <a:rPr lang="en-US" sz="2100" dirty="0">
                <a:latin typeface="Arial" panose="020B0604020202020204" pitchFamily="34" charset="0"/>
                <a:cs typeface="Arial" panose="020B0604020202020204" pitchFamily="34" charset="0"/>
              </a:rPr>
              <a:t>/</a:t>
            </a:r>
          </a:p>
          <a:p>
            <a:pPr>
              <a:lnSpc>
                <a:spcPct val="100000"/>
              </a:lnSpc>
              <a:spcBef>
                <a:spcPts val="0"/>
              </a:spcBef>
            </a:pPr>
            <a:r>
              <a:rPr lang="sr-Cyrl-RS" sz="2100" dirty="0">
                <a:latin typeface="Arial" panose="020B0604020202020204" pitchFamily="34" charset="0"/>
                <a:cs typeface="Arial" panose="020B0604020202020204" pitchFamily="34" charset="0"/>
              </a:rPr>
              <a:t>Удружење педијатара Србије</a:t>
            </a:r>
            <a:r>
              <a:rPr lang="en-US" sz="2100" dirty="0">
                <a:latin typeface="Arial" panose="020B0604020202020204" pitchFamily="34" charset="0"/>
                <a:cs typeface="Arial" panose="020B0604020202020204" pitchFamily="34" charset="0"/>
              </a:rPr>
              <a:t>. </a:t>
            </a:r>
            <a:r>
              <a:rPr lang="ru-RU" sz="2100" dirty="0">
                <a:latin typeface="Arial" panose="020B0604020202020204" pitchFamily="34" charset="0"/>
                <a:cs typeface="Arial" panose="020B0604020202020204" pitchFamily="34" charset="0"/>
              </a:rPr>
              <a:t>Нови стандарди раста и ухрањености деце и адолесцената</a:t>
            </a:r>
            <a:r>
              <a:rPr lang="en-US" sz="2100" dirty="0">
                <a:latin typeface="Arial" panose="020B0604020202020204" pitchFamily="34" charset="0"/>
                <a:cs typeface="Arial" panose="020B0604020202020204" pitchFamily="34" charset="0"/>
              </a:rPr>
              <a:t>. </a:t>
            </a:r>
            <a:r>
              <a:rPr lang="ru-RU" sz="2100" dirty="0">
                <a:latin typeface="Arial" panose="020B0604020202020204" pitchFamily="34" charset="0"/>
                <a:cs typeface="Arial" panose="020B0604020202020204" pitchFamily="34" charset="0"/>
              </a:rPr>
              <a:t>Приручник за педијатре и сараднике у примарној здравственој заштити</a:t>
            </a:r>
            <a:r>
              <a:rPr lang="en-US" sz="2100" dirty="0">
                <a:latin typeface="Arial" panose="020B0604020202020204" pitchFamily="34" charset="0"/>
                <a:cs typeface="Arial" panose="020B0604020202020204" pitchFamily="34" charset="0"/>
              </a:rPr>
              <a:t>. </a:t>
            </a:r>
            <a:r>
              <a:rPr lang="en-US" sz="2100" dirty="0" smtClean="0">
                <a:latin typeface="Arial" panose="020B0604020202020204" pitchFamily="34" charset="0"/>
                <a:cs typeface="Arial" panose="020B0604020202020204" pitchFamily="34" charset="0"/>
              </a:rPr>
              <a:t>2009</a:t>
            </a:r>
            <a:endParaRPr lang="sr-Cyrl-RS" sz="2100" dirty="0">
              <a:latin typeface="Arial" panose="020B0604020202020204" pitchFamily="34" charset="0"/>
              <a:cs typeface="Arial" panose="020B0604020202020204" pitchFamily="34" charset="0"/>
            </a:endParaRPr>
          </a:p>
          <a:p>
            <a:pPr>
              <a:lnSpc>
                <a:spcPct val="100000"/>
              </a:lnSpc>
              <a:spcBef>
                <a:spcPts val="0"/>
              </a:spcBef>
            </a:pPr>
            <a:r>
              <a:rPr lang="en-US" sz="2100" dirty="0">
                <a:latin typeface="Arial" panose="020B0604020202020204" pitchFamily="34" charset="0"/>
                <a:cs typeface="Arial" panose="020B0604020202020204" pitchFamily="34" charset="0"/>
              </a:rPr>
              <a:t>NIH. National Library of Medicine. </a:t>
            </a:r>
            <a:r>
              <a:rPr lang="en-US" sz="2100" dirty="0">
                <a:latin typeface="Arial" panose="020B0604020202020204" pitchFamily="34" charset="0"/>
                <a:cs typeface="Arial" panose="020B0604020202020204" pitchFamily="34" charset="0"/>
                <a:hlinkClick r:id="rId2">
                  <a:extLst>
                    <a:ext uri="{A12FA001-AC4F-418D-AE19-62706E023703}">
                      <ahyp:hlinkClr xmlns:ahyp="http://schemas.microsoft.com/office/drawing/2018/hyperlinkcolor" xmlns="" val="tx"/>
                    </a:ext>
                  </a:extLst>
                </a:hlinkClick>
              </a:rPr>
              <a:t>https://medlineplus.gov/ency/article/002017.htm</a:t>
            </a:r>
            <a:endParaRPr lang="sr-Latn-RS" sz="2100" dirty="0">
              <a:latin typeface="Arial" panose="020B0604020202020204" pitchFamily="34" charset="0"/>
              <a:cs typeface="Arial" panose="020B0604020202020204" pitchFamily="34" charset="0"/>
            </a:endParaRPr>
          </a:p>
          <a:p>
            <a:pPr>
              <a:lnSpc>
                <a:spcPct val="100000"/>
              </a:lnSpc>
              <a:spcBef>
                <a:spcPts val="0"/>
              </a:spcBef>
            </a:pPr>
            <a:r>
              <a:rPr lang="sr-Latn-RS" sz="2100" b="0" i="0" u="sng" dirty="0">
                <a:effectLst/>
                <a:latin typeface="Arial" panose="020B0604020202020204" pitchFamily="34" charset="0"/>
                <a:cs typeface="Arial" panose="020B0604020202020204" pitchFamily="34" charset="0"/>
                <a:hlinkClick r:id="rId3">
                  <a:extLst>
                    <a:ext uri="{A12FA001-AC4F-418D-AE19-62706E023703}">
                      <ahyp:hlinkClr xmlns:ahyp="http://schemas.microsoft.com/office/drawing/2018/hyperlinkcolor" xmlns="" val="tx"/>
                    </a:ext>
                  </a:extLst>
                </a:hlinkClick>
              </a:rPr>
              <a:t>https://www.who.int/publications/i/item/97892400020986</a:t>
            </a:r>
            <a:endParaRPr lang="sr-Latn-RS" sz="2100" dirty="0">
              <a:latin typeface="Arial" panose="020B0604020202020204" pitchFamily="34" charset="0"/>
              <a:cs typeface="Arial" panose="020B0604020202020204" pitchFamily="34" charset="0"/>
            </a:endParaRPr>
          </a:p>
        </p:txBody>
      </p:sp>
      <p:sp>
        <p:nvSpPr>
          <p:cNvPr id="4" name="Title 1"/>
          <p:cNvSpPr txBox="1">
            <a:spLocks/>
          </p:cNvSpPr>
          <p:nvPr/>
        </p:nvSpPr>
        <p:spPr>
          <a:xfrm>
            <a:off x="816403" y="4585289"/>
            <a:ext cx="10515600" cy="740864"/>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ru-RU" sz="2400" b="1" dirty="0" smtClean="0">
                <a:solidFill>
                  <a:schemeClr val="accent1">
                    <a:lumMod val="75000"/>
                  </a:schemeClr>
                </a:solidFill>
                <a:latin typeface="Arial" panose="020B0604020202020204" pitchFamily="34" charset="0"/>
                <a:cs typeface="Arial" panose="020B0604020202020204" pitchFamily="34" charset="0"/>
              </a:rPr>
              <a:t>У презентацији су коришћене слике из публикација </a:t>
            </a:r>
            <a:r>
              <a:rPr lang="ru-RU" sz="2400" b="1" dirty="0">
                <a:solidFill>
                  <a:schemeClr val="accent1">
                    <a:lumMod val="75000"/>
                  </a:schemeClr>
                </a:solidFill>
                <a:latin typeface="Arial" panose="020B0604020202020204" pitchFamily="34" charset="0"/>
                <a:cs typeface="Arial" panose="020B0604020202020204" pitchFamily="34" charset="0"/>
              </a:rPr>
              <a:t>Института за јавно здравље Војводине</a:t>
            </a:r>
            <a:r>
              <a:rPr lang="ru-RU" sz="2400" b="1" dirty="0" smtClean="0">
                <a:solidFill>
                  <a:schemeClr val="accent1">
                    <a:lumMod val="75000"/>
                  </a:schemeClr>
                </a:solidFill>
                <a:latin typeface="Arial" panose="020B0604020202020204" pitchFamily="34" charset="0"/>
                <a:cs typeface="Arial" panose="020B0604020202020204" pitchFamily="34" charset="0"/>
              </a:rPr>
              <a:t> и из следећег извора: </a:t>
            </a:r>
            <a:r>
              <a:rPr lang="en-US" sz="2400" u="sng" dirty="0">
                <a:latin typeface="Arial" panose="020B0604020202020204" pitchFamily="34" charset="0"/>
                <a:cs typeface="Arial" panose="020B0604020202020204" pitchFamily="34" charset="0"/>
                <a:hlinkClick r:id="rId4" tooltip="https://pixabay.com/"/>
              </a:rPr>
              <a:t>https</a:t>
            </a:r>
            <a:r>
              <a:rPr lang="ru-RU" sz="2400" u="sng" dirty="0">
                <a:latin typeface="Arial" panose="020B0604020202020204" pitchFamily="34" charset="0"/>
                <a:cs typeface="Arial" panose="020B0604020202020204" pitchFamily="34" charset="0"/>
                <a:hlinkClick r:id="rId4" tooltip="https://pixabay.com/"/>
              </a:rPr>
              <a:t>://</a:t>
            </a:r>
            <a:r>
              <a:rPr lang="en-US" sz="2400" u="sng" dirty="0" err="1">
                <a:latin typeface="Arial" panose="020B0604020202020204" pitchFamily="34" charset="0"/>
                <a:cs typeface="Arial" panose="020B0604020202020204" pitchFamily="34" charset="0"/>
                <a:hlinkClick r:id="rId4" tooltip="https://pixabay.com/"/>
              </a:rPr>
              <a:t>pixabay</a:t>
            </a:r>
            <a:r>
              <a:rPr lang="ru-RU" sz="2400" u="sng" dirty="0">
                <a:latin typeface="Arial" panose="020B0604020202020204" pitchFamily="34" charset="0"/>
                <a:cs typeface="Arial" panose="020B0604020202020204" pitchFamily="34" charset="0"/>
                <a:hlinkClick r:id="rId4" tooltip="https://pixabay.com/"/>
              </a:rPr>
              <a:t>.</a:t>
            </a:r>
            <a:r>
              <a:rPr lang="en-US" sz="2400" u="sng" dirty="0">
                <a:latin typeface="Arial" panose="020B0604020202020204" pitchFamily="34" charset="0"/>
                <a:cs typeface="Arial" panose="020B0604020202020204" pitchFamily="34" charset="0"/>
                <a:hlinkClick r:id="rId4" tooltip="https://pixabay.com/"/>
              </a:rPr>
              <a:t>com</a:t>
            </a:r>
            <a:r>
              <a:rPr lang="ru-RU" sz="2400" u="sng" dirty="0" smtClean="0">
                <a:latin typeface="Arial" panose="020B0604020202020204" pitchFamily="34" charset="0"/>
                <a:cs typeface="Arial" panose="020B0604020202020204" pitchFamily="34" charset="0"/>
                <a:hlinkClick r:id="rId4" tooltip="https://pixabay.com/"/>
              </a:rPr>
              <a:t>/</a:t>
            </a:r>
            <a:endParaRPr lang="en-US" sz="2400" dirty="0">
              <a:latin typeface="Arial" panose="020B0604020202020204" pitchFamily="34" charset="0"/>
              <a:cs typeface="Arial" panose="020B0604020202020204" pitchFamily="34" charset="0"/>
            </a:endParaRPr>
          </a:p>
        </p:txBody>
      </p:sp>
      <p:sp>
        <p:nvSpPr>
          <p:cNvPr id="5" name="WordArt 9"/>
          <p:cNvSpPr>
            <a:spLocks noChangeArrowheads="1" noChangeShapeType="1" noTextEdit="1"/>
          </p:cNvSpPr>
          <p:nvPr/>
        </p:nvSpPr>
        <p:spPr bwMode="auto">
          <a:xfrm>
            <a:off x="4692306" y="5887787"/>
            <a:ext cx="2549810" cy="316837"/>
          </a:xfrm>
          <a:prstGeom prst="rect">
            <a:avLst/>
          </a:prstGeom>
        </p:spPr>
        <p:txBody>
          <a:bodyPr wrap="none" fromWordArt="1">
            <a:prstTxWarp prst="textPlain">
              <a:avLst>
                <a:gd name="adj" fmla="val 50000"/>
              </a:avLst>
            </a:prstTxWarp>
          </a:bodyPr>
          <a:lstStyle/>
          <a:p>
            <a:pPr algn="ctr" eaLnBrk="1" hangingPunct="1">
              <a:defRPr/>
            </a:pPr>
            <a:r>
              <a:rPr lang="sr-Cyrl-R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Знањем до з</a:t>
            </a:r>
            <a:r>
              <a:rPr lang="sr-Cyrl-RS" sz="1200" i="1"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драв</a:t>
            </a:r>
            <a:r>
              <a:rPr lang="sr-Cyrl-R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rPr>
              <a:t>их избора </a:t>
            </a:r>
            <a:endParaRPr lang="en-US" sz="1200" kern="10" dirty="0">
              <a:ln w="12700">
                <a:solidFill>
                  <a:srgbClr val="EAEAEA"/>
                </a:solidFill>
                <a:round/>
                <a:headEnd/>
                <a:tailEnd/>
              </a:ln>
              <a:gradFill rotWithShape="1">
                <a:gsLst>
                  <a:gs pos="0">
                    <a:srgbClr val="A603AB"/>
                  </a:gs>
                  <a:gs pos="12000">
                    <a:srgbClr val="E81766"/>
                  </a:gs>
                  <a:gs pos="27000">
                    <a:srgbClr val="EE3F17"/>
                  </a:gs>
                  <a:gs pos="48000">
                    <a:srgbClr val="FFFF00"/>
                  </a:gs>
                  <a:gs pos="64999">
                    <a:srgbClr val="1A8D48"/>
                  </a:gs>
                  <a:gs pos="78999">
                    <a:srgbClr val="0819FB"/>
                  </a:gs>
                  <a:gs pos="100000">
                    <a:srgbClr val="A603AB"/>
                  </a:gs>
                </a:gsLst>
                <a:lin ang="0" scaled="1"/>
              </a:gradFill>
              <a:effectLst>
                <a:outerShdw dist="35921" dir="2700000" sy="50000" kx="2115830" algn="bl" rotWithShape="0">
                  <a:srgbClr val="C0C0C0">
                    <a:alpha val="79999"/>
                  </a:srgbClr>
                </a:outerShdw>
              </a:effectLst>
              <a:latin typeface="Arial Black" panose="020B0A04020102020204" pitchFamily="34" charset="0"/>
            </a:endParaRPr>
          </a:p>
        </p:txBody>
      </p:sp>
      <p:sp>
        <p:nvSpPr>
          <p:cNvPr id="6" name="Text Box 7"/>
          <p:cNvSpPr txBox="1">
            <a:spLocks noChangeArrowheads="1"/>
          </p:cNvSpPr>
          <p:nvPr/>
        </p:nvSpPr>
        <p:spPr bwMode="auto">
          <a:xfrm>
            <a:off x="2597979" y="6292820"/>
            <a:ext cx="7205662"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658813">
              <a:lnSpc>
                <a:spcPct val="90000"/>
              </a:lnSpc>
              <a:spcBef>
                <a:spcPts val="1000"/>
              </a:spcBef>
              <a:buFont typeface="Arial" panose="020B0604020202020204" pitchFamily="34" charset="0"/>
              <a:buChar char="•"/>
              <a:defRPr sz="2800">
                <a:solidFill>
                  <a:schemeClr val="tx1"/>
                </a:solidFill>
                <a:latin typeface="Arial" panose="020B0604020202020204" pitchFamily="34" charset="0"/>
              </a:defRPr>
            </a:lvl1pPr>
            <a:lvl2pPr marL="742950" indent="-285750" defTabSz="658813">
              <a:lnSpc>
                <a:spcPct val="90000"/>
              </a:lnSpc>
              <a:spcBef>
                <a:spcPts val="500"/>
              </a:spcBef>
              <a:buFont typeface="Arial" panose="020B0604020202020204" pitchFamily="34" charset="0"/>
              <a:buChar char="•"/>
              <a:defRPr sz="2400">
                <a:solidFill>
                  <a:schemeClr val="tx1"/>
                </a:solidFill>
                <a:latin typeface="Arial" panose="020B0604020202020204" pitchFamily="34" charset="0"/>
              </a:defRPr>
            </a:lvl2pPr>
            <a:lvl3pPr marL="1143000" indent="-228600" defTabSz="658813">
              <a:lnSpc>
                <a:spcPct val="90000"/>
              </a:lnSpc>
              <a:spcBef>
                <a:spcPts val="500"/>
              </a:spcBef>
              <a:buFont typeface="Arial" panose="020B0604020202020204" pitchFamily="34" charset="0"/>
              <a:buChar char="•"/>
              <a:defRPr sz="2000">
                <a:solidFill>
                  <a:schemeClr val="tx1"/>
                </a:solidFill>
                <a:latin typeface="Arial" panose="020B0604020202020204" pitchFamily="34" charset="0"/>
              </a:defRPr>
            </a:lvl3pPr>
            <a:lvl4pPr marL="1600200" indent="-228600" defTabSz="658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4pPr>
            <a:lvl5pPr marL="2057400" indent="-228600" defTabSz="658813">
              <a:lnSpc>
                <a:spcPct val="90000"/>
              </a:lnSpc>
              <a:spcBef>
                <a:spcPts val="500"/>
              </a:spcBef>
              <a:buFont typeface="Arial" panose="020B0604020202020204" pitchFamily="34" charset="0"/>
              <a:buChar char="•"/>
              <a:defRPr>
                <a:solidFill>
                  <a:schemeClr val="tx1"/>
                </a:solidFill>
                <a:latin typeface="Arial" panose="020B0604020202020204" pitchFamily="34" charset="0"/>
              </a:defRPr>
            </a:lvl5pPr>
            <a:lvl6pPr marL="2514600" indent="-228600" defTabSz="658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6pPr>
            <a:lvl7pPr marL="2971800" indent="-228600" defTabSz="658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7pPr>
            <a:lvl8pPr marL="3429000" indent="-228600" defTabSz="658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8pPr>
            <a:lvl9pPr marL="3886200" indent="-228600" defTabSz="658813" eaLnBrk="0" fontAlgn="base" hangingPunct="0">
              <a:lnSpc>
                <a:spcPct val="90000"/>
              </a:lnSpc>
              <a:spcBef>
                <a:spcPts val="500"/>
              </a:spcBef>
              <a:spcAft>
                <a:spcPct val="0"/>
              </a:spcAft>
              <a:buFont typeface="Arial" panose="020B0604020202020204" pitchFamily="34" charset="0"/>
              <a:buChar char="•"/>
              <a:defRPr>
                <a:solidFill>
                  <a:schemeClr val="tx1"/>
                </a:solidFill>
                <a:latin typeface="Arial" panose="020B0604020202020204" pitchFamily="34" charset="0"/>
              </a:defRPr>
            </a:lvl9pPr>
          </a:lstStyle>
          <a:p>
            <a:pPr algn="ctr" eaLnBrk="1" hangingPunct="1">
              <a:lnSpc>
                <a:spcPct val="100000"/>
              </a:lnSpc>
              <a:spcBef>
                <a:spcPct val="0"/>
              </a:spcBef>
              <a:buFontTx/>
              <a:buNone/>
            </a:pPr>
            <a:r>
              <a:rPr lang="sr-Cyrl-RS" altLang="en-US" sz="1200" b="1" dirty="0"/>
              <a:t>Програмски задатак Посебног програма у области јавног здравља за АПВ у </a:t>
            </a:r>
            <a:r>
              <a:rPr lang="sr-Cyrl-RS" altLang="en-US" sz="1200" b="1" dirty="0" smtClean="0"/>
              <a:t>2022. </a:t>
            </a:r>
            <a:r>
              <a:rPr lang="sr-Cyrl-RS" altLang="en-US" sz="1200" b="1" dirty="0"/>
              <a:t>години:</a:t>
            </a:r>
          </a:p>
          <a:p>
            <a:pPr algn="ctr" eaLnBrk="1" hangingPunct="1">
              <a:lnSpc>
                <a:spcPct val="100000"/>
              </a:lnSpc>
              <a:spcBef>
                <a:spcPct val="0"/>
              </a:spcBef>
              <a:buFontTx/>
              <a:buNone/>
            </a:pPr>
            <a:r>
              <a:rPr lang="ru-RU" altLang="en-US" sz="1200" b="1" dirty="0"/>
              <a:t>Унапређење </a:t>
            </a:r>
            <a:r>
              <a:rPr lang="en-US" altLang="en-US" sz="1200" b="1" dirty="0" err="1"/>
              <a:t>здравствене</a:t>
            </a:r>
            <a:r>
              <a:rPr lang="en-US" altLang="en-US" sz="1200" b="1" dirty="0"/>
              <a:t> </a:t>
            </a:r>
            <a:r>
              <a:rPr lang="en-US" altLang="en-US" sz="1200" b="1" dirty="0" err="1"/>
              <a:t>писмености</a:t>
            </a:r>
            <a:r>
              <a:rPr lang="en-US" altLang="en-US" sz="1200" b="1" dirty="0"/>
              <a:t> </a:t>
            </a:r>
            <a:r>
              <a:rPr lang="en-US" altLang="en-US" sz="1200" b="1" dirty="0" err="1"/>
              <a:t>популације</a:t>
            </a:r>
            <a:r>
              <a:rPr lang="en-US" altLang="en-US" sz="1200" b="1" dirty="0"/>
              <a:t> – „</a:t>
            </a:r>
            <a:r>
              <a:rPr lang="en-US" altLang="en-US" sz="1200" b="1" dirty="0" err="1"/>
              <a:t>Знањем</a:t>
            </a:r>
            <a:r>
              <a:rPr lang="en-US" altLang="en-US" sz="1200" b="1" dirty="0"/>
              <a:t> </a:t>
            </a:r>
            <a:r>
              <a:rPr lang="en-US" altLang="en-US" sz="1200" b="1" dirty="0" err="1"/>
              <a:t>до</a:t>
            </a:r>
            <a:r>
              <a:rPr lang="en-US" altLang="en-US" sz="1200" b="1" dirty="0"/>
              <a:t> </a:t>
            </a:r>
            <a:r>
              <a:rPr lang="en-US" altLang="en-US" sz="1200" b="1" dirty="0" err="1"/>
              <a:t>здравих</a:t>
            </a:r>
            <a:r>
              <a:rPr lang="en-US" altLang="en-US" sz="1200" b="1" dirty="0"/>
              <a:t> </a:t>
            </a:r>
            <a:r>
              <a:rPr lang="en-US" altLang="en-US" sz="1200" b="1" dirty="0" err="1"/>
              <a:t>избора</a:t>
            </a:r>
            <a:r>
              <a:rPr lang="en-US" altLang="en-US" sz="1200" b="1" dirty="0"/>
              <a:t>“ </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6123" y="5370251"/>
            <a:ext cx="2049517" cy="1593312"/>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803641" y="5835250"/>
            <a:ext cx="2323167" cy="731797"/>
          </a:xfrm>
          <a:prstGeom prst="rect">
            <a:avLst/>
          </a:prstGeom>
        </p:spPr>
      </p:pic>
    </p:spTree>
    <p:extLst>
      <p:ext uri="{BB962C8B-B14F-4D97-AF65-F5344CB8AC3E}">
        <p14:creationId xmlns:p14="http://schemas.microsoft.com/office/powerpoint/2010/main" val="1621033484"/>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F95F80-2063-4CCE-82C6-8840424B455D}"/>
              </a:ext>
            </a:extLst>
          </p:cNvPr>
          <p:cNvSpPr>
            <a:spLocks noGrp="1"/>
          </p:cNvSpPr>
          <p:nvPr>
            <p:ph type="title"/>
          </p:nvPr>
        </p:nvSpPr>
        <p:spPr>
          <a:xfrm>
            <a:off x="213946" y="191010"/>
            <a:ext cx="6714392" cy="1325563"/>
          </a:xfrm>
        </p:spPr>
        <p:txBody>
          <a:bodyPr>
            <a:normAutofit/>
          </a:bodyPr>
          <a:lstStyle/>
          <a:p>
            <a:r>
              <a:rPr lang="sr-Cyrl-RS" sz="4000" b="1" dirty="0">
                <a:solidFill>
                  <a:srgbClr val="FF0000"/>
                </a:solidFill>
                <a:latin typeface="Arial" panose="020B0604020202020204" pitchFamily="34" charset="0"/>
                <a:cs typeface="Arial" panose="020B0604020202020204" pitchFamily="34" charset="0"/>
              </a:rPr>
              <a:t>Рани школски узраст</a:t>
            </a:r>
            <a:endParaRPr lang="sr-Latn-RS" sz="4000" b="1" dirty="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47255DFF-64AC-4829-84ED-263FD68E7434}"/>
              </a:ext>
            </a:extLst>
          </p:cNvPr>
          <p:cNvSpPr>
            <a:spLocks noGrp="1"/>
          </p:cNvSpPr>
          <p:nvPr>
            <p:ph idx="1"/>
          </p:nvPr>
        </p:nvSpPr>
        <p:spPr>
          <a:xfrm>
            <a:off x="319454" y="1472326"/>
            <a:ext cx="10515600" cy="4351338"/>
          </a:xfrm>
        </p:spPr>
        <p:txBody>
          <a:bodyPr>
            <a:normAutofit lnSpcReduction="10000"/>
          </a:bodyPr>
          <a:lstStyle/>
          <a:p>
            <a:r>
              <a:rPr lang="ru-RU" dirty="0">
                <a:effectLst/>
                <a:latin typeface="Arial" panose="020B0604020202020204" pitchFamily="34" charset="0"/>
                <a:ea typeface="Times New Roman" panose="02020603050405020304" pitchFamily="18" charset="0"/>
                <a:cs typeface="Arial" panose="020B0604020202020204" pitchFamily="34" charset="0"/>
              </a:rPr>
              <a:t>Раст и развој деце раног школског узраста су условљени генетским факторима, факторима окружења и њиховим међуодносима.</a:t>
            </a:r>
          </a:p>
          <a:p>
            <a:r>
              <a:rPr lang="sr-Cyrl-RS" dirty="0">
                <a:effectLst/>
                <a:latin typeface="Arial" panose="020B0604020202020204" pitchFamily="34" charset="0"/>
                <a:ea typeface="Calibri" panose="020F0502020204030204" pitchFamily="34" charset="0"/>
                <a:cs typeface="Arial" panose="020B0604020202020204" pitchFamily="34" charset="0"/>
              </a:rPr>
              <a:t>Међу децом овог узраста постоје велике разлике у висини, маси и грађи. Треба знати да генетска позадина, исхрана и физичка активност имају утицаја на телесне карактеристике деце</a:t>
            </a:r>
            <a:r>
              <a:rPr lang="sr-Cyrl-RS" dirty="0" smtClean="0">
                <a:effectLst/>
                <a:latin typeface="Arial" panose="020B0604020202020204" pitchFamily="34" charset="0"/>
                <a:ea typeface="Calibri" panose="020F0502020204030204" pitchFamily="34" charset="0"/>
                <a:cs typeface="Arial" panose="020B0604020202020204" pitchFamily="34" charset="0"/>
              </a:rPr>
              <a:t>.</a:t>
            </a:r>
            <a:endParaRPr lang="ru-RU" dirty="0">
              <a:effectLst/>
              <a:latin typeface="Arial" panose="020B0604020202020204" pitchFamily="34" charset="0"/>
              <a:ea typeface="Times New Roman" panose="02020603050405020304" pitchFamily="18" charset="0"/>
              <a:cs typeface="Arial" panose="020B0604020202020204" pitchFamily="34" charset="0"/>
            </a:endParaRPr>
          </a:p>
          <a:p>
            <a:r>
              <a:rPr lang="ru-RU" dirty="0">
                <a:latin typeface="Arial" panose="020B0604020202020204" pitchFamily="34" charset="0"/>
                <a:cs typeface="Arial" panose="020B0604020202020204" pitchFamily="34" charset="0"/>
              </a:rPr>
              <a:t>У овом периоду су видљиве:</a:t>
            </a:r>
          </a:p>
          <a:p>
            <a:pPr lvl="1"/>
            <a:r>
              <a:rPr lang="ru-RU" sz="2800" dirty="0">
                <a:solidFill>
                  <a:srgbClr val="FF0000"/>
                </a:solidFill>
                <a:latin typeface="Arial" panose="020B0604020202020204" pitchFamily="34" charset="0"/>
                <a:cs typeface="Arial" panose="020B0604020202020204" pitchFamily="34" charset="0"/>
              </a:rPr>
              <a:t>телесне промене</a:t>
            </a:r>
            <a:r>
              <a:rPr lang="ru-RU" sz="2800" dirty="0">
                <a:latin typeface="Arial" panose="020B0604020202020204" pitchFamily="34" charset="0"/>
                <a:cs typeface="Arial" panose="020B0604020202020204" pitchFamily="34" charset="0"/>
              </a:rPr>
              <a:t>,</a:t>
            </a:r>
          </a:p>
          <a:p>
            <a:pPr lvl="1"/>
            <a:r>
              <a:rPr lang="ru-RU" sz="2800" dirty="0">
                <a:solidFill>
                  <a:srgbClr val="FF0000"/>
                </a:solidFill>
                <a:latin typeface="Arial" panose="020B0604020202020204" pitchFamily="34" charset="0"/>
                <a:cs typeface="Arial" panose="020B0604020202020204" pitchFamily="34" charset="0"/>
              </a:rPr>
              <a:t>емоционалне/социјалне промене</a:t>
            </a:r>
            <a:r>
              <a:rPr lang="ru-RU" sz="2800" dirty="0">
                <a:latin typeface="Arial" panose="020B0604020202020204" pitchFamily="34" charset="0"/>
                <a:cs typeface="Arial" panose="020B0604020202020204" pitchFamily="34" charset="0"/>
              </a:rPr>
              <a:t>,</a:t>
            </a:r>
          </a:p>
          <a:p>
            <a:pPr lvl="1"/>
            <a:r>
              <a:rPr lang="ru-RU" sz="2800" dirty="0">
                <a:solidFill>
                  <a:srgbClr val="FF0000"/>
                </a:solidFill>
                <a:latin typeface="Arial" panose="020B0604020202020204" pitchFamily="34" charset="0"/>
                <a:cs typeface="Arial" panose="020B0604020202020204" pitchFamily="34" charset="0"/>
              </a:rPr>
              <a:t>промене у размишљању и учењу</a:t>
            </a:r>
            <a:r>
              <a:rPr lang="ru-RU" sz="2800" dirty="0">
                <a:latin typeface="Arial" panose="020B0604020202020204" pitchFamily="34" charset="0"/>
                <a:cs typeface="Arial" panose="020B0604020202020204" pitchFamily="34" charset="0"/>
              </a:rPr>
              <a:t>.</a:t>
            </a:r>
          </a:p>
          <a:p>
            <a:pPr lvl="1"/>
            <a:endParaRPr lang="ru-RU" dirty="0">
              <a:latin typeface="Arial" panose="020B0604020202020204" pitchFamily="34" charset="0"/>
              <a:cs typeface="Arial" panose="020B0604020202020204" pitchFamily="34" charset="0"/>
            </a:endParaRPr>
          </a:p>
          <a:p>
            <a:pPr lvl="1"/>
            <a:endParaRPr lang="ru-RU" dirty="0">
              <a:latin typeface="Arial" panose="020B0604020202020204" pitchFamily="34" charset="0"/>
              <a:cs typeface="Arial" panose="020B0604020202020204" pitchFamily="34" charset="0"/>
            </a:endParaRPr>
          </a:p>
          <a:p>
            <a:pPr marL="0" indent="0">
              <a:buNone/>
            </a:pPr>
            <a:endParaRPr lang="sr-Latn-RS" dirty="0">
              <a:latin typeface="Arial" panose="020B0604020202020204" pitchFamily="34" charset="0"/>
              <a:cs typeface="Arial" panose="020B0604020202020204" pitchFamily="34" charset="0"/>
            </a:endParaRPr>
          </a:p>
        </p:txBody>
      </p:sp>
      <p:pic>
        <p:nvPicPr>
          <p:cNvPr id="8194" name="Picture 2" descr="Mother helping teenager with homework Mother helping teenager with homework teenagers growth and development stock pictures, royalty-free photos &amp; images">
            <a:extLst>
              <a:ext uri="{FF2B5EF4-FFF2-40B4-BE49-F238E27FC236}">
                <a16:creationId xmlns:a16="http://schemas.microsoft.com/office/drawing/2014/main" id="{51C15D6B-B373-484F-B938-6F7241B0CFD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0414" y="3832716"/>
            <a:ext cx="4537927" cy="3025284"/>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Sponsored image">
            <a:extLst>
              <a:ext uri="{FF2B5EF4-FFF2-40B4-BE49-F238E27FC236}">
                <a16:creationId xmlns:a16="http://schemas.microsoft.com/office/drawing/2014/main" id="{F99D09EF-8FA9-43DF-8DEC-3D6AF04521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19378" y="0"/>
            <a:ext cx="2272622" cy="15165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6518003"/>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72AF8-21E5-4409-BA39-582BCC20411D}"/>
              </a:ext>
            </a:extLst>
          </p:cNvPr>
          <p:cNvSpPr>
            <a:spLocks noGrp="1"/>
          </p:cNvSpPr>
          <p:nvPr>
            <p:ph type="title"/>
          </p:nvPr>
        </p:nvSpPr>
        <p:spPr>
          <a:xfrm>
            <a:off x="337038" y="182563"/>
            <a:ext cx="6749562" cy="1325563"/>
          </a:xfrm>
        </p:spPr>
        <p:txBody>
          <a:bodyPr>
            <a:normAutofit/>
          </a:bodyPr>
          <a:lstStyle/>
          <a:p>
            <a:r>
              <a:rPr lang="sr-Cyrl-RS" sz="4000" b="1" dirty="0">
                <a:solidFill>
                  <a:srgbClr val="FF0000"/>
                </a:solidFill>
                <a:latin typeface="Arial" panose="020B0604020202020204" pitchFamily="34" charset="0"/>
                <a:cs typeface="Arial" panose="020B0604020202020204" pitchFamily="34" charset="0"/>
              </a:rPr>
              <a:t>Телесне </a:t>
            </a:r>
            <a:r>
              <a:rPr lang="sr-Cyrl-RS" sz="4000" b="1" dirty="0" smtClean="0">
                <a:solidFill>
                  <a:srgbClr val="FF0000"/>
                </a:solidFill>
                <a:latin typeface="Arial" panose="020B0604020202020204" pitchFamily="34" charset="0"/>
                <a:cs typeface="Arial" panose="020B0604020202020204" pitchFamily="34" charset="0"/>
              </a:rPr>
              <a:t>промене</a:t>
            </a:r>
            <a:r>
              <a:rPr lang="sr-Latn-RS" sz="4000" b="1" dirty="0" smtClean="0">
                <a:solidFill>
                  <a:srgbClr val="FF0000"/>
                </a:solidFill>
                <a:latin typeface="Arial" panose="020B0604020202020204" pitchFamily="34" charset="0"/>
                <a:cs typeface="Arial" panose="020B0604020202020204" pitchFamily="34" charset="0"/>
              </a:rPr>
              <a:t> </a:t>
            </a:r>
            <a:r>
              <a:rPr lang="sr-Cyrl-RS" sz="4000" b="1" dirty="0" smtClean="0">
                <a:solidFill>
                  <a:srgbClr val="FF0000"/>
                </a:solidFill>
                <a:latin typeface="Arial" panose="020B0604020202020204" pitchFamily="34" charset="0"/>
                <a:cs typeface="Arial" panose="020B0604020202020204" pitchFamily="34" charset="0"/>
              </a:rPr>
              <a:t>деце узраста 7-10година</a:t>
            </a:r>
            <a:endParaRPr lang="sr-Latn-RS" sz="4000" b="1" dirty="0">
              <a:solidFill>
                <a:srgbClr val="FF0000"/>
              </a:solidFill>
              <a:latin typeface="Arial" panose="020B0604020202020204" pitchFamily="34" charset="0"/>
              <a:cs typeface="Arial" panose="020B0604020202020204" pitchFamily="34" charset="0"/>
            </a:endParaRPr>
          </a:p>
        </p:txBody>
      </p:sp>
      <p:sp>
        <p:nvSpPr>
          <p:cNvPr id="3" name="Content Placeholder 2">
            <a:extLst>
              <a:ext uri="{FF2B5EF4-FFF2-40B4-BE49-F238E27FC236}">
                <a16:creationId xmlns:a16="http://schemas.microsoft.com/office/drawing/2014/main" id="{82A2E201-6E6E-422D-913F-987E4C12B85A}"/>
              </a:ext>
            </a:extLst>
          </p:cNvPr>
          <p:cNvSpPr>
            <a:spLocks noGrp="1"/>
          </p:cNvSpPr>
          <p:nvPr>
            <p:ph idx="1"/>
          </p:nvPr>
        </p:nvSpPr>
        <p:spPr>
          <a:xfrm>
            <a:off x="243395" y="1690688"/>
            <a:ext cx="11661559" cy="4976442"/>
          </a:xfrm>
        </p:spPr>
        <p:txBody>
          <a:bodyPr>
            <a:noAutofit/>
          </a:bodyPr>
          <a:lstStyle/>
          <a:p>
            <a:pPr marL="180000" lvl="1">
              <a:lnSpc>
                <a:spcPct val="100000"/>
              </a:lnSpc>
              <a:spcBef>
                <a:spcPts val="0"/>
              </a:spcBef>
            </a:pPr>
            <a:r>
              <a:rPr lang="ru-RU" sz="2800" dirty="0">
                <a:latin typeface="Arial" panose="020B0604020202020204" pitchFamily="34" charset="0"/>
                <a:cs typeface="Arial" panose="020B0604020202020204" pitchFamily="34" charset="0"/>
              </a:rPr>
              <a:t>Континуиран </a:t>
            </a:r>
            <a:r>
              <a:rPr lang="ru-RU" sz="2800" dirty="0">
                <a:solidFill>
                  <a:srgbClr val="FF0000"/>
                </a:solidFill>
                <a:latin typeface="Arial" panose="020B0604020202020204" pitchFamily="34" charset="0"/>
                <a:cs typeface="Arial" panose="020B0604020202020204" pitchFamily="34" charset="0"/>
              </a:rPr>
              <a:t>раст се </a:t>
            </a:r>
            <a:r>
              <a:rPr lang="ru-RU" sz="2800" dirty="0">
                <a:latin typeface="Arial" panose="020B0604020202020204" pitchFamily="34" charset="0"/>
                <a:cs typeface="Arial" panose="020B0604020202020204" pitchFamily="34" charset="0"/>
              </a:rPr>
              <a:t>у овом периоду </a:t>
            </a:r>
            <a:r>
              <a:rPr lang="ru-RU" sz="2800" dirty="0">
                <a:solidFill>
                  <a:srgbClr val="FF0000"/>
                </a:solidFill>
                <a:latin typeface="Arial" panose="020B0604020202020204" pitchFamily="34" charset="0"/>
                <a:cs typeface="Arial" panose="020B0604020202020204" pitchFamily="34" charset="0"/>
              </a:rPr>
              <a:t>наставља</a:t>
            </a:r>
            <a:r>
              <a:rPr lang="ru-RU" sz="2800" dirty="0">
                <a:latin typeface="Arial" panose="020B0604020202020204" pitchFamily="34" charset="0"/>
                <a:cs typeface="Arial" panose="020B0604020202020204" pitchFamily="34" charset="0"/>
              </a:rPr>
              <a:t>;</a:t>
            </a:r>
          </a:p>
          <a:p>
            <a:pPr marL="180000" lvl="1">
              <a:lnSpc>
                <a:spcPct val="100000"/>
              </a:lnSpc>
              <a:spcBef>
                <a:spcPts val="0"/>
              </a:spcBef>
            </a:pPr>
            <a:r>
              <a:rPr lang="ru-RU" sz="2800" dirty="0">
                <a:latin typeface="Arial" panose="020B0604020202020204" pitchFamily="34" charset="0"/>
                <a:cs typeface="Arial" panose="020B0604020202020204" pitchFamily="34" charset="0"/>
              </a:rPr>
              <a:t>У 7. години живота, </a:t>
            </a:r>
            <a:r>
              <a:rPr lang="ru-RU" sz="2800" dirty="0">
                <a:solidFill>
                  <a:srgbClr val="FF0000"/>
                </a:solidFill>
                <a:latin typeface="Arial" panose="020B0604020202020204" pitchFamily="34" charset="0"/>
                <a:cs typeface="Arial" panose="020B0604020202020204" pitchFamily="34" charset="0"/>
              </a:rPr>
              <a:t>дечаци</a:t>
            </a:r>
            <a:r>
              <a:rPr lang="ru-RU" sz="2800" dirty="0">
                <a:latin typeface="Arial" panose="020B0604020202020204" pitchFamily="34" charset="0"/>
                <a:cs typeface="Arial" panose="020B0604020202020204" pitchFamily="34" charset="0"/>
              </a:rPr>
              <a:t> су </a:t>
            </a:r>
            <a:r>
              <a:rPr lang="ru-RU" sz="2800" dirty="0">
                <a:solidFill>
                  <a:srgbClr val="FF0000"/>
                </a:solidFill>
                <a:latin typeface="Arial" panose="020B0604020202020204" pitchFamily="34" charset="0"/>
                <a:cs typeface="Arial" panose="020B0604020202020204" pitchFamily="34" charset="0"/>
              </a:rPr>
              <a:t>виши</a:t>
            </a:r>
            <a:r>
              <a:rPr lang="ru-RU" sz="2800" dirty="0">
                <a:latin typeface="Arial" panose="020B0604020202020204" pitchFamily="34" charset="0"/>
                <a:cs typeface="Arial" panose="020B0604020202020204" pitchFamily="34" charset="0"/>
              </a:rPr>
              <a:t> у односу на девојчице у просеку </a:t>
            </a:r>
            <a:r>
              <a:rPr lang="ru-RU" sz="2800" dirty="0">
                <a:solidFill>
                  <a:srgbClr val="FF0000"/>
                </a:solidFill>
                <a:latin typeface="Arial" panose="020B0604020202020204" pitchFamily="34" charset="0"/>
                <a:cs typeface="Arial" panose="020B0604020202020204" pitchFamily="34" charset="0"/>
              </a:rPr>
              <a:t>око 2 цм</a:t>
            </a:r>
            <a:r>
              <a:rPr lang="ru-RU" sz="2800" dirty="0">
                <a:latin typeface="Arial" panose="020B0604020202020204" pitchFamily="34" charset="0"/>
                <a:cs typeface="Arial" panose="020B0604020202020204" pitchFamily="34" charset="0"/>
              </a:rPr>
              <a:t>, а разлике у </a:t>
            </a:r>
            <a:r>
              <a:rPr lang="ru-RU" sz="2800" dirty="0" smtClean="0">
                <a:latin typeface="Arial" panose="020B0604020202020204" pitchFamily="34" charset="0"/>
                <a:cs typeface="Arial" panose="020B0604020202020204" pitchFamily="34" charset="0"/>
              </a:rPr>
              <a:t>телесној </a:t>
            </a:r>
            <a:r>
              <a:rPr lang="ru-RU" sz="2800" dirty="0">
                <a:latin typeface="Arial" panose="020B0604020202020204" pitchFamily="34" charset="0"/>
                <a:cs typeface="Arial" panose="020B0604020202020204" pitchFamily="34" charset="0"/>
              </a:rPr>
              <a:t>маси су незнатне; </a:t>
            </a:r>
          </a:p>
          <a:p>
            <a:pPr marL="180000" lvl="1">
              <a:lnSpc>
                <a:spcPct val="100000"/>
              </a:lnSpc>
              <a:spcBef>
                <a:spcPts val="0"/>
              </a:spcBef>
            </a:pPr>
            <a:r>
              <a:rPr lang="ru-RU" sz="2800" dirty="0">
                <a:solidFill>
                  <a:srgbClr val="FF0000"/>
                </a:solidFill>
                <a:latin typeface="Arial" panose="020B0604020202020204" pitchFamily="34" charset="0"/>
                <a:cs typeface="Arial" panose="020B0604020202020204" pitchFamily="34" charset="0"/>
              </a:rPr>
              <a:t>Око 10. године </a:t>
            </a:r>
            <a:r>
              <a:rPr lang="ru-RU" sz="2800" dirty="0">
                <a:latin typeface="Arial" panose="020B0604020202020204" pitchFamily="34" charset="0"/>
                <a:cs typeface="Arial" panose="020B0604020202020204" pitchFamily="34" charset="0"/>
              </a:rPr>
              <a:t>су </a:t>
            </a:r>
            <a:r>
              <a:rPr lang="ru-RU" sz="2800" dirty="0">
                <a:solidFill>
                  <a:srgbClr val="FF0000"/>
                </a:solidFill>
                <a:latin typeface="Arial" panose="020B0604020202020204" pitchFamily="34" charset="0"/>
                <a:cs typeface="Arial" panose="020B0604020202020204" pitchFamily="34" charset="0"/>
              </a:rPr>
              <a:t>девојчице више у односу на дечаке </a:t>
            </a:r>
            <a:r>
              <a:rPr lang="ru-RU" sz="2800" dirty="0">
                <a:latin typeface="Arial" panose="020B0604020202020204" pitchFamily="34" charset="0"/>
                <a:cs typeface="Arial" panose="020B0604020202020204" pitchFamily="34" charset="0"/>
              </a:rPr>
              <a:t>просечно за 1 цм, теже за 1 кг, а дебљина поткожног масног ткива је за око 25% већа у односу на супротни пол; </a:t>
            </a:r>
          </a:p>
          <a:p>
            <a:pPr marL="180000" lvl="1">
              <a:lnSpc>
                <a:spcPct val="100000"/>
              </a:lnSpc>
              <a:spcBef>
                <a:spcPts val="0"/>
              </a:spcBef>
            </a:pPr>
            <a:r>
              <a:rPr lang="ru-RU" sz="2800" dirty="0">
                <a:solidFill>
                  <a:srgbClr val="FF0000"/>
                </a:solidFill>
                <a:latin typeface="Arial" panose="020B0604020202020204" pitchFamily="34" charset="0"/>
                <a:cs typeface="Arial" panose="020B0604020202020204" pitchFamily="34" charset="0"/>
              </a:rPr>
              <a:t>Просечно</a:t>
            </a:r>
            <a:r>
              <a:rPr lang="ru-RU" sz="2800" dirty="0">
                <a:latin typeface="Arial" panose="020B0604020202020204" pitchFamily="34" charset="0"/>
                <a:cs typeface="Arial" panose="020B0604020202020204" pitchFamily="34" charset="0"/>
              </a:rPr>
              <a:t> деца </a:t>
            </a:r>
            <a:r>
              <a:rPr lang="ru-RU" sz="2800" dirty="0">
                <a:solidFill>
                  <a:srgbClr val="FF0000"/>
                </a:solidFill>
                <a:latin typeface="Arial" panose="020B0604020202020204" pitchFamily="34" charset="0"/>
                <a:cs typeface="Arial" panose="020B0604020202020204" pitchFamily="34" charset="0"/>
              </a:rPr>
              <a:t>расту 5-6 цм годишње </a:t>
            </a:r>
            <a:r>
              <a:rPr lang="ru-RU" sz="2800" dirty="0">
                <a:latin typeface="Arial" panose="020B0604020202020204" pitchFamily="34" charset="0"/>
                <a:cs typeface="Arial" panose="020B0604020202020204" pitchFamily="34" charset="0"/>
              </a:rPr>
              <a:t>и добију на телесној маси </a:t>
            </a:r>
            <a:r>
              <a:rPr lang="ru-RU" sz="2800" dirty="0">
                <a:solidFill>
                  <a:srgbClr val="FF0000"/>
                </a:solidFill>
                <a:latin typeface="Arial" panose="020B0604020202020204" pitchFamily="34" charset="0"/>
                <a:cs typeface="Arial" panose="020B0604020202020204" pitchFamily="34" charset="0"/>
              </a:rPr>
              <a:t>око 2 кг</a:t>
            </a:r>
            <a:r>
              <a:rPr lang="ru-RU" sz="2800" dirty="0">
                <a:latin typeface="Arial" panose="020B0604020202020204" pitchFamily="34" charset="0"/>
                <a:cs typeface="Arial" panose="020B0604020202020204" pitchFamily="34" charset="0"/>
              </a:rPr>
              <a:t>, (након десете године добијају у просеку око 4 кг годишње);</a:t>
            </a:r>
          </a:p>
          <a:p>
            <a:pPr marL="180000" lvl="1">
              <a:lnSpc>
                <a:spcPct val="100000"/>
              </a:lnSpc>
              <a:spcBef>
                <a:spcPts val="0"/>
              </a:spcBef>
            </a:pPr>
            <a:r>
              <a:rPr lang="ru-RU" sz="2800" dirty="0">
                <a:solidFill>
                  <a:srgbClr val="FF0000"/>
                </a:solidFill>
                <a:latin typeface="Arial" panose="020B0604020202020204" pitchFamily="34" charset="0"/>
                <a:cs typeface="Arial" panose="020B0604020202020204" pitchFamily="34" charset="0"/>
              </a:rPr>
              <a:t>На почетку</a:t>
            </a:r>
            <a:r>
              <a:rPr lang="ru-RU" sz="2800" dirty="0">
                <a:latin typeface="Arial" panose="020B0604020202020204" pitchFamily="34" charset="0"/>
                <a:cs typeface="Arial" panose="020B0604020202020204" pitchFamily="34" charset="0"/>
              </a:rPr>
              <a:t> школовања се </a:t>
            </a:r>
            <a:r>
              <a:rPr lang="ru-RU" sz="2800" dirty="0">
                <a:solidFill>
                  <a:srgbClr val="FF0000"/>
                </a:solidFill>
                <a:latin typeface="Arial" panose="020B0604020202020204" pitchFamily="34" charset="0"/>
                <a:cs typeface="Arial" panose="020B0604020202020204" pitchFamily="34" charset="0"/>
              </a:rPr>
              <a:t>смањује проценат масног ткива </a:t>
            </a:r>
            <a:r>
              <a:rPr lang="ru-RU" sz="2800" dirty="0">
                <a:latin typeface="Arial" panose="020B0604020202020204" pitchFamily="34" charset="0"/>
                <a:cs typeface="Arial" panose="020B0604020202020204" pitchFamily="34" charset="0"/>
              </a:rPr>
              <a:t>(који је био карактеристичан за дечији период), </a:t>
            </a:r>
            <a:r>
              <a:rPr lang="ru-RU" sz="2800" dirty="0" smtClean="0">
                <a:latin typeface="Arial" panose="020B0604020202020204" pitchFamily="34" charset="0"/>
                <a:cs typeface="Arial" panose="020B0604020202020204" pitchFamily="34" charset="0"/>
              </a:rPr>
              <a:t>с тим </a:t>
            </a:r>
            <a:r>
              <a:rPr lang="ru-RU" sz="2800" dirty="0">
                <a:latin typeface="Arial" panose="020B0604020202020204" pitchFamily="34" charset="0"/>
                <a:cs typeface="Arial" panose="020B0604020202020204" pitchFamily="34" charset="0"/>
              </a:rPr>
              <a:t>да се његово </a:t>
            </a:r>
            <a:r>
              <a:rPr lang="ru-RU" sz="2800" dirty="0">
                <a:solidFill>
                  <a:srgbClr val="FF0000"/>
                </a:solidFill>
                <a:latin typeface="Arial" panose="020B0604020202020204" pitchFamily="34" charset="0"/>
                <a:cs typeface="Arial" panose="020B0604020202020204" pitchFamily="34" charset="0"/>
              </a:rPr>
              <a:t>поновно накупљање </a:t>
            </a:r>
            <a:r>
              <a:rPr lang="ru-RU" sz="2800" dirty="0">
                <a:latin typeface="Arial" panose="020B0604020202020204" pitchFamily="34" charset="0"/>
                <a:cs typeface="Arial" panose="020B0604020202020204" pitchFamily="34" charset="0"/>
              </a:rPr>
              <a:t>очекује поново </a:t>
            </a:r>
            <a:r>
              <a:rPr lang="ru-RU" sz="2800" dirty="0">
                <a:solidFill>
                  <a:srgbClr val="FF0000"/>
                </a:solidFill>
                <a:latin typeface="Arial" panose="020B0604020202020204" pitchFamily="34" charset="0"/>
                <a:cs typeface="Arial" panose="020B0604020202020204" pitchFamily="34" charset="0"/>
              </a:rPr>
              <a:t>до 10. </a:t>
            </a:r>
            <a:r>
              <a:rPr lang="ru-RU" sz="2800" dirty="0">
                <a:latin typeface="Arial" panose="020B0604020202020204" pitchFamily="34" charset="0"/>
                <a:cs typeface="Arial" panose="020B0604020202020204" pitchFamily="34" charset="0"/>
              </a:rPr>
              <a:t>године живота.</a:t>
            </a:r>
          </a:p>
          <a:p>
            <a:pPr marL="180000" lvl="1" indent="0">
              <a:lnSpc>
                <a:spcPct val="100000"/>
              </a:lnSpc>
              <a:spcBef>
                <a:spcPts val="0"/>
              </a:spcBef>
              <a:buNone/>
            </a:pPr>
            <a:endParaRPr lang="sr-Latn-RS" sz="2800" dirty="0">
              <a:latin typeface="Arial" panose="020B0604020202020204" pitchFamily="34" charset="0"/>
              <a:cs typeface="Arial" panose="020B0604020202020204" pitchFamily="34" charset="0"/>
            </a:endParaRPr>
          </a:p>
        </p:txBody>
      </p:sp>
      <p:pic>
        <p:nvPicPr>
          <p:cNvPr id="11266" name="Picture 2">
            <a:extLst>
              <a:ext uri="{FF2B5EF4-FFF2-40B4-BE49-F238E27FC236}">
                <a16:creationId xmlns:a16="http://schemas.microsoft.com/office/drawing/2014/main" id="{06EBF5AD-FEA4-4A87-BFFB-CD3031DD08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09751" y="-1"/>
            <a:ext cx="3382249" cy="2189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223560"/>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C29CBF1-864C-4AA5-BECA-F03F48AE847E}"/>
              </a:ext>
            </a:extLst>
          </p:cNvPr>
          <p:cNvSpPr>
            <a:spLocks noGrp="1"/>
          </p:cNvSpPr>
          <p:nvPr>
            <p:ph idx="1"/>
          </p:nvPr>
        </p:nvSpPr>
        <p:spPr>
          <a:xfrm>
            <a:off x="257906" y="1711582"/>
            <a:ext cx="11796347" cy="5001303"/>
          </a:xfrm>
        </p:spPr>
        <p:txBody>
          <a:bodyPr>
            <a:noAutofit/>
          </a:bodyPr>
          <a:lstStyle/>
          <a:p>
            <a:pPr marL="180000" lvl="1">
              <a:lnSpc>
                <a:spcPct val="100000"/>
              </a:lnSpc>
              <a:spcBef>
                <a:spcPts val="0"/>
              </a:spcBef>
            </a:pPr>
            <a:r>
              <a:rPr lang="ru-RU" sz="2800" dirty="0">
                <a:latin typeface="Arial" panose="020B0604020202020204" pitchFamily="34" charset="0"/>
                <a:cs typeface="Arial" panose="020B0604020202020204" pitchFamily="34" charset="0"/>
              </a:rPr>
              <a:t>Долази до </a:t>
            </a:r>
            <a:r>
              <a:rPr lang="ru-RU" sz="2800" dirty="0">
                <a:solidFill>
                  <a:srgbClr val="FF0000"/>
                </a:solidFill>
                <a:latin typeface="Arial" panose="020B0604020202020204" pitchFamily="34" charset="0"/>
                <a:cs typeface="Arial" panose="020B0604020202020204" pitchFamily="34" charset="0"/>
              </a:rPr>
              <a:t>константног формирања новог коштаног ткива</a:t>
            </a:r>
            <a:r>
              <a:rPr lang="ru-RU" sz="2800" dirty="0">
                <a:latin typeface="Arial" panose="020B0604020202020204" pitchFamily="34" charset="0"/>
                <a:cs typeface="Arial" panose="020B0604020202020204" pitchFamily="34" charset="0"/>
              </a:rPr>
              <a:t>, с обзиром да кости почињу да расту, јачају и да расте мишићна маса.</a:t>
            </a:r>
          </a:p>
          <a:p>
            <a:pPr marL="180000" lvl="1">
              <a:lnSpc>
                <a:spcPct val="100000"/>
              </a:lnSpc>
              <a:spcBef>
                <a:spcPts val="0"/>
              </a:spcBef>
            </a:pPr>
            <a:r>
              <a:rPr lang="ru-RU" sz="2800" dirty="0">
                <a:latin typeface="Arial" panose="020B0604020202020204" pitchFamily="34" charset="0"/>
                <a:cs typeface="Arial" panose="020B0604020202020204" pitchFamily="34" charset="0"/>
              </a:rPr>
              <a:t>Телесне пропорције све више подсећају на пропорције одраслог човека.</a:t>
            </a:r>
          </a:p>
          <a:p>
            <a:pPr marL="180000" lvl="1">
              <a:lnSpc>
                <a:spcPct val="100000"/>
              </a:lnSpc>
              <a:spcBef>
                <a:spcPts val="0"/>
              </a:spcBef>
            </a:pPr>
            <a:r>
              <a:rPr lang="ru-RU" sz="2800" dirty="0">
                <a:solidFill>
                  <a:srgbClr val="FF0000"/>
                </a:solidFill>
                <a:latin typeface="Arial" panose="020B0604020202020204" pitchFamily="34" charset="0"/>
                <a:cs typeface="Arial" panose="020B0604020202020204" pitchFamily="34" charset="0"/>
              </a:rPr>
              <a:t>Обим главе расте </a:t>
            </a:r>
            <a:r>
              <a:rPr lang="ru-RU" sz="2800" dirty="0">
                <a:latin typeface="Arial" panose="020B0604020202020204" pitchFamily="34" charset="0"/>
                <a:cs typeface="Arial" panose="020B0604020202020204" pitchFamily="34" charset="0"/>
              </a:rPr>
              <a:t>и даље </a:t>
            </a:r>
            <a:r>
              <a:rPr lang="ru-RU" sz="2800" dirty="0">
                <a:solidFill>
                  <a:srgbClr val="FF0000"/>
                </a:solidFill>
                <a:latin typeface="Arial" panose="020B0604020202020204" pitchFamily="34" charset="0"/>
                <a:cs typeface="Arial" panose="020B0604020202020204" pitchFamily="34" charset="0"/>
              </a:rPr>
              <a:t>успорено</a:t>
            </a:r>
            <a:r>
              <a:rPr lang="ru-RU" sz="2800" dirty="0">
                <a:latin typeface="Arial" panose="020B0604020202020204" pitchFamily="34" charset="0"/>
                <a:cs typeface="Arial" panose="020B0604020202020204" pitchFamily="34" charset="0"/>
              </a:rPr>
              <a:t>, просечно око </a:t>
            </a:r>
            <a:r>
              <a:rPr lang="ru-RU" sz="2800" dirty="0" smtClean="0">
                <a:latin typeface="Arial" panose="020B0604020202020204" pitchFamily="34" charset="0"/>
                <a:cs typeface="Arial" panose="020B0604020202020204" pitchFamily="34" charset="0"/>
              </a:rPr>
              <a:t>1,3цм </a:t>
            </a:r>
            <a:r>
              <a:rPr lang="ru-RU" sz="2800" dirty="0">
                <a:latin typeface="Arial" panose="020B0604020202020204" pitchFamily="34" charset="0"/>
                <a:cs typeface="Arial" panose="020B0604020202020204" pitchFamily="34" charset="0"/>
              </a:rPr>
              <a:t>током пет година, све до пубертета.</a:t>
            </a:r>
          </a:p>
          <a:p>
            <a:pPr marL="180000" lvl="1">
              <a:lnSpc>
                <a:spcPct val="100000"/>
              </a:lnSpc>
              <a:spcBef>
                <a:spcPts val="0"/>
              </a:spcBef>
            </a:pPr>
            <a:r>
              <a:rPr lang="ru-RU" sz="2800" dirty="0">
                <a:latin typeface="Arial" panose="020B0604020202020204" pitchFamily="34" charset="0"/>
                <a:cs typeface="Arial" panose="020B0604020202020204" pitchFamily="34" charset="0"/>
              </a:rPr>
              <a:t>Лимфоидна ткива нагло расту и, нешто пре адолесценције, достижу мере одрасле особе. </a:t>
            </a:r>
          </a:p>
          <a:p>
            <a:pPr marL="180000" lvl="1">
              <a:lnSpc>
                <a:spcPct val="100000"/>
              </a:lnSpc>
              <a:spcBef>
                <a:spcPts val="0"/>
              </a:spcBef>
            </a:pPr>
            <a:r>
              <a:rPr lang="ru-RU" sz="2800" dirty="0">
                <a:latin typeface="Arial" panose="020B0604020202020204" pitchFamily="34" charset="0"/>
                <a:cs typeface="Arial" panose="020B0604020202020204" pitchFamily="34" charset="0"/>
              </a:rPr>
              <a:t>Напредне моторичке способности у овом узрасту указују да је дошло до завршетка мијелинизације централног нервног система.</a:t>
            </a:r>
          </a:p>
          <a:p>
            <a:pPr marL="180000" lvl="1">
              <a:lnSpc>
                <a:spcPct val="100000"/>
              </a:lnSpc>
              <a:spcBef>
                <a:spcPts val="0"/>
              </a:spcBef>
            </a:pPr>
            <a:r>
              <a:rPr lang="ru-RU" sz="2800" dirty="0">
                <a:latin typeface="Arial" panose="020B0604020202020204" pitchFamily="34" charset="0"/>
                <a:cs typeface="Arial" panose="020B0604020202020204" pitchFamily="34" charset="0"/>
              </a:rPr>
              <a:t>Појављују се </a:t>
            </a:r>
            <a:r>
              <a:rPr lang="ru-RU" sz="2800" dirty="0">
                <a:solidFill>
                  <a:srgbClr val="FF0000"/>
                </a:solidFill>
                <a:latin typeface="Arial" panose="020B0604020202020204" pitchFamily="34" charset="0"/>
                <a:cs typeface="Arial" panose="020B0604020202020204" pitchFamily="34" charset="0"/>
              </a:rPr>
              <a:t>секундарне сексуалне карактеристике</a:t>
            </a:r>
            <a:r>
              <a:rPr lang="ru-RU" sz="2800" dirty="0">
                <a:latin typeface="Arial" panose="020B0604020202020204" pitchFamily="34" charset="0"/>
                <a:cs typeface="Arial" panose="020B0604020202020204" pitchFamily="34" charset="0"/>
              </a:rPr>
              <a:t>.</a:t>
            </a:r>
          </a:p>
          <a:p>
            <a:pPr marL="180000">
              <a:lnSpc>
                <a:spcPct val="100000"/>
              </a:lnSpc>
              <a:spcBef>
                <a:spcPts val="0"/>
              </a:spcBef>
            </a:pPr>
            <a:endParaRPr lang="sr-Latn-RS" dirty="0"/>
          </a:p>
        </p:txBody>
      </p:sp>
      <p:pic>
        <p:nvPicPr>
          <p:cNvPr id="3074" name="Picture 2" descr="Weightlifting superhero boy Weightlifting superhero boy concept for aspirations, achievement, exercising and fitness children evolution stock pictures, royalty-free photos &amp; images">
            <a:extLst>
              <a:ext uri="{FF2B5EF4-FFF2-40B4-BE49-F238E27FC236}">
                <a16:creationId xmlns:a16="http://schemas.microsoft.com/office/drawing/2014/main" id="{DB8C17F4-6410-448E-9FF5-A3EF0CC8CD3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32547" y="-5200"/>
            <a:ext cx="2759454" cy="1790038"/>
          </a:xfrm>
          <a:prstGeom prst="rect">
            <a:avLst/>
          </a:prstGeom>
          <a:noFill/>
          <a:extLst>
            <a:ext uri="{909E8E84-426E-40DD-AFC4-6F175D3DCCD1}">
              <a14:hiddenFill xmlns:a14="http://schemas.microsoft.com/office/drawing/2010/main">
                <a:solidFill>
                  <a:srgbClr val="FFFFFF"/>
                </a:solidFill>
              </a14:hiddenFill>
            </a:ext>
          </a:extLst>
        </p:spPr>
      </p:pic>
      <p:sp>
        <p:nvSpPr>
          <p:cNvPr id="6" name="Title 1">
            <a:extLst>
              <a:ext uri="{FF2B5EF4-FFF2-40B4-BE49-F238E27FC236}">
                <a16:creationId xmlns:a16="http://schemas.microsoft.com/office/drawing/2014/main" id="{5EF72AF8-21E5-4409-BA39-582BCC20411D}"/>
              </a:ext>
            </a:extLst>
          </p:cNvPr>
          <p:cNvSpPr>
            <a:spLocks noGrp="1"/>
          </p:cNvSpPr>
          <p:nvPr>
            <p:ph type="title"/>
          </p:nvPr>
        </p:nvSpPr>
        <p:spPr>
          <a:xfrm>
            <a:off x="187569" y="190410"/>
            <a:ext cx="6749562" cy="1325563"/>
          </a:xfrm>
        </p:spPr>
        <p:txBody>
          <a:bodyPr>
            <a:normAutofit/>
          </a:bodyPr>
          <a:lstStyle/>
          <a:p>
            <a:r>
              <a:rPr lang="sr-Cyrl-RS" sz="4000" b="1" dirty="0">
                <a:solidFill>
                  <a:srgbClr val="FF0000"/>
                </a:solidFill>
                <a:latin typeface="Arial" panose="020B0604020202020204" pitchFamily="34" charset="0"/>
                <a:cs typeface="Arial" panose="020B0604020202020204" pitchFamily="34" charset="0"/>
              </a:rPr>
              <a:t>Телесне </a:t>
            </a:r>
            <a:r>
              <a:rPr lang="sr-Cyrl-RS" sz="4000" b="1" dirty="0" smtClean="0">
                <a:solidFill>
                  <a:srgbClr val="FF0000"/>
                </a:solidFill>
                <a:latin typeface="Arial" panose="020B0604020202020204" pitchFamily="34" charset="0"/>
                <a:cs typeface="Arial" panose="020B0604020202020204" pitchFamily="34" charset="0"/>
              </a:rPr>
              <a:t>промене</a:t>
            </a:r>
            <a:r>
              <a:rPr lang="sr-Latn-RS" sz="4000" b="1" dirty="0" smtClean="0">
                <a:solidFill>
                  <a:srgbClr val="FF0000"/>
                </a:solidFill>
                <a:latin typeface="Arial" panose="020B0604020202020204" pitchFamily="34" charset="0"/>
                <a:cs typeface="Arial" panose="020B0604020202020204" pitchFamily="34" charset="0"/>
              </a:rPr>
              <a:t> </a:t>
            </a:r>
            <a:r>
              <a:rPr lang="sr-Cyrl-RS" sz="4000" b="1" dirty="0" smtClean="0">
                <a:solidFill>
                  <a:srgbClr val="FF0000"/>
                </a:solidFill>
                <a:latin typeface="Arial" panose="020B0604020202020204" pitchFamily="34" charset="0"/>
                <a:cs typeface="Arial" panose="020B0604020202020204" pitchFamily="34" charset="0"/>
              </a:rPr>
              <a:t>деце узраста 7-10година</a:t>
            </a:r>
            <a:endParaRPr lang="sr-Latn-RS" sz="4000" b="1"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9931990"/>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D407B-917F-4378-8A0C-6D67F3094624}"/>
              </a:ext>
            </a:extLst>
          </p:cNvPr>
          <p:cNvSpPr>
            <a:spLocks noGrp="1"/>
          </p:cNvSpPr>
          <p:nvPr>
            <p:ph type="title"/>
          </p:nvPr>
        </p:nvSpPr>
        <p:spPr>
          <a:xfrm>
            <a:off x="117231" y="227521"/>
            <a:ext cx="10515600" cy="751497"/>
          </a:xfrm>
        </p:spPr>
        <p:txBody>
          <a:bodyPr>
            <a:normAutofit/>
          </a:bodyPr>
          <a:lstStyle/>
          <a:p>
            <a:r>
              <a:rPr lang="ru-RU" sz="4000" b="1" dirty="0">
                <a:solidFill>
                  <a:srgbClr val="FF0000"/>
                </a:solidFill>
                <a:latin typeface="Arial" panose="020B0604020202020204" pitchFamily="34" charset="0"/>
                <a:cs typeface="Arial" panose="020B0604020202020204" pitchFamily="34" charset="0"/>
              </a:rPr>
              <a:t>Емоционалне/социјалне промене</a:t>
            </a:r>
            <a:endParaRPr lang="sr-Latn-RS" sz="4000" b="1" dirty="0">
              <a:solidFill>
                <a:srgbClr val="FF0000"/>
              </a:solidFill>
            </a:endParaRPr>
          </a:p>
        </p:txBody>
      </p:sp>
      <p:sp>
        <p:nvSpPr>
          <p:cNvPr id="3" name="Content Placeholder 2">
            <a:extLst>
              <a:ext uri="{FF2B5EF4-FFF2-40B4-BE49-F238E27FC236}">
                <a16:creationId xmlns:a16="http://schemas.microsoft.com/office/drawing/2014/main" id="{9478E133-9E7A-4DE4-936D-EC4DD0C511AD}"/>
              </a:ext>
            </a:extLst>
          </p:cNvPr>
          <p:cNvSpPr>
            <a:spLocks noGrp="1"/>
          </p:cNvSpPr>
          <p:nvPr>
            <p:ph idx="1"/>
          </p:nvPr>
        </p:nvSpPr>
        <p:spPr>
          <a:xfrm>
            <a:off x="184640" y="1191528"/>
            <a:ext cx="8291704" cy="5035101"/>
          </a:xfrm>
        </p:spPr>
        <p:txBody>
          <a:bodyPr>
            <a:noAutofit/>
          </a:bodyPr>
          <a:lstStyle/>
          <a:p>
            <a:r>
              <a:rPr lang="sr-Cyrl-RS" sz="3200" dirty="0">
                <a:latin typeface="Arial" panose="020B0604020202020204" pitchFamily="34" charset="0"/>
                <a:cs typeface="Arial" panose="020B0604020202020204" pitchFamily="34" charset="0"/>
              </a:rPr>
              <a:t>У узрасту 7-8 година деца:</a:t>
            </a:r>
          </a:p>
          <a:p>
            <a:pPr lvl="1"/>
            <a:r>
              <a:rPr lang="sr-Cyrl-RS" sz="3200" dirty="0">
                <a:latin typeface="Arial" panose="020B0604020202020204" pitchFamily="34" charset="0"/>
                <a:cs typeface="Arial" panose="020B0604020202020204" pitchFamily="34" charset="0"/>
              </a:rPr>
              <a:t>Показују већу независност од родитеља и породице;</a:t>
            </a:r>
          </a:p>
          <a:p>
            <a:pPr lvl="1"/>
            <a:r>
              <a:rPr lang="sr-Cyrl-RS" sz="3200" dirty="0">
                <a:latin typeface="Arial" panose="020B0604020202020204" pitchFamily="34" charset="0"/>
                <a:cs typeface="Arial" panose="020B0604020202020204" pitchFamily="34" charset="0"/>
              </a:rPr>
              <a:t>Почињу да </a:t>
            </a:r>
            <a:r>
              <a:rPr lang="sr-Cyrl-RS" sz="3200" dirty="0">
                <a:solidFill>
                  <a:srgbClr val="FF0000"/>
                </a:solidFill>
                <a:latin typeface="Arial" panose="020B0604020202020204" pitchFamily="34" charset="0"/>
                <a:cs typeface="Arial" panose="020B0604020202020204" pitchFamily="34" charset="0"/>
              </a:rPr>
              <a:t>размишљају о будућности</a:t>
            </a:r>
            <a:r>
              <a:rPr lang="sr-Cyrl-RS" sz="3200" dirty="0">
                <a:latin typeface="Arial" panose="020B0604020202020204" pitchFamily="34" charset="0"/>
                <a:cs typeface="Arial" panose="020B0604020202020204" pitchFamily="34" charset="0"/>
              </a:rPr>
              <a:t>;</a:t>
            </a:r>
          </a:p>
          <a:p>
            <a:pPr lvl="1"/>
            <a:r>
              <a:rPr lang="sr-Cyrl-RS" sz="3200" dirty="0">
                <a:latin typeface="Arial" panose="020B0604020202020204" pitchFamily="34" charset="0"/>
                <a:cs typeface="Arial" panose="020B0604020202020204" pitchFamily="34" charset="0"/>
              </a:rPr>
              <a:t>Схватају више о свом месту у друштву;</a:t>
            </a:r>
          </a:p>
          <a:p>
            <a:pPr lvl="1"/>
            <a:r>
              <a:rPr lang="sr-Cyrl-RS" sz="3200" dirty="0">
                <a:latin typeface="Arial" panose="020B0604020202020204" pitchFamily="34" charset="0"/>
                <a:cs typeface="Arial" panose="020B0604020202020204" pitchFamily="34" charset="0"/>
              </a:rPr>
              <a:t>Обраћају више пажње на </a:t>
            </a:r>
            <a:r>
              <a:rPr lang="sr-Cyrl-RS" sz="3200" dirty="0">
                <a:solidFill>
                  <a:srgbClr val="FF0000"/>
                </a:solidFill>
                <a:latin typeface="Arial" panose="020B0604020202020204" pitchFamily="34" charset="0"/>
                <a:cs typeface="Arial" panose="020B0604020202020204" pitchFamily="34" charset="0"/>
              </a:rPr>
              <a:t>пријатељства</a:t>
            </a:r>
            <a:r>
              <a:rPr lang="sr-Cyrl-RS" sz="3200" dirty="0">
                <a:latin typeface="Arial" panose="020B0604020202020204" pitchFamily="34" charset="0"/>
                <a:cs typeface="Arial" panose="020B0604020202020204" pitchFamily="34" charset="0"/>
              </a:rPr>
              <a:t> и тимски рад;</a:t>
            </a:r>
          </a:p>
          <a:p>
            <a:pPr lvl="1"/>
            <a:r>
              <a:rPr lang="sr-Cyrl-RS" sz="3200" dirty="0">
                <a:latin typeface="Arial" panose="020B0604020202020204" pitchFamily="34" charset="0"/>
                <a:cs typeface="Arial" panose="020B0604020202020204" pitchFamily="34" charset="0"/>
              </a:rPr>
              <a:t>Желе да се </a:t>
            </a:r>
            <a:r>
              <a:rPr lang="sr-Cyrl-RS" sz="3200" dirty="0">
                <a:solidFill>
                  <a:srgbClr val="FF0000"/>
                </a:solidFill>
                <a:latin typeface="Arial" panose="020B0604020202020204" pitchFamily="34" charset="0"/>
                <a:cs typeface="Arial" panose="020B0604020202020204" pitchFamily="34" charset="0"/>
              </a:rPr>
              <a:t>допадну </a:t>
            </a:r>
            <a:r>
              <a:rPr lang="sr-Cyrl-RS" sz="3200" dirty="0">
                <a:latin typeface="Arial" panose="020B0604020202020204" pitchFamily="34" charset="0"/>
                <a:cs typeface="Arial" panose="020B0604020202020204" pitchFamily="34" charset="0"/>
              </a:rPr>
              <a:t>и да их </a:t>
            </a:r>
            <a:r>
              <a:rPr lang="sr-Cyrl-RS" sz="3200" dirty="0">
                <a:solidFill>
                  <a:srgbClr val="FF0000"/>
                </a:solidFill>
                <a:latin typeface="Arial" panose="020B0604020202020204" pitchFamily="34" charset="0"/>
                <a:cs typeface="Arial" panose="020B0604020202020204" pitchFamily="34" charset="0"/>
              </a:rPr>
              <a:t>прихвате</a:t>
            </a:r>
            <a:r>
              <a:rPr lang="sr-Cyrl-RS" sz="3200" dirty="0">
                <a:latin typeface="Arial" panose="020B0604020202020204" pitchFamily="34" charset="0"/>
                <a:cs typeface="Arial" panose="020B0604020202020204" pitchFamily="34" charset="0"/>
              </a:rPr>
              <a:t> пријатељи.</a:t>
            </a:r>
            <a:endParaRPr lang="sr-Latn-RS" sz="3200" dirty="0">
              <a:latin typeface="Arial" panose="020B0604020202020204" pitchFamily="34" charset="0"/>
              <a:cs typeface="Arial" panose="020B0604020202020204" pitchFamily="34" charset="0"/>
            </a:endParaRPr>
          </a:p>
        </p:txBody>
      </p:sp>
      <p:pic>
        <p:nvPicPr>
          <p:cNvPr id="9218" name="Picture 2" descr="School Children Walk Through the Corridor A group of school children wearing uniforms walk through the corridor. They look happy and excited. This is a school in Hexham, Northumberland in north eastern England. schoolage children growth and development stock pictures, royalty-free photos &amp; images">
            <a:extLst>
              <a:ext uri="{FF2B5EF4-FFF2-40B4-BE49-F238E27FC236}">
                <a16:creationId xmlns:a16="http://schemas.microsoft.com/office/drawing/2014/main" id="{184DC1A1-8227-4D54-92C9-01917CA29A4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71429" y="1"/>
            <a:ext cx="3120571" cy="208038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srcRect l="51428" t="20758" r="9365" b="12504"/>
          <a:stretch/>
        </p:blipFill>
        <p:spPr>
          <a:xfrm>
            <a:off x="8455385" y="3280229"/>
            <a:ext cx="3736615" cy="3577771"/>
          </a:xfrm>
          <a:prstGeom prst="rect">
            <a:avLst/>
          </a:prstGeom>
        </p:spPr>
      </p:pic>
    </p:spTree>
    <p:extLst>
      <p:ext uri="{BB962C8B-B14F-4D97-AF65-F5344CB8AC3E}">
        <p14:creationId xmlns:p14="http://schemas.microsoft.com/office/powerpoint/2010/main" val="305376993"/>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D407B-917F-4378-8A0C-6D67F3094624}"/>
              </a:ext>
            </a:extLst>
          </p:cNvPr>
          <p:cNvSpPr>
            <a:spLocks noGrp="1"/>
          </p:cNvSpPr>
          <p:nvPr>
            <p:ph type="title"/>
          </p:nvPr>
        </p:nvSpPr>
        <p:spPr>
          <a:xfrm>
            <a:off x="134815" y="159721"/>
            <a:ext cx="8492011" cy="1325563"/>
          </a:xfrm>
        </p:spPr>
        <p:txBody>
          <a:bodyPr>
            <a:normAutofit/>
          </a:bodyPr>
          <a:lstStyle/>
          <a:p>
            <a:r>
              <a:rPr lang="ru-RU" sz="4000" b="1" dirty="0" smtClean="0">
                <a:solidFill>
                  <a:srgbClr val="FF0000"/>
                </a:solidFill>
                <a:latin typeface="Arial" panose="020B0604020202020204" pitchFamily="34" charset="0"/>
                <a:cs typeface="Arial" panose="020B0604020202020204" pitchFamily="34" charset="0"/>
              </a:rPr>
              <a:t>Емоционалне</a:t>
            </a:r>
            <a:r>
              <a:rPr lang="sr-Latn-RS" sz="4000" b="1" dirty="0" smtClean="0">
                <a:solidFill>
                  <a:srgbClr val="FF0000"/>
                </a:solidFill>
                <a:latin typeface="Arial" panose="020B0604020202020204" pitchFamily="34" charset="0"/>
                <a:cs typeface="Arial" panose="020B0604020202020204" pitchFamily="34" charset="0"/>
              </a:rPr>
              <a:t> </a:t>
            </a:r>
            <a:r>
              <a:rPr lang="sr-Cyrl-RS" sz="4000" b="1" dirty="0" smtClean="0">
                <a:solidFill>
                  <a:srgbClr val="FF0000"/>
                </a:solidFill>
                <a:latin typeface="Arial" panose="020B0604020202020204" pitchFamily="34" charset="0"/>
                <a:cs typeface="Arial" panose="020B0604020202020204" pitchFamily="34" charset="0"/>
              </a:rPr>
              <a:t>и</a:t>
            </a:r>
            <a:r>
              <a:rPr lang="sr-Latn-RS" sz="4000" b="1" dirty="0" smtClean="0">
                <a:solidFill>
                  <a:srgbClr val="FF0000"/>
                </a:solidFill>
                <a:latin typeface="Arial" panose="020B0604020202020204" pitchFamily="34" charset="0"/>
                <a:cs typeface="Arial" panose="020B0604020202020204" pitchFamily="34" charset="0"/>
              </a:rPr>
              <a:t> </a:t>
            </a:r>
            <a:r>
              <a:rPr lang="ru-RU" sz="4000" b="1" dirty="0" smtClean="0">
                <a:solidFill>
                  <a:srgbClr val="FF0000"/>
                </a:solidFill>
                <a:latin typeface="Arial" panose="020B0604020202020204" pitchFamily="34" charset="0"/>
                <a:cs typeface="Arial" panose="020B0604020202020204" pitchFamily="34" charset="0"/>
              </a:rPr>
              <a:t>социјалне </a:t>
            </a:r>
            <a:r>
              <a:rPr lang="ru-RU" sz="4000" b="1" dirty="0">
                <a:solidFill>
                  <a:srgbClr val="FF0000"/>
                </a:solidFill>
                <a:latin typeface="Arial" panose="020B0604020202020204" pitchFamily="34" charset="0"/>
                <a:cs typeface="Arial" panose="020B0604020202020204" pitchFamily="34" charset="0"/>
              </a:rPr>
              <a:t>промене</a:t>
            </a:r>
            <a:endParaRPr lang="sr-Latn-RS" sz="4000" b="1" dirty="0">
              <a:solidFill>
                <a:srgbClr val="FF0000"/>
              </a:solidFill>
            </a:endParaRPr>
          </a:p>
        </p:txBody>
      </p:sp>
      <p:sp>
        <p:nvSpPr>
          <p:cNvPr id="3" name="Content Placeholder 2">
            <a:extLst>
              <a:ext uri="{FF2B5EF4-FFF2-40B4-BE49-F238E27FC236}">
                <a16:creationId xmlns:a16="http://schemas.microsoft.com/office/drawing/2014/main" id="{9478E133-9E7A-4DE4-936D-EC4DD0C511AD}"/>
              </a:ext>
            </a:extLst>
          </p:cNvPr>
          <p:cNvSpPr>
            <a:spLocks noGrp="1"/>
          </p:cNvSpPr>
          <p:nvPr>
            <p:ph idx="1"/>
          </p:nvPr>
        </p:nvSpPr>
        <p:spPr>
          <a:xfrm>
            <a:off x="134815" y="1567595"/>
            <a:ext cx="7760677" cy="4947505"/>
          </a:xfrm>
        </p:spPr>
        <p:txBody>
          <a:bodyPr>
            <a:noAutofit/>
          </a:bodyPr>
          <a:lstStyle/>
          <a:p>
            <a:r>
              <a:rPr lang="sr-Cyrl-RS" sz="3000" dirty="0">
                <a:latin typeface="Arial" panose="020B0604020202020204" pitchFamily="34" charset="0"/>
                <a:cs typeface="Arial" panose="020B0604020202020204" pitchFamily="34" charset="0"/>
              </a:rPr>
              <a:t>У узрасту </a:t>
            </a:r>
            <a:r>
              <a:rPr lang="sr-Cyrl-RS" sz="3000" b="1" dirty="0">
                <a:solidFill>
                  <a:srgbClr val="FF0000"/>
                </a:solidFill>
                <a:latin typeface="Arial" panose="020B0604020202020204" pitchFamily="34" charset="0"/>
                <a:cs typeface="Arial" panose="020B0604020202020204" pitchFamily="34" charset="0"/>
              </a:rPr>
              <a:t>9-10</a:t>
            </a:r>
            <a:r>
              <a:rPr lang="sr-Cyrl-RS" sz="3000" dirty="0">
                <a:latin typeface="Arial" panose="020B0604020202020204" pitchFamily="34" charset="0"/>
                <a:cs typeface="Arial" panose="020B0604020202020204" pitchFamily="34" charset="0"/>
              </a:rPr>
              <a:t> година деца:</a:t>
            </a:r>
          </a:p>
          <a:p>
            <a:pPr lvl="1"/>
            <a:r>
              <a:rPr lang="sr-Cyrl-RS" sz="3000" dirty="0">
                <a:latin typeface="Arial" panose="020B0604020202020204" pitchFamily="34" charset="0"/>
                <a:cs typeface="Arial" panose="020B0604020202020204" pitchFamily="34" charset="0"/>
              </a:rPr>
              <a:t>Почињу да стварају </a:t>
            </a:r>
            <a:r>
              <a:rPr lang="sr-Cyrl-RS" sz="3000" dirty="0">
                <a:solidFill>
                  <a:srgbClr val="FF0000"/>
                </a:solidFill>
                <a:latin typeface="Arial" panose="020B0604020202020204" pitchFamily="34" charset="0"/>
                <a:cs typeface="Arial" panose="020B0604020202020204" pitchFamily="34" charset="0"/>
              </a:rPr>
              <a:t>јача и сложенија пријатељства </a:t>
            </a:r>
            <a:r>
              <a:rPr lang="sr-Cyrl-RS" sz="3000" dirty="0">
                <a:latin typeface="Arial" panose="020B0604020202020204" pitchFamily="34" charset="0"/>
                <a:cs typeface="Arial" panose="020B0604020202020204" pitchFamily="34" charset="0"/>
              </a:rPr>
              <a:t>и </a:t>
            </a:r>
            <a:r>
              <a:rPr lang="sr-Cyrl-RS" sz="3000" dirty="0" err="1">
                <a:latin typeface="Arial" panose="020B0604020202020204" pitchFamily="34" charset="0"/>
                <a:cs typeface="Arial" panose="020B0604020202020204" pitchFamily="34" charset="0"/>
              </a:rPr>
              <a:t>вршњачке</a:t>
            </a:r>
            <a:r>
              <a:rPr lang="sr-Cyrl-RS" sz="3000" dirty="0">
                <a:latin typeface="Arial" panose="020B0604020202020204" pitchFamily="34" charset="0"/>
                <a:cs typeface="Arial" panose="020B0604020202020204" pitchFamily="34" charset="0"/>
              </a:rPr>
              <a:t> односе;</a:t>
            </a:r>
          </a:p>
          <a:p>
            <a:pPr lvl="1"/>
            <a:r>
              <a:rPr lang="sr-Cyrl-RS" sz="3000" dirty="0">
                <a:latin typeface="Arial" panose="020B0604020202020204" pitchFamily="34" charset="0"/>
                <a:cs typeface="Arial" panose="020B0604020202020204" pitchFamily="34" charset="0"/>
              </a:rPr>
              <a:t>Почиње да буде </a:t>
            </a:r>
            <a:r>
              <a:rPr lang="sr-Cyrl-RS" sz="3000" dirty="0">
                <a:solidFill>
                  <a:srgbClr val="FF0000"/>
                </a:solidFill>
                <a:latin typeface="Arial" panose="020B0604020202020204" pitchFamily="34" charset="0"/>
                <a:cs typeface="Arial" panose="020B0604020202020204" pitchFamily="34" charset="0"/>
              </a:rPr>
              <a:t>емоционално важно имати пријатеље</a:t>
            </a:r>
            <a:r>
              <a:rPr lang="sr-Cyrl-RS" sz="3000" dirty="0">
                <a:latin typeface="Arial" panose="020B0604020202020204" pitchFamily="34" charset="0"/>
                <a:cs typeface="Arial" panose="020B0604020202020204" pitchFamily="34" charset="0"/>
              </a:rPr>
              <a:t>, нарочито истог пола;</a:t>
            </a:r>
          </a:p>
          <a:p>
            <a:pPr lvl="1"/>
            <a:r>
              <a:rPr lang="sr-Cyrl-RS" sz="3000" dirty="0">
                <a:latin typeface="Arial" panose="020B0604020202020204" pitchFamily="34" charset="0"/>
                <a:cs typeface="Arial" panose="020B0604020202020204" pitchFamily="34" charset="0"/>
              </a:rPr>
              <a:t>Доживљавају </a:t>
            </a:r>
            <a:r>
              <a:rPr lang="sr-Cyrl-RS" sz="3000" dirty="0">
                <a:solidFill>
                  <a:srgbClr val="FF0000"/>
                </a:solidFill>
                <a:latin typeface="Arial" panose="020B0604020202020204" pitchFamily="34" charset="0"/>
                <a:cs typeface="Arial" panose="020B0604020202020204" pitchFamily="34" charset="0"/>
              </a:rPr>
              <a:t>већи притисак вршњака</a:t>
            </a:r>
            <a:r>
              <a:rPr lang="sr-Cyrl-RS" sz="3000" dirty="0">
                <a:latin typeface="Arial" panose="020B0604020202020204" pitchFamily="34" charset="0"/>
                <a:cs typeface="Arial" panose="020B0604020202020204" pitchFamily="34" charset="0"/>
              </a:rPr>
              <a:t>;</a:t>
            </a:r>
          </a:p>
          <a:p>
            <a:pPr lvl="1"/>
            <a:r>
              <a:rPr lang="sr-Cyrl-RS" sz="3000" dirty="0">
                <a:latin typeface="Arial" panose="020B0604020202020204" pitchFamily="34" charset="0"/>
                <a:cs typeface="Arial" panose="020B0604020202020204" pitchFamily="34" charset="0"/>
              </a:rPr>
              <a:t>Постају </a:t>
            </a:r>
            <a:r>
              <a:rPr lang="sr-Cyrl-RS" sz="3000" dirty="0">
                <a:solidFill>
                  <a:srgbClr val="FF0000"/>
                </a:solidFill>
                <a:latin typeface="Arial" panose="020B0604020202020204" pitchFamily="34" charset="0"/>
                <a:cs typeface="Arial" panose="020B0604020202020204" pitchFamily="34" charset="0"/>
              </a:rPr>
              <a:t>свеснији сопственог </a:t>
            </a:r>
            <a:r>
              <a:rPr lang="sr-Cyrl-RS" sz="3000" dirty="0">
                <a:latin typeface="Arial" panose="020B0604020202020204" pitchFamily="34" charset="0"/>
                <a:cs typeface="Arial" panose="020B0604020202020204" pitchFamily="34" charset="0"/>
              </a:rPr>
              <a:t>тела како се пубертет приближава;</a:t>
            </a:r>
          </a:p>
          <a:p>
            <a:pPr lvl="1"/>
            <a:r>
              <a:rPr lang="sr-Cyrl-RS" sz="3000" dirty="0">
                <a:latin typeface="Arial" panose="020B0604020202020204" pitchFamily="34" charset="0"/>
                <a:cs typeface="Arial" panose="020B0604020202020204" pitchFamily="34" charset="0"/>
              </a:rPr>
              <a:t>Због „имиџа“ тела </a:t>
            </a:r>
            <a:r>
              <a:rPr lang="sr-Cyrl-RS" sz="3000" dirty="0">
                <a:solidFill>
                  <a:srgbClr val="FF0000"/>
                </a:solidFill>
                <a:latin typeface="Arial" panose="020B0604020202020204" pitchFamily="34" charset="0"/>
                <a:cs typeface="Arial" panose="020B0604020202020204" pitchFamily="34" charset="0"/>
              </a:rPr>
              <a:t>могу настати проблеми са исхраном</a:t>
            </a:r>
            <a:r>
              <a:rPr lang="sr-Cyrl-RS" sz="3000" dirty="0">
                <a:latin typeface="Arial" panose="020B0604020202020204" pitchFamily="34" charset="0"/>
                <a:cs typeface="Arial" panose="020B0604020202020204" pitchFamily="34" charset="0"/>
              </a:rPr>
              <a:t>.</a:t>
            </a:r>
          </a:p>
          <a:p>
            <a:endParaRPr lang="sr-Latn-RS" sz="3000" dirty="0">
              <a:latin typeface="Arial" panose="020B0604020202020204" pitchFamily="34" charset="0"/>
              <a:cs typeface="Arial" panose="020B0604020202020204" pitchFamily="34" charset="0"/>
            </a:endParaRPr>
          </a:p>
        </p:txBody>
      </p:sp>
      <p:pic>
        <p:nvPicPr>
          <p:cNvPr id="2050" name="Picture 2" descr="School children standing in a row Portrait of a happy multiethnic children holding books and wearing backpack at primary school. Schoolboys and cute girls in a row holding notebook and looking at camera. Portrait of a elementary child smiling. growth of school aged children stock pictures, royalty-free photos &amp;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63349" y="0"/>
            <a:ext cx="3128651" cy="207554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3"/>
          <a:srcRect l="74762" t="12292" r="2063" b="53987"/>
          <a:stretch/>
        </p:blipFill>
        <p:spPr>
          <a:xfrm>
            <a:off x="8928111" y="2126593"/>
            <a:ext cx="2836418" cy="2321588"/>
          </a:xfrm>
          <a:prstGeom prst="rect">
            <a:avLst/>
          </a:prstGeom>
        </p:spPr>
      </p:pic>
      <p:grpSp>
        <p:nvGrpSpPr>
          <p:cNvPr id="5" name="Group 4"/>
          <p:cNvGrpSpPr/>
          <p:nvPr/>
        </p:nvGrpSpPr>
        <p:grpSpPr>
          <a:xfrm>
            <a:off x="7881258" y="5283200"/>
            <a:ext cx="4310742" cy="1574800"/>
            <a:chOff x="-1879600" y="3846529"/>
            <a:chExt cx="10987315" cy="4455886"/>
          </a:xfrm>
        </p:grpSpPr>
        <p:pic>
          <p:nvPicPr>
            <p:cNvPr id="7" name="Picture 6"/>
            <p:cNvPicPr>
              <a:picLocks noChangeAspect="1"/>
            </p:cNvPicPr>
            <p:nvPr/>
          </p:nvPicPr>
          <p:blipFill rotWithShape="1">
            <a:blip r:embed="rId3"/>
            <a:srcRect l="37857" t="49471" r="2063" b="17020"/>
            <a:stretch/>
          </p:blipFill>
          <p:spPr>
            <a:xfrm>
              <a:off x="-1879600" y="4855271"/>
              <a:ext cx="10987315" cy="3447144"/>
            </a:xfrm>
            <a:prstGeom prst="rect">
              <a:avLst/>
            </a:prstGeom>
          </p:spPr>
        </p:pic>
        <p:pic>
          <p:nvPicPr>
            <p:cNvPr id="8" name="Picture 7"/>
            <p:cNvPicPr>
              <a:picLocks noChangeAspect="1"/>
            </p:cNvPicPr>
            <p:nvPr/>
          </p:nvPicPr>
          <p:blipFill rotWithShape="1">
            <a:blip r:embed="rId3"/>
            <a:srcRect l="37857" t="39734" r="25515" b="50248"/>
            <a:stretch/>
          </p:blipFill>
          <p:spPr>
            <a:xfrm>
              <a:off x="-1879600" y="3846529"/>
              <a:ext cx="6698343" cy="1030514"/>
            </a:xfrm>
            <a:prstGeom prst="rect">
              <a:avLst/>
            </a:prstGeom>
          </p:spPr>
        </p:pic>
      </p:grpSp>
      <p:sp>
        <p:nvSpPr>
          <p:cNvPr id="9" name="TextBox 8"/>
          <p:cNvSpPr txBox="1"/>
          <p:nvPr/>
        </p:nvSpPr>
        <p:spPr>
          <a:xfrm>
            <a:off x="8330377" y="4499231"/>
            <a:ext cx="3861623" cy="707886"/>
          </a:xfrm>
          <a:prstGeom prst="rect">
            <a:avLst/>
          </a:prstGeom>
          <a:noFill/>
        </p:spPr>
        <p:txBody>
          <a:bodyPr wrap="square" rtlCol="0">
            <a:spAutoFit/>
          </a:bodyPr>
          <a:lstStyle/>
          <a:p>
            <a:pPr algn="ctr"/>
            <a:r>
              <a:rPr lang="sr-Cyrl-RS" sz="2000" b="1" dirty="0" smtClean="0">
                <a:solidFill>
                  <a:srgbClr val="FF0000"/>
                </a:solidFill>
              </a:rPr>
              <a:t>Поруке које преносимо деци треба да подрже ставове:</a:t>
            </a:r>
            <a:endParaRPr lang="en-US" sz="2000" b="1" dirty="0">
              <a:solidFill>
                <a:srgbClr val="FF0000"/>
              </a:solidFill>
            </a:endParaRPr>
          </a:p>
        </p:txBody>
      </p:sp>
    </p:spTree>
    <p:extLst>
      <p:ext uri="{BB962C8B-B14F-4D97-AF65-F5344CB8AC3E}">
        <p14:creationId xmlns:p14="http://schemas.microsoft.com/office/powerpoint/2010/main" val="59983748"/>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D407B-917F-4378-8A0C-6D67F3094624}"/>
              </a:ext>
            </a:extLst>
          </p:cNvPr>
          <p:cNvSpPr>
            <a:spLocks noGrp="1"/>
          </p:cNvSpPr>
          <p:nvPr>
            <p:ph type="title"/>
          </p:nvPr>
        </p:nvSpPr>
        <p:spPr>
          <a:xfrm>
            <a:off x="112485" y="208627"/>
            <a:ext cx="8654144" cy="881620"/>
          </a:xfrm>
        </p:spPr>
        <p:txBody>
          <a:bodyPr>
            <a:normAutofit/>
          </a:bodyPr>
          <a:lstStyle/>
          <a:p>
            <a:r>
              <a:rPr lang="ru-RU" sz="4000" b="1" dirty="0">
                <a:solidFill>
                  <a:srgbClr val="FF0000"/>
                </a:solidFill>
                <a:latin typeface="Arial" panose="020B0604020202020204" pitchFamily="34" charset="0"/>
                <a:cs typeface="Arial" panose="020B0604020202020204" pitchFamily="34" charset="0"/>
              </a:rPr>
              <a:t>Промене у размишљању и учењу</a:t>
            </a:r>
            <a:endParaRPr lang="sr-Latn-RS" sz="4000" b="1" dirty="0">
              <a:solidFill>
                <a:srgbClr val="FF0000"/>
              </a:solidFill>
            </a:endParaRPr>
          </a:p>
        </p:txBody>
      </p:sp>
      <p:sp>
        <p:nvSpPr>
          <p:cNvPr id="3" name="Content Placeholder 2">
            <a:extLst>
              <a:ext uri="{FF2B5EF4-FFF2-40B4-BE49-F238E27FC236}">
                <a16:creationId xmlns:a16="http://schemas.microsoft.com/office/drawing/2014/main" id="{9478E133-9E7A-4DE4-936D-EC4DD0C511AD}"/>
              </a:ext>
            </a:extLst>
          </p:cNvPr>
          <p:cNvSpPr>
            <a:spLocks noGrp="1"/>
          </p:cNvSpPr>
          <p:nvPr>
            <p:ph idx="1"/>
          </p:nvPr>
        </p:nvSpPr>
        <p:spPr>
          <a:xfrm>
            <a:off x="286657" y="1380580"/>
            <a:ext cx="10515600" cy="3066840"/>
          </a:xfrm>
        </p:spPr>
        <p:txBody>
          <a:bodyPr>
            <a:normAutofit/>
          </a:bodyPr>
          <a:lstStyle/>
          <a:p>
            <a:r>
              <a:rPr lang="sr-Cyrl-RS" sz="3200" dirty="0">
                <a:latin typeface="Arial" panose="020B0604020202020204" pitchFamily="34" charset="0"/>
                <a:cs typeface="Arial" panose="020B0604020202020204" pitchFamily="34" charset="0"/>
              </a:rPr>
              <a:t>У узрасту </a:t>
            </a:r>
            <a:r>
              <a:rPr lang="sr-Cyrl-RS" sz="3200" b="1" dirty="0">
                <a:solidFill>
                  <a:srgbClr val="FF0000"/>
                </a:solidFill>
                <a:latin typeface="Arial" panose="020B0604020202020204" pitchFamily="34" charset="0"/>
                <a:cs typeface="Arial" panose="020B0604020202020204" pitchFamily="34" charset="0"/>
              </a:rPr>
              <a:t>7-8</a:t>
            </a:r>
            <a:r>
              <a:rPr lang="sr-Cyrl-RS" sz="3200" dirty="0">
                <a:latin typeface="Arial" panose="020B0604020202020204" pitchFamily="34" charset="0"/>
                <a:cs typeface="Arial" panose="020B0604020202020204" pitchFamily="34" charset="0"/>
              </a:rPr>
              <a:t> година деца:</a:t>
            </a:r>
          </a:p>
          <a:p>
            <a:pPr lvl="1"/>
            <a:r>
              <a:rPr lang="sr-Cyrl-RS" sz="3200" dirty="0">
                <a:latin typeface="Arial" panose="020B0604020202020204" pitchFamily="34" charset="0"/>
                <a:cs typeface="Arial" panose="020B0604020202020204" pitchFamily="34" charset="0"/>
              </a:rPr>
              <a:t>Показују </a:t>
            </a:r>
            <a:r>
              <a:rPr lang="sr-Cyrl-RS" sz="3200" dirty="0">
                <a:solidFill>
                  <a:srgbClr val="FF0000"/>
                </a:solidFill>
                <a:latin typeface="Arial" panose="020B0604020202020204" pitchFamily="34" charset="0"/>
                <a:cs typeface="Arial" panose="020B0604020202020204" pitchFamily="34" charset="0"/>
              </a:rPr>
              <a:t>бржи развој менталних вештина</a:t>
            </a:r>
            <a:r>
              <a:rPr lang="sr-Cyrl-RS" sz="3200" dirty="0">
                <a:latin typeface="Arial" panose="020B0604020202020204" pitchFamily="34" charset="0"/>
                <a:cs typeface="Arial" panose="020B0604020202020204" pitchFamily="34" charset="0"/>
              </a:rPr>
              <a:t>;</a:t>
            </a:r>
          </a:p>
          <a:p>
            <a:pPr lvl="1"/>
            <a:r>
              <a:rPr lang="sr-Cyrl-RS" sz="3200" dirty="0">
                <a:latin typeface="Arial" panose="020B0604020202020204" pitchFamily="34" charset="0"/>
                <a:cs typeface="Arial" panose="020B0604020202020204" pitchFamily="34" charset="0"/>
              </a:rPr>
              <a:t>На бољи начин описују сопствена искуства;</a:t>
            </a:r>
          </a:p>
          <a:p>
            <a:pPr lvl="1"/>
            <a:r>
              <a:rPr lang="sr-Cyrl-RS" sz="3200" dirty="0">
                <a:latin typeface="Arial" panose="020B0604020202020204" pitchFamily="34" charset="0"/>
                <a:cs typeface="Arial" panose="020B0604020202020204" pitchFamily="34" charset="0"/>
              </a:rPr>
              <a:t>Лакше и </a:t>
            </a:r>
            <a:r>
              <a:rPr lang="sr-Cyrl-RS" sz="3200" dirty="0">
                <a:solidFill>
                  <a:srgbClr val="FF0000"/>
                </a:solidFill>
                <a:latin typeface="Arial" panose="020B0604020202020204" pitchFamily="34" charset="0"/>
                <a:cs typeface="Arial" panose="020B0604020202020204" pitchFamily="34" charset="0"/>
              </a:rPr>
              <a:t>отвореније разговарају </a:t>
            </a:r>
            <a:r>
              <a:rPr lang="sr-Cyrl-RS" sz="3200" dirty="0">
                <a:latin typeface="Arial" panose="020B0604020202020204" pitchFamily="34" charset="0"/>
                <a:cs typeface="Arial" panose="020B0604020202020204" pitchFamily="34" charset="0"/>
              </a:rPr>
              <a:t>о мислима и осећањима;</a:t>
            </a:r>
          </a:p>
          <a:p>
            <a:pPr lvl="1"/>
            <a:r>
              <a:rPr lang="sr-Cyrl-RS" sz="3200" dirty="0">
                <a:solidFill>
                  <a:srgbClr val="FF0000"/>
                </a:solidFill>
                <a:latin typeface="Arial" panose="020B0604020202020204" pitchFamily="34" charset="0"/>
                <a:cs typeface="Arial" panose="020B0604020202020204" pitchFamily="34" charset="0"/>
              </a:rPr>
              <a:t>Усмеравају пажњу </a:t>
            </a:r>
            <a:r>
              <a:rPr lang="sr-Cyrl-RS" sz="3200" dirty="0">
                <a:latin typeface="Arial" panose="020B0604020202020204" pitchFamily="34" charset="0"/>
                <a:cs typeface="Arial" panose="020B0604020202020204" pitchFamily="34" charset="0"/>
              </a:rPr>
              <a:t>више </a:t>
            </a:r>
            <a:r>
              <a:rPr lang="sr-Cyrl-RS" sz="3200" dirty="0">
                <a:solidFill>
                  <a:srgbClr val="FF0000"/>
                </a:solidFill>
                <a:latin typeface="Arial" panose="020B0604020202020204" pitchFamily="34" charset="0"/>
                <a:cs typeface="Arial" panose="020B0604020202020204" pitchFamily="34" charset="0"/>
              </a:rPr>
              <a:t>на друге </a:t>
            </a:r>
            <a:r>
              <a:rPr lang="sr-Cyrl-RS" sz="3200" dirty="0">
                <a:latin typeface="Arial" panose="020B0604020202020204" pitchFamily="34" charset="0"/>
                <a:cs typeface="Arial" panose="020B0604020202020204" pitchFamily="34" charset="0"/>
              </a:rPr>
              <a:t>него на </a:t>
            </a:r>
            <a:r>
              <a:rPr lang="sr-Cyrl-RS" sz="3200" dirty="0" smtClean="0">
                <a:latin typeface="Arial" panose="020B0604020202020204" pitchFamily="34" charset="0"/>
                <a:cs typeface="Arial" panose="020B0604020202020204" pitchFamily="34" charset="0"/>
              </a:rPr>
              <a:t>себе</a:t>
            </a:r>
            <a:r>
              <a:rPr lang="sr-Latn-RS" sz="3200" dirty="0" smtClean="0">
                <a:latin typeface="Arial" panose="020B0604020202020204" pitchFamily="34" charset="0"/>
                <a:cs typeface="Arial" panose="020B0604020202020204" pitchFamily="34" charset="0"/>
              </a:rPr>
              <a:t>.</a:t>
            </a:r>
            <a:endParaRPr lang="sr-Cyrl-RS" sz="3200" dirty="0">
              <a:latin typeface="Arial" panose="020B0604020202020204" pitchFamily="34" charset="0"/>
              <a:cs typeface="Arial" panose="020B0604020202020204" pitchFamily="34" charset="0"/>
            </a:endParaRPr>
          </a:p>
          <a:p>
            <a:endParaRPr lang="sr-Cyrl-RS" sz="3200" dirty="0">
              <a:latin typeface="Arial" panose="020B0604020202020204" pitchFamily="34" charset="0"/>
              <a:cs typeface="Arial" panose="020B0604020202020204" pitchFamily="34" charset="0"/>
            </a:endParaRPr>
          </a:p>
        </p:txBody>
      </p:sp>
      <p:pic>
        <p:nvPicPr>
          <p:cNvPr id="6146" name="Picture 2" descr="Free photos of Child">
            <a:extLst>
              <a:ext uri="{FF2B5EF4-FFF2-40B4-BE49-F238E27FC236}">
                <a16:creationId xmlns:a16="http://schemas.microsoft.com/office/drawing/2014/main" id="{CC198656-9E2C-497F-9DCA-80AF458CAB9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08" y="4408012"/>
            <a:ext cx="3709451" cy="2472967"/>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Free photos of Boys">
            <a:extLst>
              <a:ext uri="{FF2B5EF4-FFF2-40B4-BE49-F238E27FC236}">
                <a16:creationId xmlns:a16="http://schemas.microsoft.com/office/drawing/2014/main" id="{55E2E16F-E3FC-4CA8-9F0C-991F11D36B1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5242"/>
          <a:stretch/>
        </p:blipFill>
        <p:spPr bwMode="auto">
          <a:xfrm>
            <a:off x="4130603" y="4340375"/>
            <a:ext cx="3986272" cy="251822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Cute asian child girl with backpack running and going to school Back to school. Cute asian child girl with backpack running and going to school with fun children evolution stock pictures, royalty-free photos &amp; images">
            <a:extLst>
              <a:ext uri="{FF2B5EF4-FFF2-40B4-BE49-F238E27FC236}">
                <a16:creationId xmlns:a16="http://schemas.microsoft.com/office/drawing/2014/main" id="{8FA41DB7-48B3-4E4D-B8E0-25A9F4B5F58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07565" y="0"/>
            <a:ext cx="3084435" cy="205629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rotWithShape="1">
          <a:blip r:embed="rId5"/>
          <a:srcRect l="22064" t="19065" r="22619" b="10953"/>
          <a:stretch/>
        </p:blipFill>
        <p:spPr>
          <a:xfrm>
            <a:off x="8546336" y="4302324"/>
            <a:ext cx="3645664" cy="2594332"/>
          </a:xfrm>
          <a:prstGeom prst="rect">
            <a:avLst/>
          </a:prstGeom>
        </p:spPr>
      </p:pic>
    </p:spTree>
    <p:extLst>
      <p:ext uri="{BB962C8B-B14F-4D97-AF65-F5344CB8AC3E}">
        <p14:creationId xmlns:p14="http://schemas.microsoft.com/office/powerpoint/2010/main" val="3890754556"/>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D407B-917F-4378-8A0C-6D67F3094624}"/>
              </a:ext>
            </a:extLst>
          </p:cNvPr>
          <p:cNvSpPr>
            <a:spLocks noGrp="1"/>
          </p:cNvSpPr>
          <p:nvPr>
            <p:ph type="title"/>
          </p:nvPr>
        </p:nvSpPr>
        <p:spPr>
          <a:xfrm>
            <a:off x="190454" y="241948"/>
            <a:ext cx="8663400" cy="832338"/>
          </a:xfrm>
        </p:spPr>
        <p:txBody>
          <a:bodyPr>
            <a:normAutofit/>
          </a:bodyPr>
          <a:lstStyle/>
          <a:p>
            <a:r>
              <a:rPr lang="ru-RU" sz="4000" b="1" dirty="0">
                <a:solidFill>
                  <a:srgbClr val="FF0000"/>
                </a:solidFill>
                <a:latin typeface="Arial" panose="020B0604020202020204" pitchFamily="34" charset="0"/>
                <a:cs typeface="Arial" panose="020B0604020202020204" pitchFamily="34" charset="0"/>
              </a:rPr>
              <a:t>Промене у размишљању и учењу</a:t>
            </a:r>
            <a:endParaRPr lang="sr-Latn-RS" sz="4000" b="1" dirty="0">
              <a:solidFill>
                <a:srgbClr val="FF0000"/>
              </a:solidFill>
            </a:endParaRPr>
          </a:p>
        </p:txBody>
      </p:sp>
      <p:sp>
        <p:nvSpPr>
          <p:cNvPr id="3" name="Content Placeholder 2">
            <a:extLst>
              <a:ext uri="{FF2B5EF4-FFF2-40B4-BE49-F238E27FC236}">
                <a16:creationId xmlns:a16="http://schemas.microsoft.com/office/drawing/2014/main" id="{9478E133-9E7A-4DE4-936D-EC4DD0C511AD}"/>
              </a:ext>
            </a:extLst>
          </p:cNvPr>
          <p:cNvSpPr>
            <a:spLocks noGrp="1"/>
          </p:cNvSpPr>
          <p:nvPr>
            <p:ph idx="1"/>
          </p:nvPr>
        </p:nvSpPr>
        <p:spPr>
          <a:xfrm>
            <a:off x="187570" y="1247872"/>
            <a:ext cx="9158653" cy="3385674"/>
          </a:xfrm>
        </p:spPr>
        <p:txBody>
          <a:bodyPr>
            <a:noAutofit/>
          </a:bodyPr>
          <a:lstStyle/>
          <a:p>
            <a:r>
              <a:rPr lang="sr-Cyrl-RS" sz="3200" dirty="0">
                <a:latin typeface="Arial" panose="020B0604020202020204" pitchFamily="34" charset="0"/>
                <a:cs typeface="Arial" panose="020B0604020202020204" pitchFamily="34" charset="0"/>
              </a:rPr>
              <a:t>У узрасту </a:t>
            </a:r>
            <a:r>
              <a:rPr lang="sr-Cyrl-RS" sz="3200" b="1" dirty="0">
                <a:solidFill>
                  <a:srgbClr val="FF0000"/>
                </a:solidFill>
                <a:latin typeface="Arial" panose="020B0604020202020204" pitchFamily="34" charset="0"/>
                <a:cs typeface="Arial" panose="020B0604020202020204" pitchFamily="34" charset="0"/>
              </a:rPr>
              <a:t>9-10</a:t>
            </a:r>
            <a:r>
              <a:rPr lang="sr-Cyrl-RS" sz="3200" dirty="0">
                <a:latin typeface="Arial" panose="020B0604020202020204" pitchFamily="34" charset="0"/>
                <a:cs typeface="Arial" panose="020B0604020202020204" pitchFamily="34" charset="0"/>
              </a:rPr>
              <a:t> година деца:</a:t>
            </a:r>
          </a:p>
          <a:p>
            <a:pPr lvl="1"/>
            <a:r>
              <a:rPr lang="sr-Cyrl-RS" sz="3200" dirty="0">
                <a:latin typeface="Arial" panose="020B0604020202020204" pitchFamily="34" charset="0"/>
                <a:cs typeface="Arial" panose="020B0604020202020204" pitchFamily="34" charset="0"/>
              </a:rPr>
              <a:t>Суочавају се са </a:t>
            </a:r>
            <a:r>
              <a:rPr lang="sr-Cyrl-RS" sz="3200" dirty="0">
                <a:solidFill>
                  <a:srgbClr val="FF0000"/>
                </a:solidFill>
                <a:latin typeface="Arial" panose="020B0604020202020204" pitchFamily="34" charset="0"/>
                <a:cs typeface="Arial" panose="020B0604020202020204" pitchFamily="34" charset="0"/>
              </a:rPr>
              <a:t>тежи</a:t>
            </a:r>
            <a:r>
              <a:rPr lang="sr-Cyrl-RS" sz="3200" dirty="0">
                <a:latin typeface="Arial" panose="020B0604020202020204" pitchFamily="34" charset="0"/>
                <a:cs typeface="Arial" panose="020B0604020202020204" pitchFamily="34" charset="0"/>
              </a:rPr>
              <a:t>м </a:t>
            </a:r>
            <a:r>
              <a:rPr lang="sr-Cyrl-RS" sz="3200" dirty="0">
                <a:solidFill>
                  <a:srgbClr val="FF0000"/>
                </a:solidFill>
                <a:latin typeface="Arial" panose="020B0604020202020204" pitchFamily="34" charset="0"/>
                <a:cs typeface="Arial" panose="020B0604020202020204" pitchFamily="34" charset="0"/>
              </a:rPr>
              <a:t>изазови</a:t>
            </a:r>
            <a:r>
              <a:rPr lang="sr-Cyrl-RS" sz="3200" dirty="0">
                <a:latin typeface="Arial" panose="020B0604020202020204" pitchFamily="34" charset="0"/>
                <a:cs typeface="Arial" panose="020B0604020202020204" pitchFamily="34" charset="0"/>
              </a:rPr>
              <a:t>ма </a:t>
            </a:r>
            <a:r>
              <a:rPr lang="sr-Cyrl-RS" sz="3200" dirty="0">
                <a:solidFill>
                  <a:srgbClr val="FF0000"/>
                </a:solidFill>
                <a:latin typeface="Arial" panose="020B0604020202020204" pitchFamily="34" charset="0"/>
                <a:cs typeface="Arial" panose="020B0604020202020204" pitchFamily="34" charset="0"/>
              </a:rPr>
              <a:t>у учењу </a:t>
            </a:r>
            <a:r>
              <a:rPr lang="sr-Cyrl-RS" sz="3200" dirty="0">
                <a:latin typeface="Arial" panose="020B0604020202020204" pitchFamily="34" charset="0"/>
                <a:cs typeface="Arial" panose="020B0604020202020204" pitchFamily="34" charset="0"/>
              </a:rPr>
              <a:t>и прихватању градива;</a:t>
            </a:r>
          </a:p>
          <a:p>
            <a:pPr lvl="1"/>
            <a:r>
              <a:rPr lang="sr-Cyrl-RS" sz="3200" dirty="0">
                <a:latin typeface="Arial" panose="020B0604020202020204" pitchFamily="34" charset="0"/>
                <a:cs typeface="Arial" panose="020B0604020202020204" pitchFamily="34" charset="0"/>
              </a:rPr>
              <a:t>Постају </a:t>
            </a:r>
            <a:r>
              <a:rPr lang="sr-Cyrl-RS" sz="3200" dirty="0" smtClean="0">
                <a:solidFill>
                  <a:srgbClr val="FF0000"/>
                </a:solidFill>
                <a:latin typeface="Arial" panose="020B0604020202020204" pitchFamily="34" charset="0"/>
                <a:cs typeface="Arial" panose="020B0604020202020204" pitchFamily="34" charset="0"/>
              </a:rPr>
              <a:t>још независнија од породице</a:t>
            </a:r>
            <a:r>
              <a:rPr lang="sr-Cyrl-RS" sz="3200" dirty="0">
                <a:latin typeface="Arial" panose="020B0604020202020204" pitchFamily="34" charset="0"/>
                <a:cs typeface="Arial" panose="020B0604020202020204" pitchFamily="34" charset="0"/>
              </a:rPr>
              <a:t>;</a:t>
            </a:r>
          </a:p>
          <a:p>
            <a:pPr lvl="1"/>
            <a:r>
              <a:rPr lang="sr-Cyrl-RS" sz="3200" dirty="0">
                <a:latin typeface="Arial" panose="020B0604020202020204" pitchFamily="34" charset="0"/>
                <a:cs typeface="Arial" panose="020B0604020202020204" pitchFamily="34" charset="0"/>
              </a:rPr>
              <a:t>Почињу да примећују и </a:t>
            </a:r>
            <a:r>
              <a:rPr lang="sr-Cyrl-RS" sz="3200" dirty="0" smtClean="0">
                <a:solidFill>
                  <a:srgbClr val="FF0000"/>
                </a:solidFill>
                <a:latin typeface="Arial" panose="020B0604020202020204" pitchFamily="34" charset="0"/>
                <a:cs typeface="Arial" panose="020B0604020202020204" pitchFamily="34" charset="0"/>
              </a:rPr>
              <a:t>прихватају </a:t>
            </a:r>
            <a:r>
              <a:rPr lang="sr-Cyrl-RS" sz="3200" dirty="0">
                <a:solidFill>
                  <a:srgbClr val="FF0000"/>
                </a:solidFill>
                <a:latin typeface="Arial" panose="020B0604020202020204" pitchFamily="34" charset="0"/>
                <a:cs typeface="Arial" panose="020B0604020202020204" pitchFamily="34" charset="0"/>
              </a:rPr>
              <a:t>и туђа гледишта </a:t>
            </a:r>
            <a:r>
              <a:rPr lang="sr-Cyrl-RS" sz="3200" dirty="0" smtClean="0">
                <a:solidFill>
                  <a:srgbClr val="FF0000"/>
                </a:solidFill>
                <a:latin typeface="Arial" panose="020B0604020202020204" pitchFamily="34" charset="0"/>
                <a:cs typeface="Arial" panose="020B0604020202020204" pitchFamily="34" charset="0"/>
              </a:rPr>
              <a:t>и </a:t>
            </a:r>
            <a:r>
              <a:rPr lang="sr-Cyrl-RS" sz="3200" dirty="0">
                <a:solidFill>
                  <a:srgbClr val="FF0000"/>
                </a:solidFill>
                <a:latin typeface="Arial" panose="020B0604020202020204" pitchFamily="34" charset="0"/>
                <a:cs typeface="Arial" panose="020B0604020202020204" pitchFamily="34" charset="0"/>
              </a:rPr>
              <a:t>мишљења</a:t>
            </a:r>
            <a:r>
              <a:rPr lang="sr-Cyrl-RS" sz="3200" dirty="0">
                <a:latin typeface="Arial" panose="020B0604020202020204" pitchFamily="34" charset="0"/>
                <a:cs typeface="Arial" panose="020B0604020202020204" pitchFamily="34" charset="0"/>
              </a:rPr>
              <a:t>;</a:t>
            </a:r>
          </a:p>
          <a:p>
            <a:pPr lvl="1"/>
            <a:r>
              <a:rPr lang="sr-Cyrl-RS" sz="3200" dirty="0">
                <a:solidFill>
                  <a:srgbClr val="FF0000"/>
                </a:solidFill>
                <a:latin typeface="Arial" panose="020B0604020202020204" pitchFamily="34" charset="0"/>
                <a:cs typeface="Arial" panose="020B0604020202020204" pitchFamily="34" charset="0"/>
              </a:rPr>
              <a:t>Проширује</a:t>
            </a:r>
            <a:r>
              <a:rPr lang="sr-Cyrl-RS" sz="3200" dirty="0">
                <a:latin typeface="Arial" panose="020B0604020202020204" pitchFamily="34" charset="0"/>
                <a:cs typeface="Arial" panose="020B0604020202020204" pitchFamily="34" charset="0"/>
              </a:rPr>
              <a:t> им се </a:t>
            </a:r>
            <a:r>
              <a:rPr lang="sr-Cyrl-RS" sz="3200" dirty="0">
                <a:solidFill>
                  <a:srgbClr val="FF0000"/>
                </a:solidFill>
                <a:latin typeface="Arial" panose="020B0604020202020204" pitchFamily="34" charset="0"/>
                <a:cs typeface="Arial" panose="020B0604020202020204" pitchFamily="34" charset="0"/>
              </a:rPr>
              <a:t>опсег пажње</a:t>
            </a:r>
            <a:r>
              <a:rPr lang="sr-Cyrl-RS" sz="3200" dirty="0">
                <a:latin typeface="Arial" panose="020B0604020202020204" pitchFamily="34" charset="0"/>
                <a:cs typeface="Arial" panose="020B0604020202020204" pitchFamily="34" charset="0"/>
              </a:rPr>
              <a:t>.</a:t>
            </a:r>
          </a:p>
          <a:p>
            <a:endParaRPr lang="sr-Cyrl-RS" sz="3200" dirty="0">
              <a:latin typeface="Arial" panose="020B0604020202020204" pitchFamily="34" charset="0"/>
              <a:cs typeface="Arial" panose="020B0604020202020204" pitchFamily="34" charset="0"/>
            </a:endParaRPr>
          </a:p>
          <a:p>
            <a:pPr marL="0" indent="0">
              <a:buNone/>
            </a:pPr>
            <a:endParaRPr lang="sr-Cyrl-RS" sz="3200" dirty="0">
              <a:latin typeface="Arial" panose="020B0604020202020204" pitchFamily="34" charset="0"/>
              <a:cs typeface="Arial" panose="020B0604020202020204" pitchFamily="34" charset="0"/>
            </a:endParaRPr>
          </a:p>
        </p:txBody>
      </p:sp>
      <p:pic>
        <p:nvPicPr>
          <p:cNvPr id="5123" name="Picture 3" descr="Free photos of Girl">
            <a:extLst>
              <a:ext uri="{FF2B5EF4-FFF2-40B4-BE49-F238E27FC236}">
                <a16:creationId xmlns:a16="http://schemas.microsoft.com/office/drawing/2014/main" id="{548A39EE-152D-43BA-BBE5-785BA467EB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89123" y="3109198"/>
            <a:ext cx="2502877" cy="374880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Free photos of Children">
            <a:extLst>
              <a:ext uri="{FF2B5EF4-FFF2-40B4-BE49-F238E27FC236}">
                <a16:creationId xmlns:a16="http://schemas.microsoft.com/office/drawing/2014/main" id="{DC03DD65-B025-41A3-AC19-B9C647F5CF6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43525" y="4776042"/>
            <a:ext cx="3122937" cy="208195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hild little girl sitting on a stack of books with glasses Child little girl sitting on a stack of books with glasses children evolution stock pictures, royalty-free photos &amp; images">
            <a:extLst>
              <a:ext uri="{FF2B5EF4-FFF2-40B4-BE49-F238E27FC236}">
                <a16:creationId xmlns:a16="http://schemas.microsoft.com/office/drawing/2014/main" id="{44154F5D-048F-4B25-8008-1D6A814DDB2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066335" y="-1"/>
            <a:ext cx="3125666" cy="208377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Labyrinth, Get Lost, Complicated, Lonely"/>
          <p:cNvPicPr>
            <a:picLocks noChangeAspect="1" noChangeArrowheads="1"/>
          </p:cNvPicPr>
          <p:nvPr/>
        </p:nvPicPr>
        <p:blipFill rotWithShape="1">
          <a:blip r:embed="rId5">
            <a:extLst>
              <a:ext uri="{28A0092B-C50C-407E-A947-70E740481C1C}">
                <a14:useLocalDpi xmlns:a14="http://schemas.microsoft.com/office/drawing/2010/main" val="0"/>
              </a:ext>
            </a:extLst>
          </a:blip>
          <a:srcRect t="8975" b="22598"/>
          <a:stretch/>
        </p:blipFill>
        <p:spPr bwMode="auto">
          <a:xfrm>
            <a:off x="895349" y="4700308"/>
            <a:ext cx="3181351" cy="21769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9866212"/>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B3FDEC-F101-4E63-8E25-B25344195E13}"/>
              </a:ext>
            </a:extLst>
          </p:cNvPr>
          <p:cNvSpPr>
            <a:spLocks noGrp="1"/>
          </p:cNvSpPr>
          <p:nvPr>
            <p:ph type="title"/>
          </p:nvPr>
        </p:nvSpPr>
        <p:spPr>
          <a:xfrm>
            <a:off x="235032" y="392195"/>
            <a:ext cx="6108536" cy="1035137"/>
          </a:xfrm>
        </p:spPr>
        <p:txBody>
          <a:bodyPr>
            <a:normAutofit/>
          </a:bodyPr>
          <a:lstStyle/>
          <a:p>
            <a:r>
              <a:rPr lang="sr-Cyrl-RS" sz="4000" b="1" dirty="0">
                <a:solidFill>
                  <a:srgbClr val="FF0000"/>
                </a:solidFill>
                <a:latin typeface="Arial" panose="020B0604020202020204" pitchFamily="34" charset="0"/>
                <a:cs typeface="Arial" panose="020B0604020202020204" pitchFamily="34" charset="0"/>
              </a:rPr>
              <a:t>Савети за родитеље</a:t>
            </a:r>
            <a:endParaRPr lang="sr-Latn-RS" sz="4000" b="1" dirty="0">
              <a:solidFill>
                <a:srgbClr val="FF0000"/>
              </a:solidFill>
            </a:endParaRPr>
          </a:p>
        </p:txBody>
      </p:sp>
      <p:sp>
        <p:nvSpPr>
          <p:cNvPr id="3" name="Content Placeholder 2">
            <a:extLst>
              <a:ext uri="{FF2B5EF4-FFF2-40B4-BE49-F238E27FC236}">
                <a16:creationId xmlns:a16="http://schemas.microsoft.com/office/drawing/2014/main" id="{10AFC0D3-EF0B-44B0-AE9D-CF7F5F8F5731}"/>
              </a:ext>
            </a:extLst>
          </p:cNvPr>
          <p:cNvSpPr>
            <a:spLocks noGrp="1"/>
          </p:cNvSpPr>
          <p:nvPr>
            <p:ph idx="1"/>
          </p:nvPr>
        </p:nvSpPr>
        <p:spPr>
          <a:xfrm>
            <a:off x="134002" y="1808041"/>
            <a:ext cx="11577351" cy="2746375"/>
          </a:xfrm>
        </p:spPr>
        <p:txBody>
          <a:bodyPr>
            <a:normAutofit/>
          </a:bodyPr>
          <a:lstStyle/>
          <a:p>
            <a:r>
              <a:rPr lang="sr-Cyrl-RS" sz="3000" dirty="0">
                <a:latin typeface="Arial" panose="020B0604020202020204" pitchFamily="34" charset="0"/>
                <a:cs typeface="Arial" panose="020B0604020202020204" pitchFamily="34" charset="0"/>
              </a:rPr>
              <a:t>Саветима и </a:t>
            </a:r>
            <a:r>
              <a:rPr lang="sr-Cyrl-RS" sz="3000" dirty="0">
                <a:solidFill>
                  <a:srgbClr val="FF0000"/>
                </a:solidFill>
                <a:latin typeface="Arial" panose="020B0604020202020204" pitchFamily="34" charset="0"/>
                <a:cs typeface="Arial" panose="020B0604020202020204" pitchFamily="34" charset="0"/>
              </a:rPr>
              <a:t>сопственим примером </a:t>
            </a:r>
            <a:r>
              <a:rPr lang="sr-Cyrl-RS" sz="3000" dirty="0">
                <a:latin typeface="Arial" panose="020B0604020202020204" pitchFamily="34" charset="0"/>
                <a:cs typeface="Arial" panose="020B0604020202020204" pitchFamily="34" charset="0"/>
              </a:rPr>
              <a:t>усмеравати децу на </a:t>
            </a:r>
            <a:r>
              <a:rPr lang="sr-Cyrl-RS" sz="3000" dirty="0">
                <a:solidFill>
                  <a:srgbClr val="FF0000"/>
                </a:solidFill>
                <a:latin typeface="Arial" panose="020B0604020202020204" pitchFamily="34" charset="0"/>
                <a:cs typeface="Arial" panose="020B0604020202020204" pitchFamily="34" charset="0"/>
              </a:rPr>
              <a:t>правилан избор школске ужине</a:t>
            </a:r>
            <a:r>
              <a:rPr lang="sr-Cyrl-RS" sz="3000" dirty="0">
                <a:latin typeface="Arial" panose="020B0604020202020204" pitchFamily="34" charset="0"/>
                <a:cs typeface="Arial" panose="020B0604020202020204" pitchFamily="34" charset="0"/>
              </a:rPr>
              <a:t>, са доста </a:t>
            </a:r>
            <a:r>
              <a:rPr lang="sr-Cyrl-RS" sz="3000" dirty="0">
                <a:solidFill>
                  <a:srgbClr val="FF0000"/>
                </a:solidFill>
                <a:latin typeface="Arial" panose="020B0604020202020204" pitchFamily="34" charset="0"/>
                <a:cs typeface="Arial" panose="020B0604020202020204" pitchFamily="34" charset="0"/>
              </a:rPr>
              <a:t>свежег воћа </a:t>
            </a:r>
            <a:r>
              <a:rPr lang="sr-Cyrl-RS" sz="3000" dirty="0">
                <a:latin typeface="Arial" panose="020B0604020202020204" pitchFamily="34" charset="0"/>
                <a:cs typeface="Arial" panose="020B0604020202020204" pitchFamily="34" charset="0"/>
              </a:rPr>
              <a:t>и </a:t>
            </a:r>
            <a:r>
              <a:rPr lang="sr-Cyrl-RS" sz="3000" dirty="0">
                <a:solidFill>
                  <a:srgbClr val="FF0000"/>
                </a:solidFill>
                <a:latin typeface="Arial" panose="020B0604020202020204" pitchFamily="34" charset="0"/>
                <a:cs typeface="Arial" panose="020B0604020202020204" pitchFamily="34" charset="0"/>
              </a:rPr>
              <a:t>поврћа</a:t>
            </a:r>
            <a:r>
              <a:rPr lang="sr-Cyrl-RS" sz="3000" dirty="0">
                <a:latin typeface="Arial" panose="020B0604020202020204" pitchFamily="34" charset="0"/>
                <a:cs typeface="Arial" panose="020B0604020202020204" pitchFamily="34" charset="0"/>
              </a:rPr>
              <a:t>, </a:t>
            </a:r>
            <a:r>
              <a:rPr lang="sr-Cyrl-RS" sz="3000" dirty="0">
                <a:solidFill>
                  <a:srgbClr val="FF0000"/>
                </a:solidFill>
                <a:latin typeface="Arial" panose="020B0604020202020204" pitchFamily="34" charset="0"/>
                <a:cs typeface="Arial" panose="020B0604020202020204" pitchFamily="34" charset="0"/>
              </a:rPr>
              <a:t>беланчевина</a:t>
            </a:r>
            <a:r>
              <a:rPr lang="en-US" sz="3000" dirty="0">
                <a:latin typeface="Arial" panose="020B0604020202020204" pitchFamily="34" charset="0"/>
                <a:cs typeface="Arial" panose="020B0604020202020204" pitchFamily="34" charset="0"/>
              </a:rPr>
              <a:t>,</a:t>
            </a:r>
            <a:r>
              <a:rPr lang="sr-Cyrl-RS" sz="3000" dirty="0">
                <a:latin typeface="Arial" panose="020B0604020202020204" pitchFamily="34" charset="0"/>
                <a:cs typeface="Arial" panose="020B0604020202020204" pitchFamily="34" charset="0"/>
              </a:rPr>
              <a:t> производа од </a:t>
            </a:r>
            <a:r>
              <a:rPr lang="sr-Cyrl-RS" sz="3000" dirty="0">
                <a:solidFill>
                  <a:srgbClr val="FF0000"/>
                </a:solidFill>
                <a:latin typeface="Arial" panose="020B0604020202020204" pitchFamily="34" charset="0"/>
                <a:cs typeface="Arial" panose="020B0604020202020204" pitchFamily="34" charset="0"/>
              </a:rPr>
              <a:t>целог зрна </a:t>
            </a:r>
            <a:r>
              <a:rPr lang="sr-Cyrl-RS" sz="3000" dirty="0">
                <a:latin typeface="Arial" panose="020B0604020202020204" pitchFamily="34" charset="0"/>
                <a:cs typeface="Arial" panose="020B0604020202020204" pitchFamily="34" charset="0"/>
              </a:rPr>
              <a:t>житарица</a:t>
            </a:r>
            <a:r>
              <a:rPr lang="en-US" sz="3000" dirty="0">
                <a:latin typeface="Arial" panose="020B0604020202020204" pitchFamily="34" charset="0"/>
                <a:cs typeface="Arial" panose="020B0604020202020204" pitchFamily="34" charset="0"/>
              </a:rPr>
              <a:t> </a:t>
            </a:r>
            <a:r>
              <a:rPr lang="sr-Cyrl-RS" sz="3000" dirty="0">
                <a:latin typeface="Arial" panose="020B0604020202020204" pitchFamily="34" charset="0"/>
                <a:cs typeface="Arial" panose="020B0604020202020204" pitchFamily="34" charset="0"/>
              </a:rPr>
              <a:t>и </a:t>
            </a:r>
            <a:r>
              <a:rPr lang="sr-Cyrl-RS" sz="3000" dirty="0">
                <a:solidFill>
                  <a:srgbClr val="FF0000"/>
                </a:solidFill>
                <a:latin typeface="Arial" panose="020B0604020202020204" pitchFamily="34" charset="0"/>
                <a:cs typeface="Arial" panose="020B0604020202020204" pitchFamily="34" charset="0"/>
              </a:rPr>
              <a:t>воде</a:t>
            </a:r>
            <a:r>
              <a:rPr lang="sr-Cyrl-RS" sz="3000" dirty="0">
                <a:latin typeface="Arial" panose="020B0604020202020204" pitchFamily="34" charset="0"/>
                <a:cs typeface="Arial" panose="020B0604020202020204" pitchFamily="34" charset="0"/>
              </a:rPr>
              <a:t> за пиће</a:t>
            </a:r>
            <a:r>
              <a:rPr lang="sr-Cyrl-RS" sz="3000" dirty="0" smtClean="0">
                <a:latin typeface="Arial" panose="020B0604020202020204" pitchFamily="34" charset="0"/>
                <a:cs typeface="Arial" panose="020B0604020202020204" pitchFamily="34" charset="0"/>
              </a:rPr>
              <a:t>.</a:t>
            </a:r>
            <a:endParaRPr lang="sr-Cyrl-RS" sz="3000" dirty="0">
              <a:latin typeface="Arial" panose="020B0604020202020204" pitchFamily="34" charset="0"/>
              <a:cs typeface="Arial" panose="020B0604020202020204" pitchFamily="34" charset="0"/>
            </a:endParaRPr>
          </a:p>
          <a:p>
            <a:r>
              <a:rPr lang="sr-Cyrl-RS" sz="3000" dirty="0">
                <a:latin typeface="Arial" panose="020B0604020202020204" pitchFamily="34" charset="0"/>
                <a:cs typeface="Arial" panose="020B0604020202020204" pitchFamily="34" charset="0"/>
              </a:rPr>
              <a:t>Ограничити унос грицкалица, слаткиша, масне и слане хране,  газираних и других слатких напитака и енергетских пића</a:t>
            </a:r>
            <a:r>
              <a:rPr lang="sr-Cyrl-RS" sz="3000" dirty="0" smtClean="0">
                <a:latin typeface="Arial" panose="020B0604020202020204" pitchFamily="34" charset="0"/>
                <a:cs typeface="Arial" panose="020B0604020202020204" pitchFamily="34" charset="0"/>
              </a:rPr>
              <a:t>.</a:t>
            </a:r>
            <a:endParaRPr lang="sr-Latn-RS" sz="3000" dirty="0">
              <a:latin typeface="Arial" panose="020B0604020202020204" pitchFamily="34" charset="0"/>
              <a:cs typeface="Arial" panose="020B0604020202020204" pitchFamily="34" charset="0"/>
            </a:endParaRPr>
          </a:p>
        </p:txBody>
      </p:sp>
      <p:pic>
        <p:nvPicPr>
          <p:cNvPr id="10244" name="Picture 4" descr="Sponsored image">
            <a:extLst>
              <a:ext uri="{FF2B5EF4-FFF2-40B4-BE49-F238E27FC236}">
                <a16:creationId xmlns:a16="http://schemas.microsoft.com/office/drawing/2014/main" id="{073A9705-4949-418F-B8B5-DB172CD49E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13626" y="11485"/>
            <a:ext cx="2676394" cy="1796556"/>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https://media.istockphoto.com/id/1166273614/photo/mother-giving-healthy-lunch-for-school-in-the-morning.jpg?b=1&amp;s=170667a&amp;w=0&amp;k=20&amp;c=js8pSUR4ySK0GltKCSxbCk256rJjS7h7WZaO1r4GV2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4652990"/>
            <a:ext cx="3289300" cy="219071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s://media.istockphoto.com/id/508379212/photo/schoolkid-eating-lunch.jpg?b=1&amp;s=170667a&amp;w=0&amp;k=20&amp;c=hckdyJqodWV9Y0zdG-d5wCh-aQQjl2VdgoJKUW-tU2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66774" y="4652989"/>
            <a:ext cx="3289301" cy="2190713"/>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s://media.istockphoto.com/id/1167074975/photo/girl-and-boy-preschool-students-eating-their-lunches.jpg?b=1&amp;s=170667a&amp;w=0&amp;k=20&amp;c=556hGuZQCs2qPzY_XZTbbOB8Mn25N4Z1BMsxR-_4dIA="/>
          <p:cNvPicPr>
            <a:picLocks noChangeAspect="1" noChangeArrowheads="1"/>
          </p:cNvPicPr>
          <p:nvPr/>
        </p:nvPicPr>
        <p:blipFill rotWithShape="1">
          <a:blip r:embed="rId5">
            <a:extLst>
              <a:ext uri="{28A0092B-C50C-407E-A947-70E740481C1C}">
                <a14:useLocalDpi xmlns:a14="http://schemas.microsoft.com/office/drawing/2010/main" val="0"/>
              </a:ext>
            </a:extLst>
          </a:blip>
          <a:srcRect r="6001"/>
          <a:stretch/>
        </p:blipFill>
        <p:spPr bwMode="auto">
          <a:xfrm>
            <a:off x="9056073" y="4652991"/>
            <a:ext cx="3121270" cy="220501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s://media.istockphoto.com/id/1136975571/photo/young-mum-and-daughter-packing-backpack-for-the-school.jpg?b=1&amp;s=170667a&amp;w=0&amp;k=20&amp;c=stwu8usceSSpW3AcBeMI1ZxJJgoIzwemC0unSIuVdqI="/>
          <p:cNvPicPr>
            <a:picLocks noChangeAspect="1" noChangeArrowheads="1"/>
          </p:cNvPicPr>
          <p:nvPr/>
        </p:nvPicPr>
        <p:blipFill rotWithShape="1">
          <a:blip r:embed="rId6">
            <a:extLst>
              <a:ext uri="{28A0092B-C50C-407E-A947-70E740481C1C}">
                <a14:useLocalDpi xmlns:a14="http://schemas.microsoft.com/office/drawing/2010/main" val="0"/>
              </a:ext>
            </a:extLst>
          </a:blip>
          <a:srcRect l="16438" r="7351"/>
          <a:stretch/>
        </p:blipFill>
        <p:spPr bwMode="auto">
          <a:xfrm>
            <a:off x="3289300" y="4652988"/>
            <a:ext cx="2501900" cy="2190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25983569"/>
      </p:ext>
    </p:extLst>
  </p:cSld>
  <p:clrMapOvr>
    <a:masterClrMapping/>
  </p:clrMapOvr>
  <mc:AlternateContent xmlns:mc="http://schemas.openxmlformats.org/markup-compatibility/2006" xmlns:p14="http://schemas.microsoft.com/office/powerpoint/2010/main">
    <mc:Choice Requires="p14">
      <p:transition spd="slow" p14:dur="2000" advTm="20000"/>
    </mc:Choice>
    <mc:Fallback xmlns="">
      <p:transition spd="slow" advTm="20000"/>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470</TotalTime>
  <Words>895</Words>
  <Application>Microsoft Office PowerPoint</Application>
  <PresentationFormat>Widescreen</PresentationFormat>
  <Paragraphs>79</Paragraphs>
  <Slides>13</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Arial Black</vt:lpstr>
      <vt:lpstr>Calibri</vt:lpstr>
      <vt:lpstr>Calibri Light</vt:lpstr>
      <vt:lpstr>Times New Roman</vt:lpstr>
      <vt:lpstr>Office Theme</vt:lpstr>
      <vt:lpstr>РАЗВОЈНЕ КАРАКТЕРИСТИКЕ ДЕЦЕ УЗРАСТА ОД 7 ДО 10 ГОДИНA</vt:lpstr>
      <vt:lpstr>Рани школски узраст</vt:lpstr>
      <vt:lpstr>Телесне промене деце узраста 7-10година</vt:lpstr>
      <vt:lpstr>Телесне промене деце узраста 7-10година</vt:lpstr>
      <vt:lpstr>Емоционалне/социјалне промене</vt:lpstr>
      <vt:lpstr>Емоционалне и социјалне промене</vt:lpstr>
      <vt:lpstr>Промене у размишљању и учењу</vt:lpstr>
      <vt:lpstr>Промене у размишљању и учењу</vt:lpstr>
      <vt:lpstr>Савети за родитеље</vt:lpstr>
      <vt:lpstr>Савети за родитеље</vt:lpstr>
      <vt:lpstr>Савети за родитеље</vt:lpstr>
      <vt:lpstr>Савети за родитеље</vt:lpstr>
      <vt:lpstr>Литература</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IZJZV</dc:creator>
  <cp:lastModifiedBy>Snežana Ukropina</cp:lastModifiedBy>
  <cp:revision>58</cp:revision>
  <dcterms:created xsi:type="dcterms:W3CDTF">2022-09-09T08:29:40Z</dcterms:created>
  <dcterms:modified xsi:type="dcterms:W3CDTF">2023-01-10T12:41:25Z</dcterms:modified>
</cp:coreProperties>
</file>