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1" r:id="rId2"/>
    <p:sldId id="365" r:id="rId3"/>
    <p:sldId id="366" r:id="rId4"/>
    <p:sldId id="367" r:id="rId5"/>
    <p:sldId id="368" r:id="rId6"/>
    <p:sldId id="364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9" r:id="rId15"/>
    <p:sldId id="380" r:id="rId16"/>
    <p:sldId id="378" r:id="rId17"/>
    <p:sldId id="3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  <a:srgbClr val="6600C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72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871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40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31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36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21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60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275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14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23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13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12.1.2023.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30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.ecog-obesity.eu/chapter-growth-charts-body-composition/world-health-organization-reference-curv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izjzv.org.rs/?lng=lat&amp;cir=0&amp;link=4-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640" y="2960273"/>
            <a:ext cx="7851775" cy="1704715"/>
          </a:xfrm>
        </p:spPr>
        <p:txBody>
          <a:bodyPr>
            <a:normAutofit fontScale="90000"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ИСХРАНА ДЕЦЕ ОД</a:t>
            </a:r>
            <a:r>
              <a:rPr lang="sr-Latn-C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C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Latn-C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r-Cyrl-R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sr-Latn-C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r-Cyrl-R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ГОДИНА</a:t>
            </a:r>
            <a:endParaRPr lang="sr-Latn-C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163" y="4543717"/>
            <a:ext cx="436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сци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Драгана Балаћ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78796" y="6292820"/>
            <a:ext cx="7044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sr-Cyrl-RS" altLang="en-US" sz="1200" b="1" dirty="0" smtClean="0"/>
              <a:t>Програмски задатак</a:t>
            </a:r>
            <a:r>
              <a:rPr lang="en-US" altLang="en-US" sz="1200" b="1" dirty="0" smtClean="0"/>
              <a:t> </a:t>
            </a:r>
            <a:r>
              <a:rPr lang="sr-Cyrl-RS" altLang="en-US" sz="1200" b="1" dirty="0" smtClean="0"/>
              <a:t>Посебног програма у области јавног здравља</a:t>
            </a:r>
            <a:r>
              <a:rPr lang="sr-Cyrl-RS" altLang="en-US" sz="1200" b="1" dirty="0"/>
              <a:t> </a:t>
            </a:r>
            <a:r>
              <a:rPr lang="sr-Cyrl-RS" altLang="en-US" sz="1200" b="1" dirty="0" smtClean="0"/>
              <a:t>за АПВ</a:t>
            </a:r>
            <a:r>
              <a:rPr lang="en-US" altLang="en-US" sz="1200" b="1" dirty="0" smtClean="0"/>
              <a:t> </a:t>
            </a:r>
            <a:r>
              <a:rPr lang="sr-Cyrl-RS" altLang="en-US" sz="1200" b="1" dirty="0" smtClean="0"/>
              <a:t>у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2022. </a:t>
            </a:r>
            <a:r>
              <a:rPr lang="sr-Cyrl-RS" altLang="en-US" sz="1200" b="1" dirty="0" smtClean="0"/>
              <a:t>години</a:t>
            </a:r>
            <a:r>
              <a:rPr lang="en-US" altLang="en-US" sz="1200" b="1" dirty="0" smtClean="0"/>
              <a:t>:</a:t>
            </a:r>
            <a:endParaRPr lang="en-US" altLang="en-US" sz="1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sr-Cyrl-RS" altLang="en-US" sz="1200" b="1" dirty="0" smtClean="0"/>
              <a:t>Унапређење здравствене</a:t>
            </a:r>
            <a:r>
              <a:rPr lang="sr-Cyrl-RS" altLang="en-US" sz="1200" b="1" dirty="0"/>
              <a:t> </a:t>
            </a:r>
            <a:r>
              <a:rPr lang="sr-Cyrl-RS" altLang="en-US" sz="1200" b="1" dirty="0" smtClean="0"/>
              <a:t>писмености популације</a:t>
            </a:r>
            <a:r>
              <a:rPr lang="en-US" altLang="en-US" sz="1200" b="1" dirty="0" smtClean="0"/>
              <a:t>– „</a:t>
            </a:r>
            <a:r>
              <a:rPr lang="sr-Cyrl-RS" altLang="en-US" sz="1200" b="1" dirty="0" smtClean="0"/>
              <a:t>Знањем до здравих избора</a:t>
            </a:r>
            <a:r>
              <a:rPr lang="en-US" altLang="en-US" sz="1200" b="1" dirty="0" smtClean="0"/>
              <a:t>“ </a:t>
            </a:r>
            <a:endParaRPr lang="en-US" alt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3" b="6844"/>
          <a:stretch/>
        </p:blipFill>
        <p:spPr>
          <a:xfrm>
            <a:off x="0" y="-1"/>
            <a:ext cx="3383280" cy="2574391"/>
          </a:xfrm>
          <a:prstGeom prst="rect">
            <a:avLst/>
          </a:prstGeom>
        </p:spPr>
      </p:pic>
      <p:pic>
        <p:nvPicPr>
          <p:cNvPr id="14" name="Picture 2" descr="Food Pyramid, Eating Pyramid, Nutr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1" y="-24940"/>
            <a:ext cx="3323538" cy="28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0238" t="31059" r="39365" b="12080"/>
          <a:stretch/>
        </p:blipFill>
        <p:spPr>
          <a:xfrm>
            <a:off x="8883023" y="0"/>
            <a:ext cx="3308978" cy="26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2F4884-3D36-4FFA-AF46-FEBE8211DE68}"/>
              </a:ext>
            </a:extLst>
          </p:cNvPr>
          <p:cNvSpPr txBox="1"/>
          <p:nvPr/>
        </p:nvSpPr>
        <p:spPr>
          <a:xfrm>
            <a:off x="247859" y="1102859"/>
            <a:ext cx="7466352" cy="4560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структури дневне исхране,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ручак спада у главне обеде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225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Ручак се конзумира после преподневних активности, када су деца и физички и психички била оптерећена. </a:t>
            </a:r>
          </a:p>
          <a:p>
            <a:pPr algn="just">
              <a:spcAft>
                <a:spcPts val="225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Ручак би требало да се састоји од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супе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чорбе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главног јела од поврћа и меса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додатак салате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на крају воће или слаткиши.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2546D6-4833-485A-9740-4852EF20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09" y="12890"/>
            <a:ext cx="4042991" cy="2695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44" y="182880"/>
            <a:ext cx="1881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РУЧАК</a:t>
            </a:r>
            <a:endParaRPr lang="sr-Latn-R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otato Soup, Potato, Soup, Wild Gar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2708217"/>
            <a:ext cx="2252186" cy="15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cken, Food, Lunch, Meal, D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94" y="4203171"/>
            <a:ext cx="1931006" cy="12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getable Skewer, Paprika, Toma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5493038"/>
            <a:ext cx="2252186" cy="13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3C02FB-954A-4CD9-9A68-658D927E9219}"/>
              </a:ext>
            </a:extLst>
          </p:cNvPr>
          <p:cNvSpPr txBox="1"/>
          <p:nvPr/>
        </p:nvSpPr>
        <p:spPr>
          <a:xfrm>
            <a:off x="221472" y="1105512"/>
            <a:ext cx="7535625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Деца воле шароликост 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</a:t>
            </a:r>
            <a:r>
              <a:rPr lang="ru-RU" sz="2400" dirty="0">
                <a:solidFill>
                  <a:srgbClr val="00CC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24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зато треба водити рачуна да у јеловнику буду заступљене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најмање две врсте поврћа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Предност увек треба давати свежем и замрзнутом поврћу, што не искључује давање конзервисаног.</a:t>
            </a:r>
          </a:p>
          <a:p>
            <a:pPr algn="just">
              <a:spcAft>
                <a:spcPts val="2250"/>
              </a:spcAft>
            </a:pP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Салате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су веома важан састојак ручка, јер се користи свеже поврће, код којег су губици храњивих и заштитних састојака најмањи. </a:t>
            </a:r>
          </a:p>
          <a:p>
            <a:pPr algn="just">
              <a:spcAft>
                <a:spcPts val="225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зимском и пролећном периоду веома је корисно поврће из туршије: кисели купус, краставци, паприке, карфиол, као и ајвар или цвекла.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390B22-B6A6-4F07-8A1E-DBE5AC5C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16" y="939114"/>
            <a:ext cx="4094287" cy="27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7302F3-97F8-44B6-BAE2-68F3B9F13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13" y="4141162"/>
            <a:ext cx="4091238" cy="2716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7249"/>
            <a:ext cx="9151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Ручак</a:t>
            </a: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поврће редовно у тањиру</a:t>
            </a: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273C9B-8D6C-4BD1-9EF7-DC537E05C37C}"/>
              </a:ext>
            </a:extLst>
          </p:cNvPr>
          <p:cNvSpPr txBox="1"/>
          <p:nvPr/>
        </p:nvSpPr>
        <p:spPr>
          <a:xfrm>
            <a:off x="3419475" y="937097"/>
            <a:ext cx="86201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algn="just">
              <a:buFontTx/>
              <a:buChar char="-"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Количину хлеба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смањити уз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оброк који садржи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кромпир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пиринач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или га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избегавати ако је јело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искључиво од теста.</a:t>
            </a:r>
          </a:p>
          <a:p>
            <a:pPr marL="252000" indent="-252000" algn="just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Као саставни део ручка може бити колач или воће. Предност дати свежем воћу. Зависно од обимности ручка, воће и колачи могу да буду део поподневне ужине.</a:t>
            </a:r>
          </a:p>
          <a:p>
            <a:pPr marL="252000" indent="-252000" algn="just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 деце треба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развијати укусе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што је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лакше постићи када јела нису преслана и презачињена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(љута или сувише кисела). </a:t>
            </a:r>
          </a:p>
          <a:p>
            <a:pPr marL="252000" indent="-252000" algn="just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Превише хладна и топла јела могу да изазову непријатне сензације у органима за варење.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 главног оброка детету не треба давати већу количину течности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52000" indent="-252000" algn="just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 деце са слабијим апетитом,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треба сипати увек мању количину јела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после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додавати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потребне количине.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1030" y="114911"/>
            <a:ext cx="728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Ручак</a:t>
            </a: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додатне намирнице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597" t="12963" r="16250" b="33827"/>
          <a:stretch/>
        </p:blipFill>
        <p:spPr>
          <a:xfrm>
            <a:off x="0" y="2129155"/>
            <a:ext cx="3352799" cy="3121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12DFF2-159F-43BB-A472-1CF725760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801"/>
            <a:ext cx="3352799" cy="223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89C0CC-D36A-4C69-81C9-6A54C800A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FD4111-71B0-420D-AB51-1050FCD67C06}"/>
              </a:ext>
            </a:extLst>
          </p:cNvPr>
          <p:cNvSpPr txBox="1"/>
          <p:nvPr/>
        </p:nvSpPr>
        <p:spPr>
          <a:xfrm>
            <a:off x="-1" y="896982"/>
            <a:ext cx="82955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Вечера је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 чешће оброк када се окупља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породица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најбоље до 19 часова.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Некада је то био ручак, али данашњи начин живота диктира другачију сатницу. И намирнице за вечеру су се постепено замениле онима за ручак.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Вечера би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требало да буде лагани оброк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који се конзумира најмање два до три сата пре спавања и који износи око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до 25% енергетске вредности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 целокупног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дневног калоријског уноса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Сама припрема вечере би требала да се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базира на намирницама које се лако варе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Ово је важно због тога што се уз мање пун желудац боље спава. 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21B5F9-66A6-4E24-993A-C28BF16B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42" y="0"/>
            <a:ext cx="3742857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CD00A5-84BF-4EFA-8F2D-B5A6C0F0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34" y="4061117"/>
            <a:ext cx="3726436" cy="279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410" y="74796"/>
            <a:ext cx="226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ВЕЧЕРА</a:t>
            </a:r>
            <a:endParaRPr lang="sr-Latn-R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C0C120-2C16-41C4-8EC4-E7F5410387A7}"/>
              </a:ext>
            </a:extLst>
          </p:cNvPr>
          <p:cNvSpPr txBox="1"/>
          <p:nvPr/>
        </p:nvSpPr>
        <p:spPr>
          <a:xfrm>
            <a:off x="88863" y="939844"/>
            <a:ext cx="7559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Храну је најпожељније јести одмах чим се спреми и ако је могуће од свежих намирница. Да би храна задржала хранљива својства и била безбедна за јело, треба се придржавати неких правила:</a:t>
            </a:r>
          </a:p>
          <a:p>
            <a:pPr algn="just" fontAlgn="base"/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Ако се храна оставља у фрижидеру, мора се охладити што брже. Идеално је да буде у фрижидеру у року од 90 минута од кувања.</a:t>
            </a:r>
          </a:p>
          <a:p>
            <a:pPr algn="just" fontAlgn="base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Пре него што се храна стави у фрижидер мора се добро затворити у посуди која је за то намењена.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84FEDD-060E-4FB1-8AAE-1E16AA54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36" y="981189"/>
            <a:ext cx="4330064" cy="418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38" y="189096"/>
            <a:ext cx="8273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ЧУВАЊЕ ХРАНЕ У ФРИЖИДЕРУ</a:t>
            </a:r>
            <a:endParaRPr lang="sr-Latn-R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64" y="4953026"/>
            <a:ext cx="119713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–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Храну из фрижидера треба појести у року од 2 дана.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– Ако се храна замрзава треба да се охлади пре него што се стави у замрзивач</a:t>
            </a:r>
            <a:r>
              <a:rPr lang="ru-RU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0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E23E2B-423D-40AC-BE18-9090A8BBE130}"/>
              </a:ext>
            </a:extLst>
          </p:cNvPr>
          <p:cNvSpPr txBox="1"/>
          <p:nvPr/>
        </p:nvSpPr>
        <p:spPr>
          <a:xfrm>
            <a:off x="3402227" y="841571"/>
            <a:ext cx="831867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fontAlgn="base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Храну у замрзивачу треба искористити у року од највише 3 месеца.</a:t>
            </a:r>
          </a:p>
          <a:p>
            <a:pPr marL="457200" algn="just" fontAlgn="base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Храну из замрзивача треба одмрзнути пре него што се подгреје. Најбоље је да се остави у фрижидеру преко ноћи, или да се одмрзне у микроталасној рерни.</a:t>
            </a:r>
          </a:p>
          <a:p>
            <a:pPr marL="457200" algn="just" fontAlgn="base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Одмрзнуту храну, која је већ спремљена, није препоручљиво поново замрзавати. Ако је оброк прављен од одмрзнутих намирница, готово јело можете замрзнути.</a:t>
            </a:r>
          </a:p>
          <a:p>
            <a:pPr marL="457200" algn="just" fontAlgn="base"/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Храну која се ставља у замрзивач треба обележити и написати када је у њега стављена, како би се накнадно знало колико је дуго замрзнута.</a:t>
            </a:r>
            <a:endParaRPr lang="sr-Latn-R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DFCD48-D59E-444D-AF84-44800C00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615"/>
            <a:ext cx="3510577" cy="2340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F601DD-0728-4073-BA56-EA426CFD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0577" cy="2340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3987" y="133685"/>
            <a:ext cx="8431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ЧУВАЊЕ ХРАНЕ У ЗАМРЗИВАЧУ</a:t>
            </a:r>
            <a:endParaRPr lang="sr-Latn-R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rozen, Strawberries, Ice, Cold,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640881"/>
            <a:ext cx="1803400" cy="15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54C4C0-6831-449B-8976-9D4DA0E28CF6}"/>
              </a:ext>
            </a:extLst>
          </p:cNvPr>
          <p:cNvSpPr txBox="1"/>
          <p:nvPr/>
        </p:nvSpPr>
        <p:spPr>
          <a:xfrm>
            <a:off x="130721" y="628578"/>
            <a:ext cx="9866529" cy="661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 родитељи се питају колико дете треба да једе и да ли је појело довољно. 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Колико дете једе зависи од тога колико му се даје да поједе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Ако се детету сервирају 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веће порције – више ће и појести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Уколико се </a:t>
            </a:r>
            <a:r>
              <a:rPr lang="ru-RU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детету препусти да се само послужи 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оно ће </a:t>
            </a:r>
            <a:r>
              <a:rPr lang="ru-RU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тежити да узме онолико колико одговара 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његовом узрасту и величини.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 се детету сервира дупло већа количина хране у односу на одговарајућу количину за његов узраст, оно ће појести око четвртину више хране и повећава се величина дететовог залогаја. Другим речима, сваки пут када дете узме залогај, ставља више хране у уста. Број залогаја остаје исти за исти узраст. </a:t>
            </a:r>
            <a:r>
              <a:rPr lang="ru-RU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 дете само одреди своју порцију поједе око 25% мање него што би појело ако му се сервира већа порција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293" y="20978"/>
            <a:ext cx="342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КРАЈУ</a:t>
            </a:r>
            <a:r>
              <a:rPr lang="sr-Latn-R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sr-Latn-R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ittle girl eating a big cookie. Girl enjoys snacking on a large cookie outside. big bite stock pictures, royalty-free photos &amp;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9" y="20978"/>
            <a:ext cx="2186752" cy="14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g mouth fish cartoon fish with a giant open mouth big bite stock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35" y="1455735"/>
            <a:ext cx="218346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al, Feast, Table, Set Table, Ser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7461" r="5045" b="5226"/>
          <a:stretch/>
        </p:blipFill>
        <p:spPr bwMode="auto">
          <a:xfrm>
            <a:off x="10005248" y="4541835"/>
            <a:ext cx="218675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43470" y="6292850"/>
            <a:ext cx="7114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 smtClean="0"/>
              <a:t>Програмски задатак Посебног програма у области</a:t>
            </a:r>
            <a:r>
              <a:rPr lang="sr-Cyrl-RS" altLang="en-US" sz="1200" b="1" dirty="0"/>
              <a:t> </a:t>
            </a:r>
            <a:r>
              <a:rPr lang="sr-Cyrl-RS" altLang="en-US" sz="1200" b="1" dirty="0" smtClean="0"/>
              <a:t>јавног здравља</a:t>
            </a:r>
            <a:r>
              <a:rPr lang="en-US" altLang="en-US" sz="1200" b="1" dirty="0" smtClean="0"/>
              <a:t> </a:t>
            </a:r>
            <a:r>
              <a:rPr lang="sr-Cyrl-RS" altLang="en-US" sz="1200" b="1" dirty="0" smtClean="0"/>
              <a:t>за АПВ у </a:t>
            </a:r>
            <a:r>
              <a:rPr lang="sr-Cyrl-RS" altLang="en-US" sz="1200" b="1" dirty="0" smtClean="0"/>
              <a:t>202</a:t>
            </a:r>
            <a:r>
              <a:rPr lang="sr-Latn-RS" altLang="en-US" sz="1200" b="1" dirty="0" smtClean="0"/>
              <a:t>2</a:t>
            </a:r>
            <a:r>
              <a:rPr lang="sr-Cyrl-RS" altLang="en-US" sz="1200" b="1" dirty="0" smtClean="0"/>
              <a:t>. </a:t>
            </a:r>
            <a:r>
              <a:rPr lang="sr-Cyrl-RS" altLang="en-US" sz="1200" b="1" dirty="0" smtClean="0"/>
              <a:t>години</a:t>
            </a:r>
            <a:r>
              <a:rPr lang="sr-Cyrl-RS" altLang="en-US" sz="1200" b="1" dirty="0" smtClean="0"/>
              <a:t>:</a:t>
            </a:r>
            <a:endParaRPr lang="sr-Cyrl-RS" altLang="en-US" sz="1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 smtClean="0"/>
              <a:t>Унапређење здравствене писмености</a:t>
            </a:r>
            <a:r>
              <a:rPr lang="en-US" altLang="en-US" sz="1200" b="1" dirty="0" smtClean="0"/>
              <a:t> </a:t>
            </a:r>
            <a:r>
              <a:rPr lang="sr-Cyrl-RS" altLang="en-US" sz="1200" b="1" dirty="0" smtClean="0"/>
              <a:t>популације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– </a:t>
            </a:r>
            <a:r>
              <a:rPr lang="en-US" altLang="en-US" sz="1200" b="1" dirty="0" smtClean="0"/>
              <a:t>„</a:t>
            </a:r>
            <a:r>
              <a:rPr lang="sr-Cyrl-RS" altLang="en-US" sz="1200" b="1" dirty="0" smtClean="0"/>
              <a:t>Знањем до здравих избора</a:t>
            </a:r>
            <a:r>
              <a:rPr lang="en-US" altLang="en-US" sz="1200" b="1" dirty="0" smtClean="0"/>
              <a:t>“ </a:t>
            </a:r>
            <a:endParaRPr lang="en-US" altLang="en-US" sz="12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96466" y="510042"/>
            <a:ext cx="11058098" cy="4067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r-Latn-R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Garrow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J.S. James W.P.T. Ralph A. Human Nutrition and Dietetics. Churchill Living Stone, 2000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itchFamily="34" charset="0"/>
              </a:rPr>
              <a:t>WHO 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child growth standards: length/height-for-age, weight-for-age, weight-for-length, weight-for-height and body mass </a:t>
            </a:r>
            <a:r>
              <a:rPr lang="en-US" sz="2000" dirty="0" smtClean="0">
                <a:latin typeface="Arial" panose="020B0604020202020204" pitchFamily="34" charset="0"/>
                <a:cs typeface="Arial" pitchFamily="34" charset="0"/>
              </a:rPr>
              <a:t>index-for-age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m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ethods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and development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,2006</a:t>
            </a:r>
            <a:r>
              <a:rPr lang="sr-Latn-RS" sz="2000" dirty="0" smtClean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https://ebook.ecog-obesity.eu/chapter-growth-charts-body-composition/world-health-organization-reference-curves/</a:t>
            </a:r>
            <a:r>
              <a:rPr lang="sr-Latn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Антић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Е, Антић М, Стошић Д. Правилна исхрана предшколске и школске деце као превенција гојазности и њен утицај на здравље. Безбедност хране и здравље. 1. конференција са међународним учешћем, 2017.</a:t>
            </a: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Правилник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ближим условима за организовање, остваривање и праћење исхране ученика у основној школи (Сл.гласник РС, бр. 68/2018).</a:t>
            </a:r>
            <a:endParaRPr lang="sr-Cyrl-RS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nutrition policy for schools : a tool for the development of school nutrition </a:t>
            </a:r>
            <a:r>
              <a:rPr lang="en-US" sz="20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European Region</a:t>
            </a:r>
            <a:r>
              <a:rPr lang="sr-Latn-R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EUR/06/5073063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http://www.izjzv.org.rs/?lng=lat&amp;cir=0&amp;link=4-78</a:t>
            </a:r>
            <a:r>
              <a:rPr lang="sr-Latn-R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413" y="97428"/>
            <a:ext cx="2219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9777" y="4679841"/>
            <a:ext cx="10515600" cy="74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презентацији су коришћене слике из публикација Института за јавно здравље Војводине и из следећег извора: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com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45EAFE-242A-4D28-88FF-A51363F3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8" y="2899719"/>
            <a:ext cx="10515600" cy="32374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заступљеност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свих група намирница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са одређеним уделом у односу на укупни дневни енергетски унос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r-Latn-R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заступљеност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свих хранљивих материја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(макронутријената) у одређеном процентуалном односу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r-Latn-R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заступљеност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минерала и витамина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(микронутријената) у препорученој количини/вредности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r-Latn-R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расподелу укупне енергије у кцал, подељене на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одговарајући број дневних оброка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одређеном процентуалном односу</a:t>
            </a: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88" y="99279"/>
            <a:ext cx="8590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Структура дневне исхране деце узраста 6 до 10 година треба да обезбеди одговарајуће задовољење енергетских и нутритивних потреба, кроз</a:t>
            </a:r>
            <a:r>
              <a:rPr lang="sr-Latn-R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sr-Latn-R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C0D979-9151-45A7-91E6-A843CF81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13" y="-17101"/>
            <a:ext cx="3289287" cy="25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E0D2C6-7458-4613-870B-6907C1FE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99" y="1902941"/>
            <a:ext cx="10515600" cy="47772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Житарице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производи од житарица: Сваки дан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Поврће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сваки дан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Воће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сваки дан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сваки дан, до пет пута недељно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најмање 1-2 пута недељно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Јаја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до три пута недељно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Махунарке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1-2 недељно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Млеко и млечни производи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сваки дан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Масти и уља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хладно цеђено уље у малим количинама, као прелив при припреми поврћа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сваки дан, између оброка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F3CD95-6330-422A-91CB-FB74F52A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6" y="0"/>
            <a:ext cx="3987114" cy="3781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832" y="109605"/>
            <a:ext cx="6993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Пепоручена заступљеност појединих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намирница</a:t>
            </a:r>
            <a:endParaRPr lang="sr-Latn-RS" sz="4000" b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AC8AD6-A195-4FF3-A21D-624E7994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29" y="873210"/>
            <a:ext cx="8165654" cy="16310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децу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7-9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година: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кцал за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дечаке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кцал за </a:t>
            </a:r>
            <a:r>
              <a:rPr lang="ru-RU" sz="24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девојчице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децу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10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година: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кцал за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дечаке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кцал за </a:t>
            </a:r>
            <a:r>
              <a:rPr lang="ru-RU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девојчице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FAA556-1E3F-4762-A906-75520A69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23" y="2726189"/>
            <a:ext cx="3164378" cy="2109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430" y="28381"/>
            <a:ext cx="906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Препоручен дневни енергетски унос: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6AC8AD6-A195-4FF3-A21D-624E7994F45A}"/>
              </a:ext>
            </a:extLst>
          </p:cNvPr>
          <p:cNvSpPr txBox="1">
            <a:spLocks/>
          </p:cNvSpPr>
          <p:nvPr/>
        </p:nvSpPr>
        <p:spPr>
          <a:xfrm>
            <a:off x="182429" y="2645644"/>
            <a:ext cx="11801738" cy="397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хранљивих материја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Угљени хидрати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 од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шећери мање од 10%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дијетна влакна више од 10г на 1000кцал</a:t>
            </a:r>
            <a:endParaRPr lang="sr-Latn-R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Масти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засићене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масти мање од 10% (нпр. из црвених меса и месних прерађевина)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транс-масти мање од 1% (нпр. из производа са маргарином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Беланчевине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10-15%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више од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високо биолошки вредних (нпр. млеко, јаја, риба, мршаво месо...). </a:t>
            </a:r>
            <a:endParaRPr lang="sr-Latn-RS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r-Latn-RS" sz="3600" dirty="0"/>
          </a:p>
        </p:txBody>
      </p:sp>
      <p:pic>
        <p:nvPicPr>
          <p:cNvPr id="3074" name="Picture 2" descr="Food Pyramid, Eating Pyramid, Nutr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92" y="-33253"/>
            <a:ext cx="3256040" cy="27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41047-1AC6-4EF8-9BCE-0F64A4A0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1" y="1672282"/>
            <a:ext cx="11087630" cy="43166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Знатно се повећавају потребе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вит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аминима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и 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фолној киселини, биотину, калијуму, калцијуму, магнезијуму, гвожђу и јоду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Деца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улазе у доба пубертета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 је интензивнији раст и развој и самим тим су потребе у наведеним витаминима и минералима веће.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 би дете на време стекло правилан однос према сваком дневном оброку, потребно је </a:t>
            </a:r>
            <a:r>
              <a:rPr lang="ru-RU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уоброчити га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још у најранијем периоду, односно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давати му оброке сваког дана у исто време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тај начин се дететов организам навикава на распоред оброка,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што значи да ће сваког дана у исто време бити гладно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6A774A-C097-4720-9AA2-1491FD19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 b="15691"/>
          <a:stretch/>
        </p:blipFill>
        <p:spPr>
          <a:xfrm>
            <a:off x="9185189" y="-24713"/>
            <a:ext cx="3006811" cy="1836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55" y="58190"/>
            <a:ext cx="890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Унос витамина и минерала у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узрасту деце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CEF73-A36D-4708-8D55-2712AF9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3" y="0"/>
            <a:ext cx="4423756" cy="1696995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Доручак код деце</a:t>
            </a:r>
            <a:r>
              <a:rPr lang="sr-Cyrl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узраста</a:t>
            </a: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6-10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година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00750-29FB-440A-A01F-66576DED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1696995"/>
            <a:ext cx="11911914" cy="4860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Доручак код деце овог узраста има посебан значај јер је реч о деци: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-која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 интезивно развијају,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-физички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 активнија 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-психички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ангажованија због поласка у предшколско одељење и након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тога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поласка у школу.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предшколским групама, исхрана деце је редовна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јер је организована у објектима предшколских установа.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поласком у школу, велики број деце први оброк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 за време великог одмора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када би требало да буде време за ужину (око 9:30 часова).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96813B-D974-4D66-88C8-772950578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468" r="21638" b="6278"/>
          <a:stretch/>
        </p:blipFill>
        <p:spPr>
          <a:xfrm>
            <a:off x="10329949" y="1"/>
            <a:ext cx="1862051" cy="1696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1521F2-8716-49E3-AAD9-C992740D2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4005" r="17162" b="1957"/>
          <a:stretch/>
        </p:blipFill>
        <p:spPr>
          <a:xfrm>
            <a:off x="8366578" y="1"/>
            <a:ext cx="1963371" cy="169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289106-AEC7-42E2-A766-6FE3B751D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2752" b="4062"/>
          <a:stretch/>
        </p:blipFill>
        <p:spPr>
          <a:xfrm rot="10800000">
            <a:off x="6583680" y="3801"/>
            <a:ext cx="1782898" cy="169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85977EA-B892-4241-A72D-BA92B46D1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/>
          <a:stretch/>
        </p:blipFill>
        <p:spPr>
          <a:xfrm>
            <a:off x="4538749" y="0"/>
            <a:ext cx="2044931" cy="16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D8A1E2-664A-4A68-B85F-9B133DE157A8}"/>
              </a:ext>
            </a:extLst>
          </p:cNvPr>
          <p:cNvSpPr txBox="1"/>
          <p:nvPr/>
        </p:nvSpPr>
        <p:spPr>
          <a:xfrm>
            <a:off x="298333" y="1776524"/>
            <a:ext cx="114059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 треба да доручкује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 одласка у школу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односно ујутро између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и 9 сати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Преподневна ужина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 узима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након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најмање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сата.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Доручак треба да износи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30% од дневног калоријског уноса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 је да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намирнице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буду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што разноврсније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зависности од афинитета детета, доручак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 бити слан или сладак, са млечним напитком или са чајем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Најважније је да се не прескаче и да садржајем задовољава потребе детета за његов узраст.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оде у школу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доручка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оно је често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раздражљиво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слабије памти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има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слабију концентрацију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часу 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теже учи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477C51-22EA-4C05-A522-CC5CD015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63" y="0"/>
            <a:ext cx="2959737" cy="18864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BCEF73-A36D-4708-8D55-2712AF909DA5}"/>
              </a:ext>
            </a:extLst>
          </p:cNvPr>
          <p:cNvSpPr txBox="1">
            <a:spLocks/>
          </p:cNvSpPr>
          <p:nvPr/>
        </p:nvSpPr>
        <p:spPr>
          <a:xfrm>
            <a:off x="123305" y="176767"/>
            <a:ext cx="9012381" cy="1128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Доручак код деце узраста</a:t>
            </a: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6-10 </a:t>
            </a:r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година</a:t>
            </a:r>
            <a:endParaRPr lang="sr-Latn-R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333A6-EED0-48B2-AFC9-43747D5DBF67}"/>
              </a:ext>
            </a:extLst>
          </p:cNvPr>
          <p:cNvSpPr txBox="1"/>
          <p:nvPr/>
        </p:nvSpPr>
        <p:spPr>
          <a:xfrm>
            <a:off x="4141792" y="740712"/>
            <a:ext cx="80502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Пахуљице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 целог зрна са киселим млеком или јогуртом; пахуљице се могу обогатити орашастим плодовима (ораси, бадеми, лешници), медом, свежим или сувим воћем (бананом, јабукама, крушкама, грожђем, малинама, јагодама…)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Омлет од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јаја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кувана јаја, кајгана са сиром уз хлеб од целог зрна житарица, поврће по жељи и јогурт или кисело млеко.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Сендвич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 хлебом од целих зрна житарица, са маслацем, пршутом (печеница / шунка / пилећа прса), поврћем по жељи (пар колутова парадајза, паприке, свежих или киселих краставаца, лист зелене салате…) и киселим млеком или јогуртом. Сендвич може да буде направљен и са кифлом од целог зрна житарица, са намазом од крем сира или павлаке и колутовима бареног јајета и поврћем.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Качамак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 сиром, киселим млеком или јогуртом;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Проја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пита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 сиром, киселим млеком или јогуртом.</a:t>
            </a:r>
            <a:endParaRPr lang="sr-Latn-R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1F2549-FE17-48AF-A18B-7A5814F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0712"/>
            <a:ext cx="2834641" cy="188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76186A-F91F-438D-BF7D-63786C9DC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2" y="2628592"/>
            <a:ext cx="3047594" cy="2031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17A40B-F78A-41D6-AB09-E15758582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20997" r="27423" b="14163"/>
          <a:stretch/>
        </p:blipFill>
        <p:spPr>
          <a:xfrm>
            <a:off x="2637187" y="1167427"/>
            <a:ext cx="1575602" cy="1175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9DDBC0-654F-4318-8BE3-AF01CCF6EC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/>
          <a:stretch/>
        </p:blipFill>
        <p:spPr>
          <a:xfrm>
            <a:off x="0" y="3117445"/>
            <a:ext cx="1504604" cy="1140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D48E48-0D75-41E0-8561-9AD80F4B7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750"/>
            <a:ext cx="3350030" cy="2233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7527" y="2719"/>
            <a:ext cx="1066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 доручка за децу узраста</a:t>
            </a:r>
            <a:r>
              <a:rPr lang="sr-Latn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6-10 </a:t>
            </a:r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3 recepta za DOMAĆU PROJU: Kako da napravite onu na masti, bez jaja ili  seljačku | Recepti | Domaći hleb | pite i peciva | P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76" y="4949724"/>
            <a:ext cx="1555987" cy="10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91FCB2-EE6B-4CBF-9978-A356523DDD6B}"/>
              </a:ext>
            </a:extLst>
          </p:cNvPr>
          <p:cNvSpPr txBox="1"/>
          <p:nvPr/>
        </p:nvSpPr>
        <p:spPr>
          <a:xfrm>
            <a:off x="202145" y="1127130"/>
            <a:ext cx="90382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Лисната теста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(погачице, жу-жу пециво, рол-виршле, „паштете“ са сиром,..)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Маргарин, топљени сиреви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Ограничит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количину намаза са високим садржајем млечне масти (путер, павлака, кајмак, сирни намази).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Месни намази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(паштете),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Крем и чоколадни намази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други индустријски слани и слатки производи са високим садржајем шећера, засићених и транс-масних киселина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Мајонез, кечап, сенф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Слаткиши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већој количини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Газирани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негазирани напици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енергетска пића</a:t>
            </a:r>
            <a:endParaRPr lang="sr-Latn-R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BD183D-E968-48C8-96B1-5DB8BB6B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28" y="2451146"/>
            <a:ext cx="1533865" cy="228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8E72D1-794D-4581-A1AD-38707A88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0" y="712098"/>
            <a:ext cx="2815244" cy="187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012913-D250-4C95-AD06-5A95D905B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23" y="4995949"/>
            <a:ext cx="2793077" cy="186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3742" y="141992"/>
            <a:ext cx="1020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Намирнице које би требало</a:t>
            </a:r>
            <a:r>
              <a:rPr lang="sr-Cyrl-R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избгавати</a:t>
            </a:r>
            <a:r>
              <a:rPr lang="sr-Latn-R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2743</TotalTime>
  <Words>1510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ИСХРАНА ДЕЦЕ ОД  OД 6 ДО 10 ГОДИНА</vt:lpstr>
      <vt:lpstr>PowerPoint Presentation</vt:lpstr>
      <vt:lpstr>PowerPoint Presentation</vt:lpstr>
      <vt:lpstr>PowerPoint Presentation</vt:lpstr>
      <vt:lpstr>PowerPoint Presentation</vt:lpstr>
      <vt:lpstr>Доручак код деце узраста   6-10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220</cp:revision>
  <dcterms:created xsi:type="dcterms:W3CDTF">2020-02-26T08:59:08Z</dcterms:created>
  <dcterms:modified xsi:type="dcterms:W3CDTF">2023-01-12T07:10:15Z</dcterms:modified>
</cp:coreProperties>
</file>