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0" r:id="rId4"/>
    <p:sldId id="261" r:id="rId5"/>
    <p:sldId id="257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FE9D1-8D97-431D-B91A-3B10E52EAD5A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3C950-EAB9-4ACD-8387-ACCEFA0E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C950-EAB9-4ACD-8387-ACCEFA0E8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C950-EAB9-4ACD-8387-ACCEFA0E8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C950-EAB9-4ACD-8387-ACCEFA0E8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4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C950-EAB9-4ACD-8387-ACCEFA0E8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3C950-EAB9-4ACD-8387-ACCEFA0E8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7C8-4CAB-488F-9D3D-2764657D56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5A0-0C35-448F-A640-3555C6FD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1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7C8-4CAB-488F-9D3D-2764657D56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5A0-0C35-448F-A640-3555C6FD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8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7C8-4CAB-488F-9D3D-2764657D56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5A0-0C35-448F-A640-3555C6FD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0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7C8-4CAB-488F-9D3D-2764657D56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5A0-0C35-448F-A640-3555C6FD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7C8-4CAB-488F-9D3D-2764657D56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5A0-0C35-448F-A640-3555C6FD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7C8-4CAB-488F-9D3D-2764657D56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5A0-0C35-448F-A640-3555C6FD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7C8-4CAB-488F-9D3D-2764657D56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5A0-0C35-448F-A640-3555C6FD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7C8-4CAB-488F-9D3D-2764657D56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5A0-0C35-448F-A640-3555C6FD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5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7C8-4CAB-488F-9D3D-2764657D56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5A0-0C35-448F-A640-3555C6FD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3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7C8-4CAB-488F-9D3D-2764657D56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5A0-0C35-448F-A640-3555C6FD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7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E7C8-4CAB-488F-9D3D-2764657D56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7D5A0-0C35-448F-A640-3555C6FD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5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8E7C8-4CAB-488F-9D3D-2764657D56A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7D5A0-0C35-448F-A640-3555C6FD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zjzv.org.rs/izjzv/uploads/5c4283e1-3a82-950c-7449-b6c9ecf6973c/1.2_Podrska_roditeljima_dece_sa_smetnjama.pdf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228" y="1673058"/>
            <a:ext cx="9144000" cy="3039700"/>
          </a:xfrm>
        </p:spPr>
        <p:txBody>
          <a:bodyPr>
            <a:normAutofit/>
          </a:bodyPr>
          <a:lstStyle/>
          <a:p>
            <a:r>
              <a:rPr lang="sr-Cyrl-R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РОДИТЕЉСКА ПОДРШКА РАЗВОЈУ ДЕЦЕ СА ТЕШКОЋАМА И СМЕТЊАМА У РАЗВОЈУ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92285"/>
            <a:ext cx="9144000" cy="517116"/>
          </a:xfrm>
        </p:spPr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Проф. др </a:t>
            </a:r>
            <a:r>
              <a:rPr lang="sr-Cyrl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Татјана Крстић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2048434" cy="1591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741" y="5867368"/>
            <a:ext cx="2322777" cy="73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9011" y="2321943"/>
            <a:ext cx="1067229" cy="16041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0872" y="231535"/>
            <a:ext cx="3043646" cy="1432442"/>
          </a:xfrm>
          <a:prstGeom prst="rect">
            <a:avLst/>
          </a:prstGeom>
        </p:spPr>
      </p:pic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690631" y="5739459"/>
            <a:ext cx="2549810" cy="31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73978" y="6233159"/>
            <a:ext cx="7044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/>
              <a:t>Програмски задатак Посебног програма у области јавног здравља за АПВ у 2022. години: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200" b="1"/>
              <a:t>Унапређење здравствене писмености популације– „Знањем до здравих избора“ </a:t>
            </a:r>
            <a:endParaRPr lang="ru-RU" altLang="en-US" sz="12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7BA413-7C27-32D9-3B67-9FAE0E9F5A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6"/>
            <a:ext cx="2821577" cy="202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2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83" y="203311"/>
            <a:ext cx="10885713" cy="724990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Први моменти након сазнавања дијагнозе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7015"/>
            <a:ext cx="9105632" cy="56539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Брига о сваком детету изискује </a:t>
            </a: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посвећеност родитеља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учење како да сензитивно препознају и одговоре на дететове потребе, време, финансијска средства.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Брига о хронично болесном или детету са сметњама у развоју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значајно </a:t>
            </a: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повећава захтеве 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који се постављају пред родитеље и тако утиче на њихово психолошко и физичко здравље.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Почетни период након сазнавања дијагнозе је изузетно </a:t>
            </a: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стресан за родитеље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Прилагођавање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на сазнање о дететовом стању је процес и за њега је потребно време.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Битно је пронаћи начин за превладавање стреса који ће бити од помоћи за боље функционисање, како на родитељском тако и на личном плану.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Прихватање и активно тражење подршке од особа или стручњака из непосредног окружења утиче позитивно на родитеље.</a:t>
            </a:r>
            <a:endParaRPr lang="sr-Latn-R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44F8D5-3D07-817A-43A8-A951CB747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631" y="902917"/>
            <a:ext cx="3086369" cy="3086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98B6275-B964-C3F3-F5FD-CF49A240D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585" y="4098000"/>
            <a:ext cx="3172415" cy="2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1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06" y="198072"/>
            <a:ext cx="8004434" cy="602028"/>
          </a:xfrm>
        </p:spPr>
        <p:txBody>
          <a:bodyPr>
            <a:normAutofit fontScale="90000"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Родитељске негативне емоције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9" y="1128509"/>
            <a:ext cx="10146743" cy="54812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Уколико дете има озбиљне здравствене или развојне проблеме, очекивано је да родитељи поводом тога осете: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страх, осећај кривице, разочарање,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љутњу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Ове емоције се не јављају код свих родитеља и не у истом интензитету.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Природно је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очекивано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 родитељи деце са здравственим или развојним проблемом повремено осећају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негативне емоције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није знак да родитељ не воли своје дете, да је лош родитељ или да са њим нешто није у реду.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универзална емоција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коју родитељи доживљавају, посебно након почетног сазнања дететовог стања.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Иако је у реду осећати негативне емоције, оне понекад могу да отежају пружање подршке детету, па се препоручује да родитељи уколико осете потребу, потражу стручну психлошку подршку.</a:t>
            </a: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115" y="3678494"/>
            <a:ext cx="1796283" cy="1624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615" y="5632269"/>
            <a:ext cx="2451462" cy="1225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0068011-C67D-4FF8-340D-836457AB85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045" y="0"/>
            <a:ext cx="1481955" cy="14819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6529300-3107-BE03-5002-94123D7A3F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850" y="1622802"/>
            <a:ext cx="2273944" cy="197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8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340" y="320813"/>
            <a:ext cx="7542209" cy="949869"/>
          </a:xfrm>
        </p:spPr>
        <p:txBody>
          <a:bodyPr>
            <a:normAutofit fontScale="90000"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Родитељске позитивне емоције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471749"/>
            <a:ext cx="8908870" cy="5190308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Позитивне емоције које родитељи доживљавају са децом су: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љубав, срећа и уживање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Изузетно је важно да се родитељи усмере на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јачање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здравих породичних снага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неговање позитивних, пријатних осећања.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Родитељи воле своје дете без обзира на његово стање. Оно може још више да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зближи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породицу.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је отворено разговарати у оквиру породице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осећањима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размишљањима и искуствима и развијању заједништва. На тај начин ће чланови породице најбоље моћи да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подрже једни друге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237776" y="119748"/>
            <a:ext cx="1588601" cy="1352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7BE60C-9BE3-D934-4912-4D481107A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59" y="1543814"/>
            <a:ext cx="3080974" cy="26804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B4710D7-D404-A77D-3D3A-D783B729C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48" y="4275550"/>
            <a:ext cx="2825812" cy="24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2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1" y="252550"/>
            <a:ext cx="11127379" cy="1307372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вам може помоћи да се боље</a:t>
            </a:r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адаптирате на дететово стање</a:t>
            </a:r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75" y="1559922"/>
            <a:ext cx="8128986" cy="4543057"/>
          </a:xfrm>
        </p:spPr>
        <p:txBody>
          <a:bodyPr>
            <a:noAutofit/>
          </a:bodyPr>
          <a:lstStyle/>
          <a:p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Знање и разумевање дететовог стања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Потребне информације о дететовој дијагнози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научити кроз  шта дете пролази.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Знање о могућим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последицама дететовог стања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као и могућностима добијања додатне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подршке и услуга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Развијање односа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поверења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 свим професионалцима укљученим у живот детета.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Постављање питања, сазнања које су додатне услуге које дете може да добије, као и шта је доступно у заједници.</a:t>
            </a:r>
          </a:p>
          <a:p>
            <a:endParaRPr lang="sr-Cyrl-R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998" y="2480463"/>
            <a:ext cx="1922417" cy="1922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281" y="825919"/>
            <a:ext cx="2118722" cy="1468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D0F6A9-C74E-3D89-51F9-4C7630DA9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94" y="4589417"/>
            <a:ext cx="3175623" cy="226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1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0" y="249761"/>
            <a:ext cx="9658809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вам може помоћи да се боље адаптирате на дететово стање?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690688"/>
            <a:ext cx="8378240" cy="4894750"/>
          </a:xfrm>
        </p:spPr>
        <p:txBody>
          <a:bodyPr>
            <a:noAutofit/>
          </a:bodyPr>
          <a:lstStyle/>
          <a:p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Знање о потребним активностима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Које су потребне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терапеутске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друге врсте активности за дете,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лечења,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 изводе,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су важни?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Знање шта треба да се ради са дететом у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кућном окружењу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вези са свакодневном негом, али и активностима за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подстицај дететовог развоја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Важно је имати на уму да дете са потешкоћама и сметњама у развоју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 потребе као и сва друга деца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укључујући блискост, заједничко време, игру, опуштање.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314" y="457178"/>
            <a:ext cx="1886057" cy="1141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C0E0AB-E6C8-12E6-2528-34503DA84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185024"/>
            <a:ext cx="3666938" cy="1953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FB2E364-B125-56C5-A3E4-E367066E8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93" y="4210197"/>
            <a:ext cx="3094426" cy="24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3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96749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вам може помоћи да се боље адаптирате на дететово стање?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9465" y="1325563"/>
            <a:ext cx="9398978" cy="52862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Cyrl-R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Прихватање и изражавање својих осећања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Испољавање и прихватање осећања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(и негативних и позитивних)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Пријатно окружење, испуњено уживањем и </a:t>
            </a: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разумевањем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Дељење основних информација и осећања о свом детету са блиским људима, како би могли боље да разумеју ситуацију, али </a:t>
            </a: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то буде једина тема комуникације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са околином.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Проналазак начина за уживање током игре и свакодневних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активности.</a:t>
            </a:r>
            <a:endParaRPr lang="sr-Cyrl-R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Latn-R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Cyrl-RS" sz="2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Свако дете је јединствено. Стога,</a:t>
            </a:r>
            <a:r>
              <a:rPr lang="sr-Cyrl-RS" sz="2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пратите његово</a:t>
            </a:r>
            <a:r>
              <a:rPr lang="sr-Cyrl-RS" sz="2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понашање, учите шта му прија, а шта не.</a:t>
            </a:r>
            <a:r>
              <a:rPr lang="sr-Latn-RS" sz="2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26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63664D9-196D-050E-4A0B-30ED9E87B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49" y="1211003"/>
            <a:ext cx="2854280" cy="2483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41E6C75-EB27-D812-8349-D7215304C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20" y="4083185"/>
            <a:ext cx="2774815" cy="277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5" y="157980"/>
            <a:ext cx="8733107" cy="828618"/>
          </a:xfrm>
        </p:spPr>
        <p:txBody>
          <a:bodyPr>
            <a:normAutofit fontScale="90000"/>
          </a:bodyPr>
          <a:lstStyle/>
          <a:p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Колико је важна социјална</a:t>
            </a:r>
            <a:r>
              <a:rPr lang="sr-Cyrl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подршка</a:t>
            </a:r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78" y="986598"/>
            <a:ext cx="8959362" cy="57086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Веома је важна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подршка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која се може добити из најближег окружења особе, првенствено доршка коју родитељи пружају једно другом, а затим подршка и подршка од шире породице, блиских пријатеља и рођака.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Блиске особе често желе да помогну, али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знају како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па је важно отворено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разговарати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са њима и упутити их у врсту подршке и помоћи која је потребна.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Психолози, психијатри, психотерапеути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социјални радници и бројни други професионалци могу бити од велике помоћи.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Корисна подршка може бити и од родитеља друге деце са хроничним болестима или сметњама у развоју,било у индивидуалним контактима или кроз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родитељска удружења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Битна је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тражењу подршке и помоћи.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sr-Latn-R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503" y="157980"/>
            <a:ext cx="1399901" cy="132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172" y="1742130"/>
            <a:ext cx="3432828" cy="2847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140" y="4770402"/>
            <a:ext cx="3048264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7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25" y="173537"/>
            <a:ext cx="10515600" cy="1325563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18" y="1392465"/>
            <a:ext cx="11496284" cy="1297981"/>
          </a:xfrm>
        </p:spPr>
        <p:txBody>
          <a:bodyPr>
            <a:normAutofit lnSpcReduction="10000"/>
          </a:bodyPr>
          <a:lstStyle/>
          <a:p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Брошура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Родитељи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деце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 сметњама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развоју и хроничним болестима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 да будете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најбоља подршка за дете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http://www.izjzv.org.rs/izjzv/uploads/5c4283e1-3a82-950c-7449-b6c9ecf6973c/1.2_Podrska_roditeljima_dece_sa_smetnjama.pdf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25" y="5245549"/>
            <a:ext cx="2048434" cy="1591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8936" y="5562569"/>
            <a:ext cx="2322777" cy="7315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57867" y="3540226"/>
            <a:ext cx="9683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2400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презентацији </a:t>
            </a:r>
            <a:r>
              <a:rPr lang="en-US" sz="2400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2400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коришћене слике из публикација Института за јавно здравље Војводине и из следећег извора</a:t>
            </a: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https://pixabay.com/"/>
              </a:rPr>
              <a:t>https</a:t>
            </a:r>
            <a:r>
              <a:rPr lang="ru-RU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https://pixabay.com/"/>
              </a:rPr>
              <a:t>://</a:t>
            </a:r>
            <a:r>
              <a:rPr lang="en-US" sz="24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https://pixabay.com/"/>
              </a:rPr>
              <a:t>pixabay</a:t>
            </a:r>
            <a:r>
              <a:rPr lang="ru-RU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https://pixabay.com/"/>
              </a:rPr>
              <a:t>.</a:t>
            </a:r>
            <a:r>
              <a:rPr lang="en-US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https://pixabay.com/"/>
              </a:rPr>
              <a:t>com</a:t>
            </a:r>
            <a:r>
              <a:rPr lang="ru-RU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https://pixabay.com/"/>
              </a:rPr>
              <a:t>/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692306" y="5887787"/>
            <a:ext cx="2549810" cy="31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Знањем до здравих избора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580" y="6204623"/>
            <a:ext cx="6251943" cy="5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2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833</Words>
  <Application>Microsoft Office PowerPoint</Application>
  <PresentationFormat>Widescreen</PresentationFormat>
  <Paragraphs>59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Wingdings</vt:lpstr>
      <vt:lpstr>Office Theme</vt:lpstr>
      <vt:lpstr>РОДИТЕЉСКА ПОДРШКА РАЗВОЈУ ДЕЦЕ СА ТЕШКОЋАМА И СМЕТЊАМА У РАЗВОЈУ</vt:lpstr>
      <vt:lpstr>Први моменти након сазнавања дијагнозе</vt:lpstr>
      <vt:lpstr>Родитељске негативне емоције</vt:lpstr>
      <vt:lpstr>Родитељске позитивне емоције</vt:lpstr>
      <vt:lpstr>Шта вам може помоћи да се боље адаптирате на дететово стање?</vt:lpstr>
      <vt:lpstr>Шта вам може помоћи да се боље адаптирате на дететово стање?</vt:lpstr>
      <vt:lpstr>Шта вам може помоћи да се боље адаптирате на дететово стање?</vt:lpstr>
      <vt:lpstr>Колико је важна социјална подршка?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RODITELJSKA PODRŠKA RAZVOJU DECE SA TEŠKOĆAMA I SMETNJAMA U RAZVOJU</dc:title>
  <dc:creator>KORISNIK</dc:creator>
  <cp:lastModifiedBy>KORISNIK</cp:lastModifiedBy>
  <cp:revision>122</cp:revision>
  <dcterms:created xsi:type="dcterms:W3CDTF">2023-01-13T07:24:50Z</dcterms:created>
  <dcterms:modified xsi:type="dcterms:W3CDTF">2023-01-18T06:58:39Z</dcterms:modified>
</cp:coreProperties>
</file>