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2" r:id="rId23"/>
    <p:sldId id="297" r:id="rId24"/>
    <p:sldId id="293" r:id="rId25"/>
    <p:sldId id="296" r:id="rId26"/>
    <p:sldId id="298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7E635-8600-4DA5-BD27-494A6CF34DE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EB675FD0-8E42-4541-959F-5F982ABF5B71}">
      <dgm:prSet/>
      <dgm:spPr/>
      <dgm:t>
        <a:bodyPr/>
        <a:lstStyle/>
        <a:p>
          <a:pPr rtl="0"/>
          <a:r>
            <a:rPr kumimoji="0" lang="az-Cyrl-AZ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ЈАЧА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az-Cyrl-AZ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СТИМУЛАЦИЈА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2B23C-C6F2-4F65-A746-0F9DE8D3F5B1}" type="parTrans" cxnId="{C1A7A654-2AC0-4558-8D2D-B64242DCFE83}">
      <dgm:prSet/>
      <dgm:spPr/>
      <dgm:t>
        <a:bodyPr/>
        <a:lstStyle/>
        <a:p>
          <a:endParaRPr lang="en-US"/>
        </a:p>
      </dgm:t>
    </dgm:pt>
    <dgm:pt modelId="{BB36905A-7A63-4A5E-B071-67FB3808F95F}" type="sibTrans" cxnId="{C1A7A654-2AC0-4558-8D2D-B64242DCFE83}">
      <dgm:prSet/>
      <dgm:spPr/>
      <dgm:t>
        <a:bodyPr/>
        <a:lstStyle/>
        <a:p>
          <a:endParaRPr lang="en-US"/>
        </a:p>
      </dgm:t>
    </dgm:pt>
    <dgm:pt modelId="{33505909-E51E-40B2-8A91-FF11464B586D}">
      <dgm:prSet/>
      <dgm:spPr/>
      <dgm:t>
        <a:bodyPr/>
        <a:lstStyle/>
        <a:p>
          <a:pPr rtl="0"/>
          <a:r>
            <a:rPr kumimoji="0" lang="az-Cyrl-AZ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ВИШЕ 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az-Cyrl-AZ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МЛЕКА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79D6F-24FD-4A68-B710-6FFD7DF385A7}" type="parTrans" cxnId="{22184178-3036-46DE-9C0F-BB98B4744226}">
      <dgm:prSet/>
      <dgm:spPr/>
      <dgm:t>
        <a:bodyPr/>
        <a:lstStyle/>
        <a:p>
          <a:endParaRPr lang="en-US"/>
        </a:p>
      </dgm:t>
    </dgm:pt>
    <dgm:pt modelId="{52A73675-B59B-487D-9B67-A6632CDE6E9F}" type="sibTrans" cxnId="{22184178-3036-46DE-9C0F-BB98B4744226}">
      <dgm:prSet/>
      <dgm:spPr/>
      <dgm:t>
        <a:bodyPr/>
        <a:lstStyle/>
        <a:p>
          <a:endParaRPr lang="en-US"/>
        </a:p>
      </dgm:t>
    </dgm:pt>
    <dgm:pt modelId="{AE22C5AB-237D-44E2-A843-27AA8969371C}">
      <dgm:prSet/>
      <dgm:spPr/>
      <dgm:t>
        <a:bodyPr/>
        <a:lstStyle/>
        <a:p>
          <a:pPr rtl="0"/>
          <a:r>
            <a:rPr kumimoji="0" lang="az-Cyrl-AZ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ВИШЕ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az-Cyrl-AZ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ДОЈЕЊА</a:t>
          </a: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A0F07-2834-4F1D-BF8A-3369157AAEC0}" type="parTrans" cxnId="{71F2949B-BB11-4098-B35B-D2AC8D650F3D}">
      <dgm:prSet/>
      <dgm:spPr/>
      <dgm:t>
        <a:bodyPr/>
        <a:lstStyle/>
        <a:p>
          <a:endParaRPr lang="en-US"/>
        </a:p>
      </dgm:t>
    </dgm:pt>
    <dgm:pt modelId="{73175D0E-7BBD-4F83-9FCA-5CFCAF137177}" type="sibTrans" cxnId="{71F2949B-BB11-4098-B35B-D2AC8D650F3D}">
      <dgm:prSet/>
      <dgm:spPr/>
      <dgm:t>
        <a:bodyPr/>
        <a:lstStyle/>
        <a:p>
          <a:endParaRPr lang="en-US"/>
        </a:p>
      </dgm:t>
    </dgm:pt>
    <dgm:pt modelId="{C7DE0EEC-C484-4980-B4F6-97A80A28CDFB}" type="pres">
      <dgm:prSet presAssocID="{43E7E635-8600-4DA5-BD27-494A6CF34DE8}" presName="cycle" presStyleCnt="0">
        <dgm:presLayoutVars>
          <dgm:dir/>
          <dgm:resizeHandles val="exact"/>
        </dgm:presLayoutVars>
      </dgm:prSet>
      <dgm:spPr/>
    </dgm:pt>
    <dgm:pt modelId="{7F42DBE0-81F5-4133-AA99-E3DC143ABE67}" type="pres">
      <dgm:prSet presAssocID="{EB675FD0-8E42-4541-959F-5F982ABF5B71}" presName="dummy" presStyleCnt="0"/>
      <dgm:spPr/>
    </dgm:pt>
    <dgm:pt modelId="{3B5DCFD0-190E-4195-B082-61B1336FE3B7}" type="pres">
      <dgm:prSet presAssocID="{EB675FD0-8E42-4541-959F-5F982ABF5B71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C5327-9B85-4E91-AA38-704805C7DFE4}" type="pres">
      <dgm:prSet presAssocID="{BB36905A-7A63-4A5E-B071-67FB3808F95F}" presName="sibTrans" presStyleLbl="node1" presStyleIdx="0" presStyleCnt="3"/>
      <dgm:spPr/>
      <dgm:t>
        <a:bodyPr/>
        <a:lstStyle/>
        <a:p>
          <a:endParaRPr lang="en-US"/>
        </a:p>
      </dgm:t>
    </dgm:pt>
    <dgm:pt modelId="{17E65492-1E1D-4711-A458-66472DB4E897}" type="pres">
      <dgm:prSet presAssocID="{33505909-E51E-40B2-8A91-FF11464B586D}" presName="dummy" presStyleCnt="0"/>
      <dgm:spPr/>
    </dgm:pt>
    <dgm:pt modelId="{EA781977-1900-47AE-9C2D-A5A3ACA27723}" type="pres">
      <dgm:prSet presAssocID="{33505909-E51E-40B2-8A91-FF11464B586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F5B9D-7C65-4CCF-845A-550B713402D4}" type="pres">
      <dgm:prSet presAssocID="{52A73675-B59B-487D-9B67-A6632CDE6E9F}" presName="sibTrans" presStyleLbl="node1" presStyleIdx="1" presStyleCnt="3"/>
      <dgm:spPr/>
      <dgm:t>
        <a:bodyPr/>
        <a:lstStyle/>
        <a:p>
          <a:endParaRPr lang="en-US"/>
        </a:p>
      </dgm:t>
    </dgm:pt>
    <dgm:pt modelId="{431C16BF-4ADF-4A07-BFC8-CCAD6718B0FD}" type="pres">
      <dgm:prSet presAssocID="{AE22C5AB-237D-44E2-A843-27AA8969371C}" presName="dummy" presStyleCnt="0"/>
      <dgm:spPr/>
    </dgm:pt>
    <dgm:pt modelId="{18EA4DEB-8A11-4599-9882-B7269E579393}" type="pres">
      <dgm:prSet presAssocID="{AE22C5AB-237D-44E2-A843-27AA8969371C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5C91A-29F6-4D13-8E49-6E9B932C0560}" type="pres">
      <dgm:prSet presAssocID="{73175D0E-7BBD-4F83-9FCA-5CFCAF137177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D262AA2-294D-4DF8-8149-2D2F1BED6C8C}" type="presOf" srcId="{52A73675-B59B-487D-9B67-A6632CDE6E9F}" destId="{9C9F5B9D-7C65-4CCF-845A-550B713402D4}" srcOrd="0" destOrd="0" presId="urn:microsoft.com/office/officeart/2005/8/layout/cycle1"/>
    <dgm:cxn modelId="{71F2949B-BB11-4098-B35B-D2AC8D650F3D}" srcId="{43E7E635-8600-4DA5-BD27-494A6CF34DE8}" destId="{AE22C5AB-237D-44E2-A843-27AA8969371C}" srcOrd="2" destOrd="0" parTransId="{B9AA0F07-2834-4F1D-BF8A-3369157AAEC0}" sibTransId="{73175D0E-7BBD-4F83-9FCA-5CFCAF137177}"/>
    <dgm:cxn modelId="{B958347B-9610-466C-A568-3851CCC5BA2B}" type="presOf" srcId="{33505909-E51E-40B2-8A91-FF11464B586D}" destId="{EA781977-1900-47AE-9C2D-A5A3ACA27723}" srcOrd="0" destOrd="0" presId="urn:microsoft.com/office/officeart/2005/8/layout/cycle1"/>
    <dgm:cxn modelId="{1FB13DEC-21E6-469B-B720-E09F6F4E0A15}" type="presOf" srcId="{EB675FD0-8E42-4541-959F-5F982ABF5B71}" destId="{3B5DCFD0-190E-4195-B082-61B1336FE3B7}" srcOrd="0" destOrd="0" presId="urn:microsoft.com/office/officeart/2005/8/layout/cycle1"/>
    <dgm:cxn modelId="{EBC8FB36-020F-431F-8D7C-04FA522A889A}" type="presOf" srcId="{BB36905A-7A63-4A5E-B071-67FB3808F95F}" destId="{AD4C5327-9B85-4E91-AA38-704805C7DFE4}" srcOrd="0" destOrd="0" presId="urn:microsoft.com/office/officeart/2005/8/layout/cycle1"/>
    <dgm:cxn modelId="{89B913A3-AE25-4BED-A68E-4813CB394332}" type="presOf" srcId="{73175D0E-7BBD-4F83-9FCA-5CFCAF137177}" destId="{BB85C91A-29F6-4D13-8E49-6E9B932C0560}" srcOrd="0" destOrd="0" presId="urn:microsoft.com/office/officeart/2005/8/layout/cycle1"/>
    <dgm:cxn modelId="{22184178-3036-46DE-9C0F-BB98B4744226}" srcId="{43E7E635-8600-4DA5-BD27-494A6CF34DE8}" destId="{33505909-E51E-40B2-8A91-FF11464B586D}" srcOrd="1" destOrd="0" parTransId="{92479D6F-24FD-4A68-B710-6FFD7DF385A7}" sibTransId="{52A73675-B59B-487D-9B67-A6632CDE6E9F}"/>
    <dgm:cxn modelId="{C1A7A654-2AC0-4558-8D2D-B64242DCFE83}" srcId="{43E7E635-8600-4DA5-BD27-494A6CF34DE8}" destId="{EB675FD0-8E42-4541-959F-5F982ABF5B71}" srcOrd="0" destOrd="0" parTransId="{46D2B23C-C6F2-4F65-A746-0F9DE8D3F5B1}" sibTransId="{BB36905A-7A63-4A5E-B071-67FB3808F95F}"/>
    <dgm:cxn modelId="{D70EA2DB-CCC8-4874-A72D-385AC2233EC7}" type="presOf" srcId="{43E7E635-8600-4DA5-BD27-494A6CF34DE8}" destId="{C7DE0EEC-C484-4980-B4F6-97A80A28CDFB}" srcOrd="0" destOrd="0" presId="urn:microsoft.com/office/officeart/2005/8/layout/cycle1"/>
    <dgm:cxn modelId="{27DDE6BC-2E7F-4605-AED2-419807F85C6D}" type="presOf" srcId="{AE22C5AB-237D-44E2-A843-27AA8969371C}" destId="{18EA4DEB-8A11-4599-9882-B7269E579393}" srcOrd="0" destOrd="0" presId="urn:microsoft.com/office/officeart/2005/8/layout/cycle1"/>
    <dgm:cxn modelId="{A35F7E92-E1DF-4998-B5E5-14FC6E555563}" type="presParOf" srcId="{C7DE0EEC-C484-4980-B4F6-97A80A28CDFB}" destId="{7F42DBE0-81F5-4133-AA99-E3DC143ABE67}" srcOrd="0" destOrd="0" presId="urn:microsoft.com/office/officeart/2005/8/layout/cycle1"/>
    <dgm:cxn modelId="{853F3D08-9B21-4B94-8AAD-7FE771C7B73F}" type="presParOf" srcId="{C7DE0EEC-C484-4980-B4F6-97A80A28CDFB}" destId="{3B5DCFD0-190E-4195-B082-61B1336FE3B7}" srcOrd="1" destOrd="0" presId="urn:microsoft.com/office/officeart/2005/8/layout/cycle1"/>
    <dgm:cxn modelId="{66A499ED-6D3B-4A12-A02C-67C162254324}" type="presParOf" srcId="{C7DE0EEC-C484-4980-B4F6-97A80A28CDFB}" destId="{AD4C5327-9B85-4E91-AA38-704805C7DFE4}" srcOrd="2" destOrd="0" presId="urn:microsoft.com/office/officeart/2005/8/layout/cycle1"/>
    <dgm:cxn modelId="{646E4A18-35EA-41C3-91EA-08B1B5FB9929}" type="presParOf" srcId="{C7DE0EEC-C484-4980-B4F6-97A80A28CDFB}" destId="{17E65492-1E1D-4711-A458-66472DB4E897}" srcOrd="3" destOrd="0" presId="urn:microsoft.com/office/officeart/2005/8/layout/cycle1"/>
    <dgm:cxn modelId="{C23852DC-3FB4-4088-900A-9CB0DE29AF2A}" type="presParOf" srcId="{C7DE0EEC-C484-4980-B4F6-97A80A28CDFB}" destId="{EA781977-1900-47AE-9C2D-A5A3ACA27723}" srcOrd="4" destOrd="0" presId="urn:microsoft.com/office/officeart/2005/8/layout/cycle1"/>
    <dgm:cxn modelId="{5B9B85D1-1087-4123-BE39-1A3B67F4E0CD}" type="presParOf" srcId="{C7DE0EEC-C484-4980-B4F6-97A80A28CDFB}" destId="{9C9F5B9D-7C65-4CCF-845A-550B713402D4}" srcOrd="5" destOrd="0" presId="urn:microsoft.com/office/officeart/2005/8/layout/cycle1"/>
    <dgm:cxn modelId="{58C8A71E-87B5-4CC2-8D1C-A47A39FE9E58}" type="presParOf" srcId="{C7DE0EEC-C484-4980-B4F6-97A80A28CDFB}" destId="{431C16BF-4ADF-4A07-BFC8-CCAD6718B0FD}" srcOrd="6" destOrd="0" presId="urn:microsoft.com/office/officeart/2005/8/layout/cycle1"/>
    <dgm:cxn modelId="{99D3C5A4-166F-4D4A-AEA9-00FF1E50ED89}" type="presParOf" srcId="{C7DE0EEC-C484-4980-B4F6-97A80A28CDFB}" destId="{18EA4DEB-8A11-4599-9882-B7269E579393}" srcOrd="7" destOrd="0" presId="urn:microsoft.com/office/officeart/2005/8/layout/cycle1"/>
    <dgm:cxn modelId="{CA5E78C5-A346-494A-AE4C-9DDDB104C432}" type="presParOf" srcId="{C7DE0EEC-C484-4980-B4F6-97A80A28CDFB}" destId="{BB85C91A-29F6-4D13-8E49-6E9B932C056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CFD0-190E-4195-B082-61B1336FE3B7}">
      <dsp:nvSpPr>
        <dsp:cNvPr id="0" name=""/>
        <dsp:cNvSpPr/>
      </dsp:nvSpPr>
      <dsp:spPr>
        <a:xfrm>
          <a:off x="3210501" y="678776"/>
          <a:ext cx="1906721" cy="190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z-Cyrl-AZ" altLang="en-US" sz="19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ЈАЧА</a:t>
          </a: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z-Cyrl-AZ" altLang="en-US" sz="19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СТИМУЛАЦИЈА</a:t>
          </a: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0501" y="678776"/>
        <a:ext cx="1906721" cy="1906721"/>
      </dsp:txXfrm>
    </dsp:sp>
    <dsp:sp modelId="{AD4C5327-9B85-4E91-AA38-704805C7DFE4}">
      <dsp:nvSpPr>
        <dsp:cNvPr id="0" name=""/>
        <dsp:cNvSpPr/>
      </dsp:nvSpPr>
      <dsp:spPr>
        <a:xfrm>
          <a:off x="302972" y="302748"/>
          <a:ext cx="4511964" cy="4511964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81977-1900-47AE-9C2D-A5A3ACA27723}">
      <dsp:nvSpPr>
        <dsp:cNvPr id="0" name=""/>
        <dsp:cNvSpPr/>
      </dsp:nvSpPr>
      <dsp:spPr>
        <a:xfrm>
          <a:off x="1605594" y="3458558"/>
          <a:ext cx="1906721" cy="190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z-Cyrl-AZ" altLang="en-US" sz="19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ВИШЕ </a:t>
          </a: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z-Cyrl-AZ" altLang="en-US" sz="19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МЛЕКА</a:t>
          </a: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5594" y="3458558"/>
        <a:ext cx="1906721" cy="1906721"/>
      </dsp:txXfrm>
    </dsp:sp>
    <dsp:sp modelId="{9C9F5B9D-7C65-4CCF-845A-550B713402D4}">
      <dsp:nvSpPr>
        <dsp:cNvPr id="0" name=""/>
        <dsp:cNvSpPr/>
      </dsp:nvSpPr>
      <dsp:spPr>
        <a:xfrm>
          <a:off x="302972" y="302748"/>
          <a:ext cx="4511964" cy="4511964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A4DEB-8A11-4599-9882-B7269E579393}">
      <dsp:nvSpPr>
        <dsp:cNvPr id="0" name=""/>
        <dsp:cNvSpPr/>
      </dsp:nvSpPr>
      <dsp:spPr>
        <a:xfrm>
          <a:off x="686" y="678776"/>
          <a:ext cx="1906721" cy="190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z-Cyrl-AZ" altLang="en-US" sz="19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ВИШЕ</a:t>
          </a: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z-Cyrl-AZ" altLang="en-US" sz="19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ДОЈЕЊА</a:t>
          </a: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" y="678776"/>
        <a:ext cx="1906721" cy="1906721"/>
      </dsp:txXfrm>
    </dsp:sp>
    <dsp:sp modelId="{BB85C91A-29F6-4D13-8E49-6E9B932C0560}">
      <dsp:nvSpPr>
        <dsp:cNvPr id="0" name=""/>
        <dsp:cNvSpPr/>
      </dsp:nvSpPr>
      <dsp:spPr>
        <a:xfrm>
          <a:off x="302972" y="302748"/>
          <a:ext cx="4511964" cy="4511964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6E96D-8004-4321-92C5-C78DBC05B79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8980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3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313D92F8-645A-40B7-B6F7-CB8770996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0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5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7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7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09.01.2023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pexels.com/" TargetMode="External"/><Relationship Id="rId7" Type="http://schemas.openxmlformats.org/officeDocument/2006/relationships/hyperlink" Target="https://www.unicef.org/serbia/en/materials-serbian" TargetMode="External"/><Relationship Id="rId2" Type="http://schemas.openxmlformats.org/officeDocument/2006/relationships/hyperlink" Target="http://www.freedigitalphoto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lobeba.rs/dojenje-i-ishrana/dojenje-najbolji-pocetak/" TargetMode="Externa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unsplash.com/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75" y="1528549"/>
            <a:ext cx="6363553" cy="1077629"/>
          </a:xfrm>
        </p:spPr>
        <p:txBody>
          <a:bodyPr>
            <a:noAutofit/>
          </a:bodyPr>
          <a:lstStyle/>
          <a:p>
            <a:pPr algn="ctr"/>
            <a:r>
              <a:rPr lang="az-Cyrl-AZ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ДОЈЕЊЕ </a:t>
            </a:r>
            <a:r>
              <a:rPr lang="sr-Latn-R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z-Cyrl-AZ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НАЈЗДРАВИЈИ </a:t>
            </a:r>
            <a:r>
              <a:rPr lang="az-Cyrl-AZ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ПОЧЕТАК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485" name="Picture 5" descr="dojenje_dne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58102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78754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/>
              <a:t>П</a:t>
            </a:r>
            <a:r>
              <a:rPr lang="ru-RU" altLang="en-US" sz="1200" b="1" dirty="0" smtClean="0"/>
              <a:t>рограмски </a:t>
            </a:r>
            <a:r>
              <a:rPr lang="ru-RU" altLang="en-US" sz="1200" b="1" dirty="0"/>
              <a:t>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/>
              <a:t>Унапређење здравствене писмености популације – „Знањем до здравих избора“</a:t>
            </a:r>
            <a:endParaRPr lang="en-US" altLang="en-US" sz="1200" b="1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7531" y="3208168"/>
            <a:ext cx="572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Јелена Ковачев, ВСС, спец. јавног здравља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9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710" y="304801"/>
            <a:ext cx="9880979" cy="1216025"/>
          </a:xfrm>
        </p:spPr>
        <p:txBody>
          <a:bodyPr>
            <a:noAutofit/>
          </a:bodyPr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Непотребна и неправилна исхрана </a:t>
            </a:r>
            <a:br>
              <a:rPr lang="ru-RU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вештачком  исхраном  удружена је са следећим ризицима ЗА ОДОЈЧЕ: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0" y="1807189"/>
            <a:ext cx="10686197" cy="4572000"/>
          </a:xfrm>
        </p:spPr>
        <p:txBody>
          <a:bodyPr>
            <a:noAutofit/>
          </a:bodyPr>
          <a:lstStyle/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астме и алергија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Ограничен когнитивни развој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акутног респираторног дистреса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неправилног загрижаја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инфекција због загађених млечних формула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нутритивних дефицита</a:t>
            </a:r>
          </a:p>
          <a:p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настанка рака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детињству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8"/>
          <a:stretch/>
        </p:blipFill>
        <p:spPr>
          <a:xfrm>
            <a:off x="7985550" y="4256964"/>
            <a:ext cx="4048915" cy="26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1"/>
            <a:ext cx="8686800" cy="1216025"/>
          </a:xfrm>
        </p:spPr>
        <p:txBody>
          <a:bodyPr>
            <a:noAutofit/>
          </a:bodyPr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Непотребна и неправилна исхрана </a:t>
            </a:r>
            <a:br>
              <a:rPr lang="ru-RU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вештачком  исхраном  удружена је са следећим ризицима ЗА ОДОЈЧЕ: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9534236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од: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хроничних болести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кардиоваскуларних болести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дијабетеса 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настанка гојазности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гастроинтестиналних и запаљењских болести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смртности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упала средњег уха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4" y="1364303"/>
            <a:ext cx="2968676" cy="32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Прекид дојења удружен је са </a:t>
            </a:r>
            <a:br>
              <a:rPr lang="ru-RU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следећим ризицима ЗА МАЈКУ: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21161"/>
            <a:ext cx="113538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карцинома дојке</a:t>
            </a: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прекомерне телесне масе</a:t>
            </a: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карцинома јајника и ендометријума</a:t>
            </a: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остеопорозе</a:t>
            </a: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Смањење природног контакта мајке и детета</a:t>
            </a: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реуматоидног артритиса</a:t>
            </a: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стреса и анксиозности</a:t>
            </a:r>
          </a:p>
          <a:p>
            <a:pPr>
              <a:lnSpc>
                <a:spcPct val="80000"/>
              </a:lnSpc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Повећан ризик од дијабетеса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55" y="4653886"/>
            <a:ext cx="4408227" cy="22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4114800"/>
          </a:xfrm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sr-Cyrl-C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2209800" y="304800"/>
            <a:ext cx="8001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Зашто велики број беба </a:t>
            </a:r>
          </a:p>
          <a:p>
            <a:pPr algn="ctr"/>
            <a:r>
              <a:rPr lang="ru-RU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није искључиво дојено?</a:t>
            </a:r>
            <a:endParaRPr lang="sr-Cyrl-C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>
            <a:off x="1752600" y="1905000"/>
            <a:ext cx="2590800" cy="1981200"/>
          </a:xfrm>
          <a:prstGeom prst="flowChartPreparation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sr-Latn-R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околина </a:t>
            </a: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није </a:t>
            </a:r>
          </a:p>
          <a:p>
            <a:pPr algn="ctr">
              <a:lnSpc>
                <a:spcPct val="80000"/>
              </a:lnSpc>
            </a:pP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способна </a:t>
            </a:r>
          </a:p>
          <a:p>
            <a:pPr algn="ctr">
              <a:lnSpc>
                <a:spcPct val="80000"/>
              </a:lnSpc>
            </a:pP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да пружи </a:t>
            </a:r>
          </a:p>
          <a:p>
            <a:pPr algn="ctr">
              <a:lnSpc>
                <a:spcPct val="80000"/>
              </a:lnSpc>
            </a:pP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савет/подршку</a:t>
            </a:r>
          </a:p>
          <a:p>
            <a:pPr algn="ctr">
              <a:lnSpc>
                <a:spcPct val="80000"/>
              </a:lnSpc>
            </a:pP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мајци</a:t>
            </a:r>
            <a:endParaRPr lang="sr-Cyrl-C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2566" name="AutoShape 6"/>
          <p:cNvSpPr>
            <a:spLocks noChangeArrowheads="1"/>
          </p:cNvSpPr>
          <p:nvPr/>
        </p:nvSpPr>
        <p:spPr bwMode="auto">
          <a:xfrm>
            <a:off x="8077200" y="1905000"/>
            <a:ext cx="2590800" cy="1981200"/>
          </a:xfrm>
          <a:prstGeom prst="flowChartPreparation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2400" b="1" dirty="0" smtClean="0">
                <a:latin typeface="Arial" panose="020B0604020202020204" pitchFamily="34" charset="0"/>
              </a:rPr>
              <a:t>погрешно </a:t>
            </a:r>
            <a:endParaRPr lang="ru-RU" altLang="en-US" sz="2400" b="1" dirty="0">
              <a:latin typeface="Arial" panose="020B0604020202020204" pitchFamily="34" charset="0"/>
            </a:endParaRPr>
          </a:p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веровање </a:t>
            </a:r>
          </a:p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да није могуће </a:t>
            </a:r>
          </a:p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искључиво </a:t>
            </a:r>
          </a:p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дојење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22567" name="AutoShape 7"/>
          <p:cNvSpPr>
            <a:spLocks noChangeArrowheads="1"/>
          </p:cNvSpPr>
          <p:nvPr/>
        </p:nvSpPr>
        <p:spPr bwMode="auto">
          <a:xfrm>
            <a:off x="830121" y="4099647"/>
            <a:ext cx="2703945" cy="1981200"/>
          </a:xfrm>
          <a:prstGeom prst="flowChartPreparation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85000"/>
            </a:pPr>
            <a:r>
              <a:rPr lang="ru-RU" altLang="en-US" sz="2400" b="1" dirty="0">
                <a:latin typeface="Arial" panose="020B0604020202020204" pitchFamily="34" charset="0"/>
              </a:rPr>
              <a:t>незнање о 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lang="ru-RU" altLang="en-US" sz="2400" b="1" dirty="0">
                <a:latin typeface="Arial" panose="020B0604020202020204" pitchFamily="34" charset="0"/>
              </a:rPr>
              <a:t>штетности 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lang="ru-RU" altLang="en-US" sz="2400" b="1" dirty="0">
                <a:latin typeface="Arial" panose="020B0604020202020204" pitchFamily="34" charset="0"/>
              </a:rPr>
              <a:t>додатне хране 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lang="ru-RU" altLang="en-US" sz="2400" b="1" dirty="0">
                <a:latin typeface="Arial" panose="020B0604020202020204" pitchFamily="34" charset="0"/>
              </a:rPr>
              <a:t>и течности</a:t>
            </a:r>
            <a:endParaRPr lang="sr-Cyrl-C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22568" name="AutoShape 8"/>
          <p:cNvSpPr>
            <a:spLocks noChangeArrowheads="1"/>
          </p:cNvSpPr>
          <p:nvPr/>
        </p:nvSpPr>
        <p:spPr bwMode="auto">
          <a:xfrm>
            <a:off x="8732981" y="4114800"/>
            <a:ext cx="2623127" cy="1981200"/>
          </a:xfrm>
          <a:prstGeom prst="flowChartPreparat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мајка мора </a:t>
            </a:r>
          </a:p>
          <a:p>
            <a:pPr algn="ctr"/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да се врати </a:t>
            </a:r>
          </a:p>
          <a:p>
            <a:pPr algn="ctr"/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на посао </a:t>
            </a:r>
          </a:p>
          <a:p>
            <a:pPr algn="ctr"/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пре 6 месеци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2569" name="AutoShape 9"/>
          <p:cNvSpPr>
            <a:spLocks noChangeArrowheads="1"/>
          </p:cNvSpPr>
          <p:nvPr/>
        </p:nvSpPr>
        <p:spPr bwMode="auto">
          <a:xfrm>
            <a:off x="3426690" y="4666385"/>
            <a:ext cx="2539998" cy="1981200"/>
          </a:xfrm>
          <a:prstGeom prst="flowChartPreparatio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85000"/>
            </a:pPr>
            <a:r>
              <a:rPr lang="ru-RU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реклама </a:t>
            </a: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да 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је вештачка 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храна боља</a:t>
            </a:r>
            <a:endParaRPr lang="en-US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2572" name="Picture 12" descr="Image result for doje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3657600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73" name="AutoShape 13"/>
          <p:cNvSpPr>
            <a:spLocks noChangeArrowheads="1"/>
          </p:cNvSpPr>
          <p:nvPr/>
        </p:nvSpPr>
        <p:spPr bwMode="auto">
          <a:xfrm>
            <a:off x="6096000" y="4681538"/>
            <a:ext cx="2770911" cy="1981200"/>
          </a:xfrm>
          <a:prstGeom prst="flowChartPreparati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недостатак</a:t>
            </a:r>
          </a:p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знања труднице/</a:t>
            </a:r>
          </a:p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мајке/</a:t>
            </a:r>
          </a:p>
          <a:p>
            <a:pPr algn="ctr"/>
            <a:r>
              <a:rPr lang="ru-RU" altLang="en-US" sz="2400" b="1" dirty="0">
                <a:latin typeface="Arial" panose="020B0604020202020204" pitchFamily="34" charset="0"/>
              </a:rPr>
              <a:t>породиље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491" y="1684361"/>
            <a:ext cx="8118764" cy="4267200"/>
          </a:xfrm>
        </p:spPr>
        <p:txBody>
          <a:bodyPr>
            <a:normAutofit lnSpcReduction="10000"/>
          </a:bodyPr>
          <a:lstStyle/>
          <a:p>
            <a:r>
              <a:rPr lang="az-Cyrl-AZ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Свести </a:t>
            </a:r>
            <a:r>
              <a:rPr lang="az-Cyrl-AZ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о значају дојења, </a:t>
            </a:r>
          </a:p>
          <a:p>
            <a:r>
              <a:rPr lang="az-Cyrl-AZ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Самопоуздања </a:t>
            </a:r>
            <a:r>
              <a:rPr lang="az-Cyrl-AZ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мајке</a:t>
            </a:r>
          </a:p>
          <a:p>
            <a:r>
              <a:rPr lang="az-Cyrl-AZ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Правилне </a:t>
            </a:r>
            <a:r>
              <a:rPr lang="az-Cyrl-AZ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припреме за дојење</a:t>
            </a:r>
          </a:p>
          <a:p>
            <a:r>
              <a:rPr lang="az-Cyrl-AZ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Блиског </a:t>
            </a:r>
            <a:r>
              <a:rPr lang="az-Cyrl-AZ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и сталног физичког контакта   мајке и бебе</a:t>
            </a:r>
          </a:p>
          <a:p>
            <a:r>
              <a:rPr lang="az-Cyrl-AZ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Правилног положаја током подоја</a:t>
            </a:r>
          </a:p>
          <a:p>
            <a:r>
              <a:rPr lang="az-Cyrl-AZ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Ефикасног пражњења дојки</a:t>
            </a:r>
          </a:p>
          <a:p>
            <a:r>
              <a:rPr lang="az-Cyrl-AZ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Одговарајућег броја подоја</a:t>
            </a:r>
            <a:endParaRPr lang="en-U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762000" y="411565"/>
            <a:ext cx="7292109" cy="63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az-Cyrl-AZ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Од </a:t>
            </a:r>
            <a:r>
              <a:rPr lang="az-Cyrl-AZ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чега зависи дојење?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39" y="4040701"/>
            <a:ext cx="3647706" cy="2431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66" y="1045287"/>
            <a:ext cx="3647706" cy="20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019" y="1825625"/>
            <a:ext cx="11665526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sr-Latn-CS" alt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ПОСТУПЦИ И СТАЊА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 МОГУ ДА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УГРОЗЕ ДОЈЕЊЕ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963" y="1634836"/>
            <a:ext cx="8839200" cy="4752316"/>
          </a:xfrm>
        </p:spPr>
        <p:txBody>
          <a:bodyPr>
            <a:noAutofit/>
          </a:bodyPr>
          <a:lstStyle/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Раздвајање мајке и бебе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Закаснели први подој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Смањивање учесталости подоја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Неадекватна нега брадавица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Прерано одвајање бебе од дојке 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Давање других течности пре првог подоја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Давање чајева, заслађене, обичне воде 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Употреба цуцли и флашица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962199" y="327546"/>
            <a:ext cx="8340725" cy="7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az-Cyrl-AZ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Шта угрожава дојење?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9" y="1273365"/>
            <a:ext cx="4071582" cy="27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7147" y="1452349"/>
            <a:ext cx="9144000" cy="4267200"/>
          </a:xfrm>
        </p:spPr>
        <p:txBody>
          <a:bodyPr>
            <a:noAutofit/>
          </a:bodyPr>
          <a:lstStyle/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Увучене брадавице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Запушења, напетост дојки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Болне брадавице  </a:t>
            </a:r>
          </a:p>
          <a:p>
            <a:r>
              <a:rPr lang="ru-RU" altLang="en-US" sz="3600" dirty="0" smtClean="0">
                <a:solidFill>
                  <a:srgbClr val="51A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Дојење не треба да боли!</a:t>
            </a:r>
          </a:p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Постојање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соор-а, млечца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Маститис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“Одбијање” дојке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Недовољна производња млека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1952933" y="436728"/>
            <a:ext cx="8340725" cy="67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az-Cyrl-AZ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Шта угрожава дојење?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6" y="1452349"/>
            <a:ext cx="3703093" cy="24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217" y="1479644"/>
            <a:ext cx="10804891" cy="4689143"/>
          </a:xfrm>
        </p:spPr>
        <p:txBody>
          <a:bodyPr>
            <a:noAutofit/>
          </a:bodyPr>
          <a:lstStyle/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Стална мерења детета</a:t>
            </a:r>
          </a:p>
          <a:p>
            <a:r>
              <a:rPr lang="ru-RU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штитника за брадавицу – могу да збуне одојче, смање истицање млека, да доведу до контаминације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Прекидање дојења да би се одморила дојка – може доћи до запушења и недовољне производње и истицања млека</a:t>
            </a:r>
          </a:p>
          <a:p>
            <a:r>
              <a:rPr lang="ru-RU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Ограничавање учесталости и дужине дојења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Мазање брадавица уљним супстанцама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072919" y="382136"/>
            <a:ext cx="8340725" cy="66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az-Cyrl-AZ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Не препоручује се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17" name="Rectangle 21"/>
          <p:cNvSpPr>
            <a:spLocks noGrp="1" noChangeArrowheads="1"/>
          </p:cNvSpPr>
          <p:nvPr>
            <p:ph type="title"/>
          </p:nvPr>
        </p:nvSpPr>
        <p:spPr>
          <a:xfrm>
            <a:off x="677864" y="106693"/>
            <a:ext cx="10668000" cy="1216025"/>
          </a:xfrm>
        </p:spPr>
        <p:txBody>
          <a:bodyPr/>
          <a:lstStyle/>
          <a:p>
            <a:pPr algn="ctr"/>
            <a:r>
              <a:rPr lang="ru-RU" alt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Одојче само “ствара” своје млеко!</a:t>
            </a:r>
            <a:endParaRPr lang="en-US" alt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0739" y="1752600"/>
            <a:ext cx="3921125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r-Latn-C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Content Placeholder 208909"/>
          <p:cNvGrpSpPr>
            <a:grpSpLocks noChangeAspect="1"/>
          </p:cNvGrpSpPr>
          <p:nvPr/>
        </p:nvGrpSpPr>
        <p:grpSpPr bwMode="auto">
          <a:xfrm>
            <a:off x="3243618" y="1322718"/>
            <a:ext cx="5117910" cy="5670412"/>
            <a:chOff x="1648" y="866"/>
            <a:chExt cx="2464" cy="273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00459312"/>
                </p:ext>
              </p:extLst>
            </p:nvPr>
          </p:nvGraphicFramePr>
          <p:xfrm>
            <a:off x="1648" y="866"/>
            <a:ext cx="2464" cy="27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24" descr="cookies_small"/>
            <p:cNvSpPr>
              <a:spLocks noChangeAspect="1" noChangeArrowheads="1"/>
            </p:cNvSpPr>
            <p:nvPr/>
          </p:nvSpPr>
          <p:spPr bwMode="auto">
            <a:xfrm>
              <a:off x="2262" y="1922"/>
              <a:ext cx="123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5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Искључиво дојење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60" y="1690688"/>
            <a:ext cx="9766679" cy="38332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је сигуран, стабилан и одржив начин исхране одојчади у току првих шест месеци живота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Мајке могу да постигну искључиво и континуирано дојење када знају: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колико је оно корисно, 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како се исправно доји и</a:t>
            </a:r>
          </a:p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када им је пружена неопходна подршка.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6" name="AutoShape 6" descr="Image result for iskljuÄivo dojenj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8" name="AutoShape 8" descr="Image result for iskljuÄivo dojenj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0" name="AutoShape 10" descr="Image result for iskljuÄivo dojenj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2331" name="Picture 11" descr="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7506"/>
          <a:stretch/>
        </p:blipFill>
        <p:spPr bwMode="auto">
          <a:xfrm>
            <a:off x="9921922" y="170655"/>
            <a:ext cx="2158159" cy="20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8" t="15625" r="25420" b="6763"/>
          <a:stretch/>
        </p:blipFill>
        <p:spPr>
          <a:xfrm>
            <a:off x="526343" y="0"/>
            <a:ext cx="1129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7104" y="-1"/>
            <a:ext cx="10542896" cy="6885675"/>
            <a:chOff x="887104" y="-1"/>
            <a:chExt cx="10542896" cy="6885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673" t="21969" r="27047" b="12733"/>
            <a:stretch/>
          </p:blipFill>
          <p:spPr>
            <a:xfrm>
              <a:off x="887104" y="-1"/>
              <a:ext cx="10542896" cy="558681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616" t="74020" r="27099" b="8816"/>
            <a:stretch/>
          </p:blipFill>
          <p:spPr>
            <a:xfrm>
              <a:off x="887104" y="5395741"/>
              <a:ext cx="10542896" cy="1489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2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0" t="19356" r="28313" b="9561"/>
          <a:stretch/>
        </p:blipFill>
        <p:spPr>
          <a:xfrm>
            <a:off x="1361448" y="0"/>
            <a:ext cx="9556761" cy="5390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7" t="63246" r="27099" b="10075"/>
          <a:stretch/>
        </p:blipFill>
        <p:spPr>
          <a:xfrm>
            <a:off x="1364775" y="4949855"/>
            <a:ext cx="9553433" cy="19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65" t="24767" r="12308" b="9934"/>
          <a:stretch/>
        </p:blipFill>
        <p:spPr>
          <a:xfrm>
            <a:off x="559560" y="769163"/>
            <a:ext cx="11125071" cy="6093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372" y="122832"/>
            <a:ext cx="752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</a:rPr>
              <a:t>КОЛИКО ЈЕ БЕБИ ПОТРЕБНО МЛЕКА?</a:t>
            </a:r>
            <a:endParaRPr lang="sr-Latn-R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21" t="24207" r="12938" b="14599"/>
          <a:stretch/>
        </p:blipFill>
        <p:spPr>
          <a:xfrm>
            <a:off x="49180" y="354841"/>
            <a:ext cx="12100988" cy="61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07" t="13387" r="49755" b="7323"/>
          <a:stretch/>
        </p:blipFill>
        <p:spPr>
          <a:xfrm>
            <a:off x="0" y="791569"/>
            <a:ext cx="4012442" cy="5800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196" t="26819" r="50280" b="10307"/>
          <a:stretch/>
        </p:blipFill>
        <p:spPr>
          <a:xfrm>
            <a:off x="4012440" y="1992573"/>
            <a:ext cx="3971498" cy="4599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951" t="14132" r="4651" b="7136"/>
          <a:stretch/>
        </p:blipFill>
        <p:spPr>
          <a:xfrm>
            <a:off x="7986858" y="1501254"/>
            <a:ext cx="4191494" cy="50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01" y="2866439"/>
            <a:ext cx="10515600" cy="740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презентацији су коришћене слике из публикација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за јавно здравље Војводине и из следећих извора: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21" y="3620951"/>
            <a:ext cx="10515600" cy="1851797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http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freedigitalphotos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net</a:t>
            </a:r>
            <a:endParaRPr lang="sr-Cyrl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pexels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com</a:t>
            </a:r>
            <a:endParaRPr lang="sr-Cyrl-RS" sz="2400" u="sng" dirty="0" smtClean="0">
              <a:latin typeface="Arial" panose="020B0604020202020204" pitchFamily="34" charset="0"/>
              <a:cs typeface="Arial" panose="020B0604020202020204" pitchFamily="34" charset="0"/>
              <a:hlinkClick r:id="rId3" tooltip="https://www.pexels.com/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unsplash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com</a:t>
            </a:r>
            <a:endParaRPr lang="sr-Cyrl-RS" sz="2400" u="sng" dirty="0" smtClean="0">
              <a:latin typeface="Arial" panose="020B0604020202020204" pitchFamily="34" charset="0"/>
              <a:cs typeface="Arial" panose="020B0604020202020204" pitchFamily="34" charset="0"/>
              <a:hlinkClick r:id="rId4" tooltip="https://unsplash.com/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pixabay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.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com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0"/>
            <a:ext cx="117332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200" dirty="0"/>
              <a:t>Литература</a:t>
            </a:r>
            <a:endParaRPr lang="sr-Latn-RS" sz="700" dirty="0"/>
          </a:p>
          <a:p>
            <a:r>
              <a:rPr lang="sr-Latn-RS" sz="2400" dirty="0" smtClean="0">
                <a:hlinkClick r:id="rId6"/>
              </a:rPr>
              <a:t>1. </a:t>
            </a:r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://www.halobeba.rs/dojenje-i-ishrana/dojenje-najbolji-pocetak</a:t>
            </a:r>
            <a:r>
              <a:rPr lang="en-US" sz="2400" dirty="0" smtClean="0">
                <a:hlinkClick r:id="rId6"/>
              </a:rPr>
              <a:t>/</a:t>
            </a:r>
            <a:endParaRPr lang="sr-Latn-RS" sz="2400" dirty="0" smtClean="0"/>
          </a:p>
          <a:p>
            <a:r>
              <a:rPr lang="sr-Latn-RS" sz="2400" dirty="0" smtClean="0"/>
              <a:t>2.</a:t>
            </a:r>
            <a:r>
              <a:rPr lang="en-US" sz="2400" dirty="0" smtClean="0"/>
              <a:t> </a:t>
            </a:r>
            <a:r>
              <a:rPr lang="ru-RU" sz="2400" dirty="0"/>
              <a:t>Материјали УНИЦЕФ-кампање „Сваки тренутак је важан“. Доступно на</a:t>
            </a:r>
            <a:r>
              <a:rPr lang="ru-RU" sz="2400" dirty="0" smtClean="0"/>
              <a:t>:</a:t>
            </a:r>
            <a:r>
              <a:rPr lang="sr-Latn-RS" sz="2400" dirty="0" smtClean="0"/>
              <a:t> </a:t>
            </a:r>
            <a:r>
              <a:rPr lang="sr-Latn-RS" sz="2400" dirty="0" smtClean="0">
                <a:hlinkClick r:id="rId7"/>
              </a:rPr>
              <a:t>https</a:t>
            </a:r>
            <a:r>
              <a:rPr lang="sr-Latn-RS" sz="2400" dirty="0">
                <a:hlinkClick r:id="rId7"/>
              </a:rPr>
              <a:t>://</a:t>
            </a:r>
            <a:r>
              <a:rPr lang="sr-Latn-RS" sz="2400" dirty="0" smtClean="0">
                <a:hlinkClick r:id="rId7"/>
              </a:rPr>
              <a:t>www.unicef.org/serbia/en/materials-serbian</a:t>
            </a:r>
            <a:r>
              <a:rPr lang="sr-Latn-RS" sz="2400" dirty="0" smtClean="0"/>
              <a:t> </a:t>
            </a:r>
            <a:endParaRPr lang="en-US" sz="2400" dirty="0"/>
          </a:p>
          <a:p>
            <a:r>
              <a:rPr lang="sr-Latn-RS" sz="2400" dirty="0" smtClean="0"/>
              <a:t>3. </a:t>
            </a:r>
            <a:r>
              <a:rPr lang="ru-RU" sz="2400" dirty="0"/>
              <a:t>Институт за јавно здравље Војводине. Дојење – најздравији почетак. Агитка у издању ИЗЈЗВ, 2019</a:t>
            </a:r>
            <a:r>
              <a:rPr lang="ru-RU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4</a:t>
            </a:r>
            <a:r>
              <a:rPr lang="sr-Latn-RS" sz="2400" dirty="0"/>
              <a:t>. </a:t>
            </a:r>
            <a:r>
              <a:rPr lang="ru-RU" sz="2400" dirty="0"/>
              <a:t>Ковачев Ј. Недељковић К, Мој дневник дојења. Институт за јавно здравље Војводине. 2020</a:t>
            </a:r>
            <a:r>
              <a:rPr lang="ru-RU" sz="2400" dirty="0" smtClean="0"/>
              <a:t>.</a:t>
            </a:r>
            <a:endParaRPr lang="sr-Latn-RS" sz="2400" dirty="0"/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78753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/>
              <a:t>Унапређење здравствене писмености популације – „Знањем до здравих избора“</a:t>
            </a:r>
            <a:endParaRPr lang="en-US" altLang="en-US" sz="1200" b="1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95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86" y="-76881"/>
            <a:ext cx="10515600" cy="1325563"/>
          </a:xfrm>
        </p:spPr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је дојење добро за дете?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698" y="1062616"/>
            <a:ext cx="9547745" cy="5693026"/>
          </a:xfrm>
        </p:spPr>
        <p:txBody>
          <a:bodyPr>
            <a:noAutofit/>
          </a:bodyPr>
          <a:lstStyle/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Састав мајчиног млека се аутоматски прилагођава индивидуалним потребама детета и пружа оптималан однос хранљивих материја за правилан раст и развој. </a:t>
            </a:r>
          </a:p>
          <a:p>
            <a:r>
              <a:rPr lang="az-Cyrl-AZ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Мајчино млеко се лакше вари него адаптирано млеко, дојење смирује бебу и пружа јој осећај сигурности.</a:t>
            </a:r>
          </a:p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Мајчино млеко подстиче развој бебиног имунолошког система смањујући ризик од инфекција.</a:t>
            </a:r>
          </a:p>
          <a:p>
            <a:r>
              <a:rPr lang="az-Cyrl-AZ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Дојена деца су здравија и ређе одлазе код лекара.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88163937_3078716358807782_4193365669904908288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13" y="0"/>
            <a:ext cx="2596487" cy="34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311" y="78522"/>
            <a:ext cx="10515600" cy="1325563"/>
          </a:xfrm>
        </p:spPr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је дојење добро за дете?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316129"/>
            <a:ext cx="7165075" cy="5447094"/>
          </a:xfrm>
        </p:spPr>
        <p:txBody>
          <a:bodyPr>
            <a:noAutofit/>
          </a:bodyPr>
          <a:lstStyle/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Доказано је да дојена деца ређе обољевају од одређених болести, дојење штити дете од раног оштећења вида, неправилног развоја вилица и тврдог непца, значајно је ређа појава каријеса.</a:t>
            </a:r>
          </a:p>
          <a:p>
            <a:r>
              <a:rPr lang="az-Cyrl-AZ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Истраживања показују да су дојена деца интелигентнија, имају развијеније говорне способности, друштвенија су и емоционално стабилнија.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53" y="1147169"/>
            <a:ext cx="3908947" cy="260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53" y="3875964"/>
            <a:ext cx="3908947" cy="26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4" name="Picture 4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35" y="2800067"/>
            <a:ext cx="5385889" cy="35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27547" y="573206"/>
            <a:ext cx="11491415" cy="1760561"/>
          </a:xfrm>
        </p:spPr>
        <p:txBody>
          <a:bodyPr>
            <a:noAutofit/>
          </a:bodyPr>
          <a:lstStyle/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Бебе које се хране мајчиним млеком ређе обољевају од дијареја, гастроинтестиналних и респираторних инфекција, него бебе које се хране вештачким млеком.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302" y="44898"/>
            <a:ext cx="10515600" cy="1325563"/>
          </a:xfrm>
        </p:spPr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је дојење добро за дете?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78" y="1370461"/>
            <a:ext cx="9089409" cy="5344238"/>
          </a:xfrm>
        </p:spPr>
        <p:txBody>
          <a:bodyPr>
            <a:noAutofit/>
          </a:bodyPr>
          <a:lstStyle/>
          <a:p>
            <a:r>
              <a:rPr lang="az-Cyrl-AZ" altLang="en-US" dirty="0">
                <a:latin typeface="Arial" panose="020B0604020202020204" pitchFamily="34" charset="0"/>
                <a:cs typeface="Arial" panose="020B0604020202020204" pitchFamily="34" charset="0"/>
              </a:rPr>
              <a:t>Мајчино млеко садржи бифидус фактор, који стимулише раст специфичних бактерија </a:t>
            </a:r>
            <a:r>
              <a:rPr lang="pl-PL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L. bifidus </a:t>
            </a:r>
            <a:r>
              <a:rPr lang="az-Cyrl-AZ" altLang="en-US" dirty="0">
                <a:latin typeface="Arial" panose="020B0604020202020204" pitchFamily="34" charset="0"/>
                <a:cs typeface="Arial" panose="020B0604020202020204" pitchFamily="34" charset="0"/>
              </a:rPr>
              <a:t>у цревима одојчета и спречава ширење других штетних бактерија.</a:t>
            </a:r>
          </a:p>
          <a:p>
            <a:r>
              <a:rPr lang="az-Cyrl-AZ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Десетине антиинфламаторних агенаса ублажују последице запаљенских процеса.</a:t>
            </a:r>
          </a:p>
          <a:p>
            <a:r>
              <a:rPr lang="az-Cyrl-AZ" altLang="en-US" dirty="0">
                <a:latin typeface="Arial" panose="020B0604020202020204" pitchFamily="34" charset="0"/>
                <a:cs typeface="Arial" panose="020B0604020202020204" pitchFamily="34" charset="0"/>
              </a:rPr>
              <a:t>Мајчино млеко садржи бела крвна зрнца (лимфоците и макрофаге) који учествују у одбрани од инфекција. </a:t>
            </a:r>
          </a:p>
          <a:p>
            <a:r>
              <a:rPr lang="az-Cyrl-AZ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Млеко сваке мајке садржи антитела која штите бебу од болести којима је мајка била </a:t>
            </a:r>
            <a:r>
              <a:rPr lang="az-Cyrl-AZ" alt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изложена</a:t>
            </a:r>
            <a:r>
              <a:rPr lang="sr-Latn-RS" alt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75" y="1965277"/>
            <a:ext cx="3009325" cy="452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05" y="1607"/>
            <a:ext cx="1822595" cy="13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72" y="0"/>
            <a:ext cx="10515600" cy="1325563"/>
          </a:xfrm>
        </p:spPr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је дојење добро за дете?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698" y="1475689"/>
            <a:ext cx="8401333" cy="5131559"/>
          </a:xfrm>
        </p:spPr>
        <p:txBody>
          <a:bodyPr>
            <a:noAutofit/>
          </a:bodyPr>
          <a:lstStyle/>
          <a:p>
            <a:r>
              <a:rPr lang="az-Cyrl-A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Дигестивни ензими, лактазе и липазе, и многи други важни ензими, штите бебе које се рађају са још неизграђеним или оштећеним ензимским  системима</a:t>
            </a:r>
            <a:r>
              <a:rPr lang="az-Cyrl-AZ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Cyrl-AZ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Cyrl-AZ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се беби у првим данима живота да и само једна флашица вештачког млека, тиме се повећава вероватноћа појаве алергијских болести. Све врсте ових млека, укључујући  млека на бази соје, носе ризик од појаве алергије.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1610434"/>
            <a:ext cx="3457433" cy="2304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6779"/>
          <a:stretch/>
        </p:blipFill>
        <p:spPr>
          <a:xfrm>
            <a:off x="8734567" y="3971109"/>
            <a:ext cx="3432141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000" y="81888"/>
            <a:ext cx="8340725" cy="882558"/>
          </a:xfrm>
        </p:spPr>
        <p:txBody>
          <a:bodyPr>
            <a:normAutofit/>
          </a:bodyPr>
          <a:lstStyle/>
          <a:p>
            <a:r>
              <a:rPr lang="ru-RU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је дојење добро за мајку?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17" y="924086"/>
            <a:ext cx="8672608" cy="5640487"/>
          </a:xfrm>
        </p:spPr>
        <p:txBody>
          <a:bodyPr>
            <a:noAutofit/>
          </a:bodyPr>
          <a:lstStyle/>
          <a:p>
            <a:r>
              <a:rPr lang="az-Cyrl-AZ" altLang="en-US" dirty="0">
                <a:latin typeface="Arial" panose="020B0604020202020204" pitchFamily="34" charset="0"/>
                <a:cs typeface="Arial" panose="020B0604020202020204" pitchFamily="34" charset="0"/>
              </a:rPr>
              <a:t>Подстиче контракције материце после порођаја, смањује постпорођајно крварење, и ризик од анемије. </a:t>
            </a:r>
          </a:p>
          <a:p>
            <a:r>
              <a:rPr lang="az-Cyrl-AZ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Смањује ризик од постпорођајне депресије.</a:t>
            </a:r>
          </a:p>
          <a:p>
            <a:r>
              <a:rPr lang="az-Cyrl-AZ" altLang="en-US" dirty="0">
                <a:latin typeface="Arial" panose="020B0604020202020204" pitchFamily="34" charset="0"/>
                <a:cs typeface="Arial" panose="020B0604020202020204" pitchFamily="34" charset="0"/>
              </a:rPr>
              <a:t>Жене које су продужено дојиле своју децу (6-24 месеци) имају мањи ризик обољевања од рака јајника, рака дојки и материце, као и од остеопорозе.</a:t>
            </a:r>
          </a:p>
          <a:p>
            <a:r>
              <a:rPr lang="az-Cyrl-AZ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 је!</a:t>
            </a:r>
          </a:p>
          <a:p>
            <a:r>
              <a:rPr lang="az-Cyrl-AZ" altLang="en-US" dirty="0">
                <a:latin typeface="Arial" panose="020B0604020202020204" pitchFamily="34" charset="0"/>
                <a:cs typeface="Arial" panose="020B0604020202020204" pitchFamily="34" charset="0"/>
              </a:rPr>
              <a:t>Повећава самопоуздање мајке дајући јој осећај контроле над својим </a:t>
            </a:r>
            <a:r>
              <a:rPr lang="az-Cyrl-AZ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телом. </a:t>
            </a:r>
            <a:endParaRPr lang="az-Cyrl-AZ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Cyrl-AZ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Искључиво дојење позитивно утиче на имунитет мајке</a:t>
            </a:r>
            <a:r>
              <a:rPr lang="sr-Cyrl-CS" alt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42" y="409435"/>
            <a:ext cx="3607558" cy="2405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43" y="4015028"/>
            <a:ext cx="3590534" cy="23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2" y="236323"/>
            <a:ext cx="8340725" cy="1216025"/>
          </a:xfrm>
        </p:spPr>
        <p:txBody>
          <a:bodyPr>
            <a:normAutofit/>
          </a:bodyPr>
          <a:lstStyle/>
          <a:p>
            <a:r>
              <a:rPr lang="ru-RU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је дојење добро за мајку?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2" y="1452348"/>
            <a:ext cx="11177517" cy="5262350"/>
          </a:xfrm>
        </p:spPr>
        <p:txBody>
          <a:bodyPr>
            <a:noAutofit/>
          </a:bodyPr>
          <a:lstStyle/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Мање посла око храњења бебе.</a:t>
            </a:r>
          </a:p>
          <a:p>
            <a:r>
              <a:rPr lang="ru-RU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Бржи  физички опоравак после порођаја.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Ређе појаве злостављања и занемаривања деце (због јачег везивања мајки и деце).</a:t>
            </a:r>
          </a:p>
          <a:p>
            <a:r>
              <a:rPr lang="ru-RU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Дојење има и практичне предности – у току ноћи и на путовању.</a:t>
            </a:r>
          </a:p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Нема разлога за страх да ће се млеко ноћу покварити.</a:t>
            </a:r>
          </a:p>
          <a:p>
            <a:r>
              <a:rPr lang="ru-RU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разлога за страховање због могуће несташице индустријски припремљених млека, лоше дистрибуције, повлачења производа, или кризе.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2" y="2"/>
            <a:ext cx="3643949" cy="24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1067</Words>
  <Application>Microsoft Office PowerPoint</Application>
  <PresentationFormat>Widescreen</PresentationFormat>
  <Paragraphs>160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Office tema</vt:lpstr>
      <vt:lpstr>ДОЈЕЊЕ - НАЈЗДРАВИЈИ ПОЧЕТАК</vt:lpstr>
      <vt:lpstr>Искључиво дојење</vt:lpstr>
      <vt:lpstr>Зашто је дојење добро за дете?</vt:lpstr>
      <vt:lpstr>Зашто је дојење добро за дете?</vt:lpstr>
      <vt:lpstr>PowerPoint Presentation</vt:lpstr>
      <vt:lpstr>Зашто је дојење добро за дете?</vt:lpstr>
      <vt:lpstr>Зашто је дојење добро за дете?</vt:lpstr>
      <vt:lpstr>Зашто је дојење добро за мајку?</vt:lpstr>
      <vt:lpstr>Зашто је дојење добро за мајку?</vt:lpstr>
      <vt:lpstr>Непотребна и неправилна исхрана  вештачком  исхраном  удружена је са следећим ризицима ЗА ОДОЈЧЕ:</vt:lpstr>
      <vt:lpstr>Непотребна и неправилна исхрана  вештачком  исхраном  удружена је са следећим ризицима ЗА ОДОЈЧЕ:</vt:lpstr>
      <vt:lpstr>Прекид дојења удружен је са  следећим ризицима ЗА МАЈКУ: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Одојче само “ствара” своје млеко!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 презентацији су коришћене слике из публикација  Института за јавно здравље Војводине и из следећих извора: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Snežana Ukropina</cp:lastModifiedBy>
  <cp:revision>93</cp:revision>
  <dcterms:created xsi:type="dcterms:W3CDTF">2020-02-26T08:59:08Z</dcterms:created>
  <dcterms:modified xsi:type="dcterms:W3CDTF">2023-01-09T13:42:18Z</dcterms:modified>
</cp:coreProperties>
</file>