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41" r:id="rId2"/>
    <p:sldId id="342" r:id="rId3"/>
    <p:sldId id="343" r:id="rId4"/>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0" d="100"/>
          <a:sy n="70" d="100"/>
        </p:scale>
        <p:origin x="57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31E8E6-338A-4A90-B251-CA974EAAA18C}" type="datetimeFigureOut">
              <a:rPr lang="en-US" smtClean="0"/>
              <a:t>12/29/2020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3EFE7-9F6F-4C17-BAD9-64D785DD631F}" type="slidenum">
              <a:rPr lang="en-US" smtClean="0"/>
              <a:t>‹#›</a:t>
            </a:fld>
            <a:endParaRPr lang="en-US"/>
          </a:p>
        </p:txBody>
      </p:sp>
    </p:spTree>
    <p:extLst>
      <p:ext uri="{BB962C8B-B14F-4D97-AF65-F5344CB8AC3E}">
        <p14:creationId xmlns:p14="http://schemas.microsoft.com/office/powerpoint/2010/main" val="307795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 slajda">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r-Latn-RS" smtClean="0"/>
              <a:t>Kliknite i uredite naslov mastera</a:t>
            </a:r>
            <a:endParaRPr lang="sr-Latn-RS"/>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r-Latn-RS" smtClean="0"/>
              <a:t>Kliknite da biste uredili stil podnaslova mastera</a:t>
            </a:r>
            <a:endParaRPr lang="sr-Latn-RS"/>
          </a:p>
        </p:txBody>
      </p:sp>
      <p:sp>
        <p:nvSpPr>
          <p:cNvPr id="4" name="Čuvar mesta za datum 3"/>
          <p:cNvSpPr>
            <a:spLocks noGrp="1"/>
          </p:cNvSpPr>
          <p:nvPr>
            <p:ph type="dt" sz="half" idx="10"/>
          </p:nvPr>
        </p:nvSpPr>
        <p:spPr/>
        <p:txBody>
          <a:bodyPr/>
          <a:lstStyle/>
          <a:p>
            <a:fld id="{F9B7C39D-EE4C-49E2-88FB-04C2AA13E23F}" type="datetimeFigureOut">
              <a:rPr lang="sr-Latn-RS" smtClean="0"/>
              <a:t>29.12.2020.</a:t>
            </a:fld>
            <a:endParaRPr lang="sr-Latn-RS"/>
          </a:p>
        </p:txBody>
      </p:sp>
      <p:sp>
        <p:nvSpPr>
          <p:cNvPr id="5" name="Čuvar mesta za podnožje 4"/>
          <p:cNvSpPr>
            <a:spLocks noGrp="1"/>
          </p:cNvSpPr>
          <p:nvPr>
            <p:ph type="ftr" sz="quarter" idx="11"/>
          </p:nvPr>
        </p:nvSpPr>
        <p:spPr/>
        <p:txBody>
          <a:bodyPr/>
          <a:lstStyle/>
          <a:p>
            <a:endParaRPr lang="sr-Latn-RS"/>
          </a:p>
        </p:txBody>
      </p:sp>
      <p:sp>
        <p:nvSpPr>
          <p:cNvPr id="6" name="Čuvar mesta za broj slajda 5"/>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195187620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vertikaln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smtClean="0"/>
              <a:t>Kliknite i uredite naslov mastera</a:t>
            </a:r>
            <a:endParaRPr lang="sr-Latn-RS"/>
          </a:p>
        </p:txBody>
      </p:sp>
      <p:sp>
        <p:nvSpPr>
          <p:cNvPr id="3" name="Čuvar mesta za vertikalni tekst 2"/>
          <p:cNvSpPr>
            <a:spLocks noGrp="1"/>
          </p:cNvSpPr>
          <p:nvPr>
            <p:ph type="body" orient="vert" idx="1"/>
          </p:nvPr>
        </p:nvSpPr>
        <p:spPr/>
        <p:txBody>
          <a:bodyPr vert="eaVert"/>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datum 3"/>
          <p:cNvSpPr>
            <a:spLocks noGrp="1"/>
          </p:cNvSpPr>
          <p:nvPr>
            <p:ph type="dt" sz="half" idx="10"/>
          </p:nvPr>
        </p:nvSpPr>
        <p:spPr/>
        <p:txBody>
          <a:bodyPr/>
          <a:lstStyle/>
          <a:p>
            <a:fld id="{F9B7C39D-EE4C-49E2-88FB-04C2AA13E23F}" type="datetimeFigureOut">
              <a:rPr lang="sr-Latn-RS" smtClean="0"/>
              <a:t>29.12.2020.</a:t>
            </a:fld>
            <a:endParaRPr lang="sr-Latn-RS"/>
          </a:p>
        </p:txBody>
      </p:sp>
      <p:sp>
        <p:nvSpPr>
          <p:cNvPr id="5" name="Čuvar mesta za podnožje 4"/>
          <p:cNvSpPr>
            <a:spLocks noGrp="1"/>
          </p:cNvSpPr>
          <p:nvPr>
            <p:ph type="ftr" sz="quarter" idx="11"/>
          </p:nvPr>
        </p:nvSpPr>
        <p:spPr/>
        <p:txBody>
          <a:bodyPr/>
          <a:lstStyle/>
          <a:p>
            <a:endParaRPr lang="sr-Latn-RS"/>
          </a:p>
        </p:txBody>
      </p:sp>
      <p:sp>
        <p:nvSpPr>
          <p:cNvPr id="6" name="Čuvar mesta za broj slajda 5"/>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397541591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ni naslov i tekst">
    <p:spTree>
      <p:nvGrpSpPr>
        <p:cNvPr id="1" name=""/>
        <p:cNvGrpSpPr/>
        <p:nvPr/>
      </p:nvGrpSpPr>
      <p:grpSpPr>
        <a:xfrm>
          <a:off x="0" y="0"/>
          <a:ext cx="0" cy="0"/>
          <a:chOff x="0" y="0"/>
          <a:chExt cx="0" cy="0"/>
        </a:xfrm>
      </p:grpSpPr>
      <p:sp>
        <p:nvSpPr>
          <p:cNvPr id="2" name="Vertikalni naslov 1"/>
          <p:cNvSpPr>
            <a:spLocks noGrp="1"/>
          </p:cNvSpPr>
          <p:nvPr>
            <p:ph type="title" orient="vert"/>
          </p:nvPr>
        </p:nvSpPr>
        <p:spPr>
          <a:xfrm>
            <a:off x="8724900" y="365125"/>
            <a:ext cx="2628900" cy="5811838"/>
          </a:xfrm>
        </p:spPr>
        <p:txBody>
          <a:bodyPr vert="eaVert"/>
          <a:lstStyle/>
          <a:p>
            <a:r>
              <a:rPr lang="sr-Latn-RS" smtClean="0"/>
              <a:t>Kliknite i uredite naslov mastera</a:t>
            </a:r>
            <a:endParaRPr lang="sr-Latn-RS"/>
          </a:p>
        </p:txBody>
      </p:sp>
      <p:sp>
        <p:nvSpPr>
          <p:cNvPr id="3" name="Čuvar mesta za vertikalni tekst 2"/>
          <p:cNvSpPr>
            <a:spLocks noGrp="1"/>
          </p:cNvSpPr>
          <p:nvPr>
            <p:ph type="body" orient="vert" idx="1"/>
          </p:nvPr>
        </p:nvSpPr>
        <p:spPr>
          <a:xfrm>
            <a:off x="838200" y="365125"/>
            <a:ext cx="7734300" cy="5811838"/>
          </a:xfrm>
        </p:spPr>
        <p:txBody>
          <a:bodyPr vert="eaVert"/>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datum 3"/>
          <p:cNvSpPr>
            <a:spLocks noGrp="1"/>
          </p:cNvSpPr>
          <p:nvPr>
            <p:ph type="dt" sz="half" idx="10"/>
          </p:nvPr>
        </p:nvSpPr>
        <p:spPr/>
        <p:txBody>
          <a:bodyPr/>
          <a:lstStyle/>
          <a:p>
            <a:fld id="{F9B7C39D-EE4C-49E2-88FB-04C2AA13E23F}" type="datetimeFigureOut">
              <a:rPr lang="sr-Latn-RS" smtClean="0"/>
              <a:t>29.12.2020.</a:t>
            </a:fld>
            <a:endParaRPr lang="sr-Latn-RS"/>
          </a:p>
        </p:txBody>
      </p:sp>
      <p:sp>
        <p:nvSpPr>
          <p:cNvPr id="5" name="Čuvar mesta za podnožje 4"/>
          <p:cNvSpPr>
            <a:spLocks noGrp="1"/>
          </p:cNvSpPr>
          <p:nvPr>
            <p:ph type="ftr" sz="quarter" idx="11"/>
          </p:nvPr>
        </p:nvSpPr>
        <p:spPr/>
        <p:txBody>
          <a:bodyPr/>
          <a:lstStyle/>
          <a:p>
            <a:endParaRPr lang="sr-Latn-RS"/>
          </a:p>
        </p:txBody>
      </p:sp>
      <p:sp>
        <p:nvSpPr>
          <p:cNvPr id="6" name="Čuvar mesta za broj slajda 5"/>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18736900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smtClean="0"/>
              <a:t>Kliknite i uredite naslov mastera</a:t>
            </a:r>
            <a:endParaRPr lang="sr-Latn-RS"/>
          </a:p>
        </p:txBody>
      </p:sp>
      <p:sp>
        <p:nvSpPr>
          <p:cNvPr id="3" name="Čuvar mesta za sadržaj 2"/>
          <p:cNvSpPr>
            <a:spLocks noGrp="1"/>
          </p:cNvSpPr>
          <p:nvPr>
            <p:ph idx="1"/>
          </p:nvPr>
        </p:nvSpPr>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datum 3"/>
          <p:cNvSpPr>
            <a:spLocks noGrp="1"/>
          </p:cNvSpPr>
          <p:nvPr>
            <p:ph type="dt" sz="half" idx="10"/>
          </p:nvPr>
        </p:nvSpPr>
        <p:spPr/>
        <p:txBody>
          <a:bodyPr/>
          <a:lstStyle/>
          <a:p>
            <a:fld id="{F9B7C39D-EE4C-49E2-88FB-04C2AA13E23F}" type="datetimeFigureOut">
              <a:rPr lang="sr-Latn-RS" smtClean="0"/>
              <a:t>29.12.2020.</a:t>
            </a:fld>
            <a:endParaRPr lang="sr-Latn-RS"/>
          </a:p>
        </p:txBody>
      </p:sp>
      <p:sp>
        <p:nvSpPr>
          <p:cNvPr id="5" name="Čuvar mesta za podnožje 4"/>
          <p:cNvSpPr>
            <a:spLocks noGrp="1"/>
          </p:cNvSpPr>
          <p:nvPr>
            <p:ph type="ftr" sz="quarter" idx="11"/>
          </p:nvPr>
        </p:nvSpPr>
        <p:spPr/>
        <p:txBody>
          <a:bodyPr/>
          <a:lstStyle/>
          <a:p>
            <a:endParaRPr lang="sr-Latn-RS"/>
          </a:p>
        </p:txBody>
      </p:sp>
      <p:sp>
        <p:nvSpPr>
          <p:cNvPr id="6" name="Čuvar mesta za broj slajda 5"/>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417545268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elj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r-Latn-RS" smtClean="0"/>
              <a:t>Kliknite i uredite naslov mastera</a:t>
            </a:r>
            <a:endParaRPr lang="sr-Latn-RS"/>
          </a:p>
        </p:txBody>
      </p:sp>
      <p:sp>
        <p:nvSpPr>
          <p:cNvPr id="3" name="Čuvar mesta za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r-Latn-RS" smtClean="0"/>
              <a:t>Uredi stil teksta mastera</a:t>
            </a:r>
          </a:p>
        </p:txBody>
      </p:sp>
      <p:sp>
        <p:nvSpPr>
          <p:cNvPr id="4" name="Čuvar mesta za datum 3"/>
          <p:cNvSpPr>
            <a:spLocks noGrp="1"/>
          </p:cNvSpPr>
          <p:nvPr>
            <p:ph type="dt" sz="half" idx="10"/>
          </p:nvPr>
        </p:nvSpPr>
        <p:spPr/>
        <p:txBody>
          <a:bodyPr/>
          <a:lstStyle/>
          <a:p>
            <a:fld id="{F9B7C39D-EE4C-49E2-88FB-04C2AA13E23F}" type="datetimeFigureOut">
              <a:rPr lang="sr-Latn-RS" smtClean="0"/>
              <a:t>29.12.2020.</a:t>
            </a:fld>
            <a:endParaRPr lang="sr-Latn-RS"/>
          </a:p>
        </p:txBody>
      </p:sp>
      <p:sp>
        <p:nvSpPr>
          <p:cNvPr id="5" name="Čuvar mesta za podnožje 4"/>
          <p:cNvSpPr>
            <a:spLocks noGrp="1"/>
          </p:cNvSpPr>
          <p:nvPr>
            <p:ph type="ftr" sz="quarter" idx="11"/>
          </p:nvPr>
        </p:nvSpPr>
        <p:spPr/>
        <p:txBody>
          <a:bodyPr/>
          <a:lstStyle/>
          <a:p>
            <a:endParaRPr lang="sr-Latn-RS"/>
          </a:p>
        </p:txBody>
      </p:sp>
      <p:sp>
        <p:nvSpPr>
          <p:cNvPr id="6" name="Čuvar mesta za broj slajda 5"/>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18515972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smtClean="0"/>
              <a:t>Kliknite i uredite naslov mastera</a:t>
            </a:r>
            <a:endParaRPr lang="sr-Latn-RS"/>
          </a:p>
        </p:txBody>
      </p:sp>
      <p:sp>
        <p:nvSpPr>
          <p:cNvPr id="3" name="Čuvar mesta za sadržaj 2"/>
          <p:cNvSpPr>
            <a:spLocks noGrp="1"/>
          </p:cNvSpPr>
          <p:nvPr>
            <p:ph sz="half" idx="1"/>
          </p:nvPr>
        </p:nvSpPr>
        <p:spPr>
          <a:xfrm>
            <a:off x="838200" y="1825625"/>
            <a:ext cx="5181600" cy="4351338"/>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sadržaj 3"/>
          <p:cNvSpPr>
            <a:spLocks noGrp="1"/>
          </p:cNvSpPr>
          <p:nvPr>
            <p:ph sz="half" idx="2"/>
          </p:nvPr>
        </p:nvSpPr>
        <p:spPr>
          <a:xfrm>
            <a:off x="6172200" y="1825625"/>
            <a:ext cx="5181600" cy="4351338"/>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5" name="Čuvar mesta za datum 4"/>
          <p:cNvSpPr>
            <a:spLocks noGrp="1"/>
          </p:cNvSpPr>
          <p:nvPr>
            <p:ph type="dt" sz="half" idx="10"/>
          </p:nvPr>
        </p:nvSpPr>
        <p:spPr/>
        <p:txBody>
          <a:bodyPr/>
          <a:lstStyle/>
          <a:p>
            <a:fld id="{F9B7C39D-EE4C-49E2-88FB-04C2AA13E23F}" type="datetimeFigureOut">
              <a:rPr lang="sr-Latn-RS" smtClean="0"/>
              <a:t>29.12.2020.</a:t>
            </a:fld>
            <a:endParaRPr lang="sr-Latn-RS"/>
          </a:p>
        </p:txBody>
      </p:sp>
      <p:sp>
        <p:nvSpPr>
          <p:cNvPr id="6" name="Čuvar mesta za podnožje 5"/>
          <p:cNvSpPr>
            <a:spLocks noGrp="1"/>
          </p:cNvSpPr>
          <p:nvPr>
            <p:ph type="ftr" sz="quarter" idx="11"/>
          </p:nvPr>
        </p:nvSpPr>
        <p:spPr/>
        <p:txBody>
          <a:bodyPr/>
          <a:lstStyle/>
          <a:p>
            <a:endParaRPr lang="sr-Latn-RS"/>
          </a:p>
        </p:txBody>
      </p:sp>
      <p:sp>
        <p:nvSpPr>
          <p:cNvPr id="7" name="Čuvar mesta za broj slajda 6"/>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212535640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eđenje">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r-Latn-RS" smtClean="0"/>
              <a:t>Kliknite i uredite naslov mastera</a:t>
            </a:r>
            <a:endParaRPr lang="sr-Latn-RS"/>
          </a:p>
        </p:txBody>
      </p:sp>
      <p:sp>
        <p:nvSpPr>
          <p:cNvPr id="3" name="Čuvar mesta za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smtClean="0"/>
              <a:t>Uredi stil teksta mastera</a:t>
            </a:r>
          </a:p>
        </p:txBody>
      </p:sp>
      <p:sp>
        <p:nvSpPr>
          <p:cNvPr id="4" name="Čuvar mesta za sadržaj 3"/>
          <p:cNvSpPr>
            <a:spLocks noGrp="1"/>
          </p:cNvSpPr>
          <p:nvPr>
            <p:ph sz="half" idx="2"/>
          </p:nvPr>
        </p:nvSpPr>
        <p:spPr>
          <a:xfrm>
            <a:off x="839788" y="2505075"/>
            <a:ext cx="5157787" cy="3684588"/>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5" name="Čuvar mesta za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RS" smtClean="0"/>
              <a:t>Uredi stil teksta mastera</a:t>
            </a:r>
          </a:p>
        </p:txBody>
      </p:sp>
      <p:sp>
        <p:nvSpPr>
          <p:cNvPr id="6" name="Čuvar mesta za sadržaj 5"/>
          <p:cNvSpPr>
            <a:spLocks noGrp="1"/>
          </p:cNvSpPr>
          <p:nvPr>
            <p:ph sz="quarter" idx="4"/>
          </p:nvPr>
        </p:nvSpPr>
        <p:spPr>
          <a:xfrm>
            <a:off x="6172200" y="2505075"/>
            <a:ext cx="5183188" cy="3684588"/>
          </a:xfrm>
        </p:spPr>
        <p:txBody>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7" name="Čuvar mesta za datum 6"/>
          <p:cNvSpPr>
            <a:spLocks noGrp="1"/>
          </p:cNvSpPr>
          <p:nvPr>
            <p:ph type="dt" sz="half" idx="10"/>
          </p:nvPr>
        </p:nvSpPr>
        <p:spPr/>
        <p:txBody>
          <a:bodyPr/>
          <a:lstStyle/>
          <a:p>
            <a:fld id="{F9B7C39D-EE4C-49E2-88FB-04C2AA13E23F}" type="datetimeFigureOut">
              <a:rPr lang="sr-Latn-RS" smtClean="0"/>
              <a:t>29.12.2020.</a:t>
            </a:fld>
            <a:endParaRPr lang="sr-Latn-RS"/>
          </a:p>
        </p:txBody>
      </p:sp>
      <p:sp>
        <p:nvSpPr>
          <p:cNvPr id="8" name="Čuvar mesta za podnožje 7"/>
          <p:cNvSpPr>
            <a:spLocks noGrp="1"/>
          </p:cNvSpPr>
          <p:nvPr>
            <p:ph type="ftr" sz="quarter" idx="11"/>
          </p:nvPr>
        </p:nvSpPr>
        <p:spPr/>
        <p:txBody>
          <a:bodyPr/>
          <a:lstStyle/>
          <a:p>
            <a:endParaRPr lang="sr-Latn-RS"/>
          </a:p>
        </p:txBody>
      </p:sp>
      <p:sp>
        <p:nvSpPr>
          <p:cNvPr id="9" name="Čuvar mesta za broj slajda 8"/>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154272340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r-Latn-RS" smtClean="0"/>
              <a:t>Kliknite i uredite naslov mastera</a:t>
            </a:r>
            <a:endParaRPr lang="sr-Latn-RS"/>
          </a:p>
        </p:txBody>
      </p:sp>
      <p:sp>
        <p:nvSpPr>
          <p:cNvPr id="3" name="Čuvar mesta za datum 2"/>
          <p:cNvSpPr>
            <a:spLocks noGrp="1"/>
          </p:cNvSpPr>
          <p:nvPr>
            <p:ph type="dt" sz="half" idx="10"/>
          </p:nvPr>
        </p:nvSpPr>
        <p:spPr/>
        <p:txBody>
          <a:bodyPr/>
          <a:lstStyle/>
          <a:p>
            <a:fld id="{F9B7C39D-EE4C-49E2-88FB-04C2AA13E23F}" type="datetimeFigureOut">
              <a:rPr lang="sr-Latn-RS" smtClean="0"/>
              <a:t>29.12.2020.</a:t>
            </a:fld>
            <a:endParaRPr lang="sr-Latn-RS"/>
          </a:p>
        </p:txBody>
      </p:sp>
      <p:sp>
        <p:nvSpPr>
          <p:cNvPr id="4" name="Čuvar mesta za podnožje 3"/>
          <p:cNvSpPr>
            <a:spLocks noGrp="1"/>
          </p:cNvSpPr>
          <p:nvPr>
            <p:ph type="ftr" sz="quarter" idx="11"/>
          </p:nvPr>
        </p:nvSpPr>
        <p:spPr/>
        <p:txBody>
          <a:bodyPr/>
          <a:lstStyle/>
          <a:p>
            <a:endParaRPr lang="sr-Latn-RS"/>
          </a:p>
        </p:txBody>
      </p:sp>
      <p:sp>
        <p:nvSpPr>
          <p:cNvPr id="5" name="Čuvar mesta za broj slajda 4"/>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2366322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Čuvar mesta za datum 1"/>
          <p:cNvSpPr>
            <a:spLocks noGrp="1"/>
          </p:cNvSpPr>
          <p:nvPr>
            <p:ph type="dt" sz="half" idx="10"/>
          </p:nvPr>
        </p:nvSpPr>
        <p:spPr/>
        <p:txBody>
          <a:bodyPr/>
          <a:lstStyle/>
          <a:p>
            <a:fld id="{F9B7C39D-EE4C-49E2-88FB-04C2AA13E23F}" type="datetimeFigureOut">
              <a:rPr lang="sr-Latn-RS" smtClean="0"/>
              <a:t>29.12.2020.</a:t>
            </a:fld>
            <a:endParaRPr lang="sr-Latn-RS"/>
          </a:p>
        </p:txBody>
      </p:sp>
      <p:sp>
        <p:nvSpPr>
          <p:cNvPr id="3" name="Čuvar mesta za podnožje 2"/>
          <p:cNvSpPr>
            <a:spLocks noGrp="1"/>
          </p:cNvSpPr>
          <p:nvPr>
            <p:ph type="ftr" sz="quarter" idx="11"/>
          </p:nvPr>
        </p:nvSpPr>
        <p:spPr/>
        <p:txBody>
          <a:bodyPr/>
          <a:lstStyle/>
          <a:p>
            <a:endParaRPr lang="sr-Latn-RS"/>
          </a:p>
        </p:txBody>
      </p:sp>
      <p:sp>
        <p:nvSpPr>
          <p:cNvPr id="4" name="Čuvar mesta za broj slajda 3"/>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408774159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a nat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r-Latn-RS" smtClean="0"/>
              <a:t>Kliknite i uredite naslov mastera</a:t>
            </a:r>
            <a:endParaRPr lang="sr-Latn-RS"/>
          </a:p>
        </p:txBody>
      </p:sp>
      <p:sp>
        <p:nvSpPr>
          <p:cNvPr id="3" name="Čuvar mesta za sadržaj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smtClean="0"/>
              <a:t>Uredi stil teksta mastera</a:t>
            </a:r>
          </a:p>
        </p:txBody>
      </p:sp>
      <p:sp>
        <p:nvSpPr>
          <p:cNvPr id="5" name="Čuvar mesta za datum 4"/>
          <p:cNvSpPr>
            <a:spLocks noGrp="1"/>
          </p:cNvSpPr>
          <p:nvPr>
            <p:ph type="dt" sz="half" idx="10"/>
          </p:nvPr>
        </p:nvSpPr>
        <p:spPr/>
        <p:txBody>
          <a:bodyPr/>
          <a:lstStyle/>
          <a:p>
            <a:fld id="{F9B7C39D-EE4C-49E2-88FB-04C2AA13E23F}" type="datetimeFigureOut">
              <a:rPr lang="sr-Latn-RS" smtClean="0"/>
              <a:t>29.12.2020.</a:t>
            </a:fld>
            <a:endParaRPr lang="sr-Latn-RS"/>
          </a:p>
        </p:txBody>
      </p:sp>
      <p:sp>
        <p:nvSpPr>
          <p:cNvPr id="6" name="Čuvar mesta za podnožje 5"/>
          <p:cNvSpPr>
            <a:spLocks noGrp="1"/>
          </p:cNvSpPr>
          <p:nvPr>
            <p:ph type="ftr" sz="quarter" idx="11"/>
          </p:nvPr>
        </p:nvSpPr>
        <p:spPr/>
        <p:txBody>
          <a:bodyPr/>
          <a:lstStyle/>
          <a:p>
            <a:endParaRPr lang="sr-Latn-RS"/>
          </a:p>
        </p:txBody>
      </p:sp>
      <p:sp>
        <p:nvSpPr>
          <p:cNvPr id="7" name="Čuvar mesta za broj slajda 6"/>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309177507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a nat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r-Latn-RS" smtClean="0"/>
              <a:t>Kliknite i uredite naslov mastera</a:t>
            </a:r>
            <a:endParaRPr lang="sr-Latn-RS"/>
          </a:p>
        </p:txBody>
      </p:sp>
      <p:sp>
        <p:nvSpPr>
          <p:cNvPr id="3" name="Čuvar mesta za slik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Čuvar mesta za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r-Latn-RS" smtClean="0"/>
              <a:t>Uredi stil teksta mastera</a:t>
            </a:r>
          </a:p>
        </p:txBody>
      </p:sp>
      <p:sp>
        <p:nvSpPr>
          <p:cNvPr id="5" name="Čuvar mesta za datum 4"/>
          <p:cNvSpPr>
            <a:spLocks noGrp="1"/>
          </p:cNvSpPr>
          <p:nvPr>
            <p:ph type="dt" sz="half" idx="10"/>
          </p:nvPr>
        </p:nvSpPr>
        <p:spPr/>
        <p:txBody>
          <a:bodyPr/>
          <a:lstStyle/>
          <a:p>
            <a:fld id="{F9B7C39D-EE4C-49E2-88FB-04C2AA13E23F}" type="datetimeFigureOut">
              <a:rPr lang="sr-Latn-RS" smtClean="0"/>
              <a:t>29.12.2020.</a:t>
            </a:fld>
            <a:endParaRPr lang="sr-Latn-RS"/>
          </a:p>
        </p:txBody>
      </p:sp>
      <p:sp>
        <p:nvSpPr>
          <p:cNvPr id="6" name="Čuvar mesta za podnožje 5"/>
          <p:cNvSpPr>
            <a:spLocks noGrp="1"/>
          </p:cNvSpPr>
          <p:nvPr>
            <p:ph type="ftr" sz="quarter" idx="11"/>
          </p:nvPr>
        </p:nvSpPr>
        <p:spPr/>
        <p:txBody>
          <a:bodyPr/>
          <a:lstStyle/>
          <a:p>
            <a:endParaRPr lang="sr-Latn-RS"/>
          </a:p>
        </p:txBody>
      </p:sp>
      <p:sp>
        <p:nvSpPr>
          <p:cNvPr id="7" name="Čuvar mesta za broj slajda 6"/>
          <p:cNvSpPr>
            <a:spLocks noGrp="1"/>
          </p:cNvSpPr>
          <p:nvPr>
            <p:ph type="sldNum" sz="quarter" idx="12"/>
          </p:nvPr>
        </p:nvSpPr>
        <p:spPr/>
        <p:txBody>
          <a:bodyPr/>
          <a:lstStyle/>
          <a:p>
            <a:fld id="{867D2097-B031-424B-9AAD-494E4C3A4E04}" type="slidenum">
              <a:rPr lang="sr-Latn-RS" smtClean="0"/>
              <a:t>‹#›</a:t>
            </a:fld>
            <a:endParaRPr lang="sr-Latn-RS"/>
          </a:p>
        </p:txBody>
      </p:sp>
    </p:spTree>
    <p:extLst>
      <p:ext uri="{BB962C8B-B14F-4D97-AF65-F5344CB8AC3E}">
        <p14:creationId xmlns:p14="http://schemas.microsoft.com/office/powerpoint/2010/main" val="154375649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Čuvar mesta za naslov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r-Latn-RS" smtClean="0"/>
              <a:t>Kliknite i uredite naslov mastera</a:t>
            </a:r>
            <a:endParaRPr lang="sr-Latn-RS"/>
          </a:p>
        </p:txBody>
      </p:sp>
      <p:sp>
        <p:nvSpPr>
          <p:cNvPr id="3" name="Čuvar mesta za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r-Latn-RS" smtClean="0"/>
              <a:t>Uredi stil teksta mastera</a:t>
            </a:r>
          </a:p>
          <a:p>
            <a:pPr lvl="1"/>
            <a:r>
              <a:rPr lang="sr-Latn-RS" smtClean="0"/>
              <a:t>Drugi nivo</a:t>
            </a:r>
          </a:p>
          <a:p>
            <a:pPr lvl="2"/>
            <a:r>
              <a:rPr lang="sr-Latn-RS" smtClean="0"/>
              <a:t>Treći nivo</a:t>
            </a:r>
          </a:p>
          <a:p>
            <a:pPr lvl="3"/>
            <a:r>
              <a:rPr lang="sr-Latn-RS" smtClean="0"/>
              <a:t>Četvrti nivo</a:t>
            </a:r>
          </a:p>
          <a:p>
            <a:pPr lvl="4"/>
            <a:r>
              <a:rPr lang="sr-Latn-RS" smtClean="0"/>
              <a:t>Peti nivo</a:t>
            </a:r>
            <a:endParaRPr lang="sr-Latn-RS"/>
          </a:p>
        </p:txBody>
      </p:sp>
      <p:sp>
        <p:nvSpPr>
          <p:cNvPr id="4" name="Čuvar mesta za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7C39D-EE4C-49E2-88FB-04C2AA13E23F}" type="datetimeFigureOut">
              <a:rPr lang="sr-Latn-RS" smtClean="0"/>
              <a:t>29.12.2020.</a:t>
            </a:fld>
            <a:endParaRPr lang="sr-Latn-RS"/>
          </a:p>
        </p:txBody>
      </p:sp>
      <p:sp>
        <p:nvSpPr>
          <p:cNvPr id="5" name="Čuvar mesta za podnožj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Čuvar mesta za broj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D2097-B031-424B-9AAD-494E4C3A4E04}" type="slidenum">
              <a:rPr lang="sr-Latn-RS" smtClean="0"/>
              <a:t>‹#›</a:t>
            </a:fld>
            <a:endParaRPr lang="sr-Latn-RS"/>
          </a:p>
        </p:txBody>
      </p:sp>
    </p:spTree>
    <p:extLst>
      <p:ext uri="{BB962C8B-B14F-4D97-AF65-F5344CB8AC3E}">
        <p14:creationId xmlns:p14="http://schemas.microsoft.com/office/powerpoint/2010/main" val="114520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pixabay.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066951" y="900749"/>
            <a:ext cx="7851775" cy="1704715"/>
          </a:xfrm>
        </p:spPr>
        <p:txBody>
          <a:bodyPr>
            <a:normAutofit/>
          </a:bodyPr>
          <a:lstStyle/>
          <a:p>
            <a:r>
              <a:rPr lang="sr-Cyrl-RS" altLang="en-US" sz="4400" b="1" dirty="0" smtClean="0">
                <a:solidFill>
                  <a:srgbClr val="FF0000"/>
                </a:solidFill>
                <a:latin typeface="Arial" panose="020B0604020202020204" pitchFamily="34" charset="0"/>
                <a:cs typeface="Arial" panose="020B0604020202020204" pitchFamily="34" charset="0"/>
              </a:rPr>
              <a:t>ИСХРАНА ДЕЦЕ </a:t>
            </a:r>
            <a:br>
              <a:rPr lang="sr-Cyrl-RS" altLang="en-US" sz="4400" b="1" dirty="0" smtClean="0">
                <a:solidFill>
                  <a:srgbClr val="FF0000"/>
                </a:solidFill>
                <a:latin typeface="Arial" panose="020B0604020202020204" pitchFamily="34" charset="0"/>
                <a:cs typeface="Arial" panose="020B0604020202020204" pitchFamily="34" charset="0"/>
              </a:rPr>
            </a:br>
            <a:r>
              <a:rPr lang="sr-Cyrl-RS" altLang="en-US" sz="4400" b="1" dirty="0" smtClean="0">
                <a:solidFill>
                  <a:srgbClr val="FF0000"/>
                </a:solidFill>
                <a:latin typeface="Arial" panose="020B0604020202020204" pitchFamily="34" charset="0"/>
                <a:cs typeface="Arial" panose="020B0604020202020204" pitchFamily="34" charset="0"/>
              </a:rPr>
              <a:t>ОД 2 ДО 6 ГОДИНА</a:t>
            </a:r>
            <a:endParaRPr lang="sr-Latn-CS" altLang="en-US" sz="4400" b="1" dirty="0" smtClean="0">
              <a:solidFill>
                <a:srgbClr val="FF0000"/>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5370513"/>
            <a:ext cx="2049462"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0394950" y="5453063"/>
            <a:ext cx="1744663" cy="1347787"/>
            <a:chOff x="10394950" y="5453063"/>
            <a:chExt cx="1744663" cy="134778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9275" r="5890" b="54884"/>
            <a:stretch>
              <a:fillRect/>
            </a:stretch>
          </p:blipFill>
          <p:spPr bwMode="auto">
            <a:xfrm>
              <a:off x="10499725" y="5737225"/>
              <a:ext cx="16398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0394950" y="5453063"/>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0"/>
                </a:spcBef>
                <a:buFontTx/>
                <a:buNone/>
              </a:pPr>
              <a:r>
                <a:rPr lang="sr-Cyrl-RS" altLang="en-US" sz="1000" b="1" dirty="0">
                  <a:solidFill>
                    <a:srgbClr val="FF0000"/>
                  </a:solidFill>
                </a:rPr>
                <a:t>Институт за јавно здравље Војводине</a:t>
              </a:r>
              <a:endParaRPr lang="en-US" altLang="en-US" sz="1000" b="1" dirty="0">
                <a:solidFill>
                  <a:srgbClr val="FF0000"/>
                </a:solidFill>
              </a:endParaRPr>
            </a:p>
          </p:txBody>
        </p:sp>
      </p:grpSp>
      <p:sp>
        <p:nvSpPr>
          <p:cNvPr id="2" name="TextBox 1"/>
          <p:cNvSpPr txBox="1"/>
          <p:nvPr/>
        </p:nvSpPr>
        <p:spPr>
          <a:xfrm>
            <a:off x="3992931" y="2634017"/>
            <a:ext cx="4213013" cy="461665"/>
          </a:xfrm>
          <a:prstGeom prst="rect">
            <a:avLst/>
          </a:prstGeom>
          <a:noFill/>
        </p:spPr>
        <p:txBody>
          <a:bodyPr wrap="none" rtlCol="0">
            <a:spAutoFit/>
          </a:bodyPr>
          <a:lstStyle/>
          <a:p>
            <a:r>
              <a:rPr lang="sr-Latn-RS" sz="2400" i="1" dirty="0" smtClean="0">
                <a:latin typeface="Arial" panose="020B0604020202020204" pitchFamily="34" charset="0"/>
                <a:cs typeface="Arial" panose="020B0604020202020204" pitchFamily="34" charset="0"/>
              </a:rPr>
              <a:t>Mr sci. med. </a:t>
            </a:r>
            <a:r>
              <a:rPr lang="sr-Cyrl-RS" sz="2400" b="1" dirty="0" smtClean="0">
                <a:latin typeface="Arial" panose="020B0604020202020204" pitchFamily="34" charset="0"/>
                <a:cs typeface="Arial" panose="020B0604020202020204" pitchFamily="34" charset="0"/>
              </a:rPr>
              <a:t>Драгана Балаћ</a:t>
            </a:r>
            <a:endParaRPr lang="en-US" sz="24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651" y="2637417"/>
            <a:ext cx="2921531" cy="194768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8895" y="3545827"/>
            <a:ext cx="2907883" cy="193858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3617" y="2506550"/>
            <a:ext cx="2771405" cy="2078554"/>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12650" t="12936" r="14106"/>
          <a:stretch/>
        </p:blipFill>
        <p:spPr>
          <a:xfrm>
            <a:off x="5435257" y="27292"/>
            <a:ext cx="1330586" cy="1017349"/>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01" y="194566"/>
            <a:ext cx="1088950" cy="1905910"/>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9909" y="321246"/>
            <a:ext cx="1763637" cy="1282311"/>
          </a:xfrm>
          <a:prstGeom prst="rect">
            <a:avLst/>
          </a:prstGeom>
        </p:spPr>
      </p:pic>
      <p:pic>
        <p:nvPicPr>
          <p:cNvPr id="18" name="Picture 17"/>
          <p:cNvPicPr>
            <a:picLocks noChangeAspect="1"/>
          </p:cNvPicPr>
          <p:nvPr/>
        </p:nvPicPr>
        <p:blipFill rotWithShape="1">
          <a:blip r:embed="rId10" cstate="print">
            <a:extLst>
              <a:ext uri="{28A0092B-C50C-407E-A947-70E740481C1C}">
                <a14:useLocalDpi xmlns:a14="http://schemas.microsoft.com/office/drawing/2010/main" val="0"/>
              </a:ext>
            </a:extLst>
          </a:blip>
          <a:srcRect l="15546" t="2989" r="10789" b="11905"/>
          <a:stretch/>
        </p:blipFill>
        <p:spPr>
          <a:xfrm>
            <a:off x="9805846" y="274064"/>
            <a:ext cx="2333767" cy="1746914"/>
          </a:xfrm>
          <a:prstGeom prst="rect">
            <a:avLst/>
          </a:prstGeom>
        </p:spPr>
      </p:pic>
      <p:sp>
        <p:nvSpPr>
          <p:cNvPr id="19" name="WordArt 9"/>
          <p:cNvSpPr>
            <a:spLocks noChangeArrowheads="1" noChangeShapeType="1" noTextEdit="1"/>
          </p:cNvSpPr>
          <p:nvPr/>
        </p:nvSpPr>
        <p:spPr bwMode="auto">
          <a:xfrm>
            <a:off x="4530725" y="5737225"/>
            <a:ext cx="3140075" cy="466725"/>
          </a:xfrm>
          <a:prstGeom prst="rect">
            <a:avLst/>
          </a:prstGeom>
        </p:spPr>
        <p:txBody>
          <a:bodyPr wrap="none" fromWordArt="1">
            <a:prstTxWarp prst="textPlain">
              <a:avLst>
                <a:gd name="adj" fmla="val 50000"/>
              </a:avLst>
            </a:prstTxWarp>
          </a:bodyPr>
          <a:lstStyle/>
          <a:p>
            <a:pPr algn="ct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Знањем</a:t>
            </a:r>
            <a:r>
              <a:rPr lang="en-U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до</a:t>
            </a:r>
            <a:r>
              <a:rPr lang="en-U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здравих</a:t>
            </a:r>
            <a:r>
              <a:rPr lang="en-U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избора</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20" name="Text Box 7"/>
          <p:cNvSpPr txBox="1">
            <a:spLocks noChangeArrowheads="1"/>
          </p:cNvSpPr>
          <p:nvPr/>
        </p:nvSpPr>
        <p:spPr bwMode="auto">
          <a:xfrm>
            <a:off x="2678762" y="6292850"/>
            <a:ext cx="7044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58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58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58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58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sr-Cyrl-RS" altLang="en-US" sz="1200" b="1" dirty="0" smtClean="0">
                <a:latin typeface="Arial" panose="020B0604020202020204" pitchFamily="34" charset="0"/>
              </a:rPr>
              <a:t>Програмски</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задатак</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Посебног</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програма</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у области</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јавног</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здравља</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за</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АПВ</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у </a:t>
            </a:r>
            <a:r>
              <a:rPr lang="sr-Cyrl-RS" altLang="en-US" sz="1200" b="1" dirty="0">
                <a:latin typeface="Arial" panose="020B0604020202020204" pitchFamily="34" charset="0"/>
              </a:rPr>
              <a:t>2020. </a:t>
            </a:r>
            <a:r>
              <a:rPr lang="sr-Cyrl-RS" altLang="en-US" sz="1200" b="1" dirty="0" smtClean="0">
                <a:latin typeface="Arial" panose="020B0604020202020204" pitchFamily="34" charset="0"/>
              </a:rPr>
              <a:t>години:</a:t>
            </a:r>
            <a:endParaRPr lang="sr-Cyrl-RS" altLang="en-US" sz="1200" b="1" dirty="0">
              <a:latin typeface="Arial" panose="020B0604020202020204" pitchFamily="34" charset="0"/>
            </a:endParaRPr>
          </a:p>
          <a:p>
            <a:pPr algn="ctr" eaLnBrk="1" hangingPunct="1">
              <a:lnSpc>
                <a:spcPct val="100000"/>
              </a:lnSpc>
              <a:spcBef>
                <a:spcPct val="0"/>
              </a:spcBef>
              <a:buFontTx/>
              <a:buNone/>
            </a:pPr>
            <a:r>
              <a:rPr lang="sr-Cyrl-RS" altLang="en-US" sz="1200" b="1" dirty="0" smtClean="0">
                <a:latin typeface="Arial" panose="020B0604020202020204" pitchFamily="34" charset="0"/>
              </a:rPr>
              <a:t>Унапређење здравствене</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писмености</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популације</a:t>
            </a:r>
            <a:r>
              <a:rPr lang="en-US" altLang="en-US" sz="1200" b="1" dirty="0" smtClean="0">
                <a:latin typeface="Arial" panose="020B0604020202020204" pitchFamily="34" charset="0"/>
              </a:rPr>
              <a:t> </a:t>
            </a:r>
            <a:r>
              <a:rPr lang="en-US" altLang="en-US" sz="1200" b="1" dirty="0">
                <a:latin typeface="Arial" panose="020B0604020202020204" pitchFamily="34" charset="0"/>
              </a:rPr>
              <a:t>– </a:t>
            </a:r>
            <a:r>
              <a:rPr lang="en-US" altLang="en-US" sz="1200" b="1" dirty="0" smtClean="0">
                <a:latin typeface="Arial" panose="020B0604020202020204" pitchFamily="34" charset="0"/>
              </a:rPr>
              <a:t>„</a:t>
            </a:r>
            <a:r>
              <a:rPr lang="sr-Cyrl-RS" altLang="en-US" sz="1200" b="1" dirty="0" smtClean="0">
                <a:latin typeface="Arial" panose="020B0604020202020204" pitchFamily="34" charset="0"/>
              </a:rPr>
              <a:t>Знањем до</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здравих</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избора</a:t>
            </a:r>
            <a:r>
              <a:rPr lang="en-US" altLang="en-US" sz="1200" b="1" dirty="0" smtClean="0">
                <a:latin typeface="Arial" panose="020B0604020202020204" pitchFamily="34" charset="0"/>
              </a:rPr>
              <a:t>“ </a:t>
            </a:r>
            <a:endParaRPr lang="en-US" altLang="en-US" sz="1200" b="1" dirty="0">
              <a:latin typeface="Arial" panose="020B0604020202020204" pitchFamily="34" charset="0"/>
            </a:endParaRPr>
          </a:p>
        </p:txBody>
      </p:sp>
    </p:spTree>
    <p:extLst>
      <p:ext uri="{BB962C8B-B14F-4D97-AF65-F5344CB8AC3E}">
        <p14:creationId xmlns:p14="http://schemas.microsoft.com/office/powerpoint/2010/main" val="1901321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95701" y="188842"/>
            <a:ext cx="6173338" cy="675860"/>
          </a:xfrm>
        </p:spPr>
        <p:txBody>
          <a:bodyPr>
            <a:normAutofit fontScale="90000"/>
          </a:bodyPr>
          <a:lstStyle/>
          <a:p>
            <a:r>
              <a:rPr lang="sr-Cyrl-RS" altLang="en-US" sz="4800" b="1" dirty="0" smtClean="0">
                <a:solidFill>
                  <a:srgbClr val="FF0000"/>
                </a:solidFill>
                <a:latin typeface="Arial" panose="020B0604020202020204" pitchFamily="34" charset="0"/>
                <a:cs typeface="Arial" panose="020B0604020202020204" pitchFamily="34" charset="0"/>
              </a:rPr>
              <a:t>Угљени хидрати</a:t>
            </a:r>
            <a:endParaRPr lang="sr-Latn-CS" altLang="en-US" sz="4800" b="1" dirty="0" smtClean="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017" y="0"/>
            <a:ext cx="3006983" cy="200622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0154" y="5345868"/>
            <a:ext cx="2947916" cy="15062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4251" y="5307891"/>
            <a:ext cx="2747749" cy="1544178"/>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1839" t="12936" r="12584" b="6069"/>
          <a:stretch/>
        </p:blipFill>
        <p:spPr>
          <a:xfrm>
            <a:off x="9007522" y="2262115"/>
            <a:ext cx="3011153" cy="2791661"/>
          </a:xfrm>
          <a:prstGeom prst="rect">
            <a:avLst/>
          </a:prstGeom>
        </p:spPr>
      </p:pic>
      <p:sp>
        <p:nvSpPr>
          <p:cNvPr id="10" name="Rectangle 3"/>
          <p:cNvSpPr>
            <a:spLocks noGrp="1" noChangeArrowheads="1"/>
          </p:cNvSpPr>
          <p:nvPr>
            <p:ph sz="quarter" idx="1"/>
          </p:nvPr>
        </p:nvSpPr>
        <p:spPr>
          <a:xfrm>
            <a:off x="293682" y="991660"/>
            <a:ext cx="8877687" cy="4876878"/>
          </a:xfrm>
        </p:spPr>
        <p:txBody>
          <a:bodyPr>
            <a:noAutofit/>
          </a:bodyPr>
          <a:lstStyle/>
          <a:p>
            <a:r>
              <a:rPr lang="sr-Cyrl-RS" altLang="en-US" sz="3400" dirty="0" smtClean="0">
                <a:latin typeface="Arial" panose="020B0604020202020204" pitchFamily="34" charset="0"/>
                <a:cs typeface="Arial" panose="020B0604020202020204" pitchFamily="34" charset="0"/>
              </a:rPr>
              <a:t>Угљени хидрати треба да чине </a:t>
            </a:r>
            <a:r>
              <a:rPr lang="sr-Latn-CS" altLang="en-US" sz="3400" dirty="0" smtClean="0">
                <a:latin typeface="Arial" panose="020B0604020202020204" pitchFamily="34" charset="0"/>
                <a:cs typeface="Arial" panose="020B0604020202020204" pitchFamily="34" charset="0"/>
              </a:rPr>
              <a:t>55 </a:t>
            </a:r>
            <a:r>
              <a:rPr lang="sr-Cyrl-RS" altLang="en-US" sz="3400" dirty="0" smtClean="0">
                <a:latin typeface="Arial" panose="020B0604020202020204" pitchFamily="34" charset="0"/>
                <a:cs typeface="Arial" panose="020B0604020202020204" pitchFamily="34" charset="0"/>
              </a:rPr>
              <a:t>до</a:t>
            </a:r>
            <a:r>
              <a:rPr lang="sr-Latn-CS" altLang="en-US" sz="3400" dirty="0" smtClean="0">
                <a:latin typeface="Arial" panose="020B0604020202020204" pitchFamily="34" charset="0"/>
                <a:cs typeface="Arial" panose="020B0604020202020204" pitchFamily="34" charset="0"/>
              </a:rPr>
              <a:t> 75% </a:t>
            </a:r>
            <a:r>
              <a:rPr lang="sr-Cyrl-RS" altLang="en-US" sz="3400" dirty="0" smtClean="0">
                <a:latin typeface="Arial" panose="020B0604020202020204" pitchFamily="34" charset="0"/>
                <a:cs typeface="Arial" panose="020B0604020202020204" pitchFamily="34" charset="0"/>
              </a:rPr>
              <a:t>дневних енергетских потреба.</a:t>
            </a:r>
            <a:endParaRPr lang="sr-Latn-CS" altLang="en-US" sz="3400" dirty="0" smtClean="0">
              <a:latin typeface="Arial" panose="020B0604020202020204" pitchFamily="34" charset="0"/>
              <a:cs typeface="Arial" panose="020B0604020202020204" pitchFamily="34" charset="0"/>
            </a:endParaRPr>
          </a:p>
          <a:p>
            <a:r>
              <a:rPr lang="sr-Cyrl-RS" altLang="en-US" sz="3400" dirty="0" smtClean="0">
                <a:latin typeface="Arial" panose="020B0604020202020204" pitchFamily="34" charset="0"/>
                <a:cs typeface="Arial" panose="020B0604020202020204" pitchFamily="34" charset="0"/>
              </a:rPr>
              <a:t>Препоручује се што већа заступљеност воћа и целог зрна житарица као добрих извора шећера и енергије.</a:t>
            </a:r>
          </a:p>
          <a:p>
            <a:r>
              <a:rPr lang="sr-Cyrl-RS" altLang="en-US" sz="3400" dirty="0" smtClean="0">
                <a:latin typeface="Arial" panose="020B0604020202020204" pitchFamily="34" charset="0"/>
                <a:cs typeface="Arial" panose="020B0604020202020204" pitchFamily="34" charset="0"/>
              </a:rPr>
              <a:t>Индустријске слаткише треба избегавати</a:t>
            </a:r>
            <a:r>
              <a:rPr lang="en-US" altLang="en-US" sz="3400" dirty="0" smtClean="0">
                <a:latin typeface="Arial" panose="020B0604020202020204" pitchFamily="34" charset="0"/>
                <a:cs typeface="Arial" panose="020B0604020202020204" pitchFamily="34" charset="0"/>
              </a:rPr>
              <a:t>.</a:t>
            </a:r>
            <a:endParaRPr lang="sr-Latn-CS" altLang="en-US" sz="3400" dirty="0" smtClean="0">
              <a:latin typeface="Arial" panose="020B0604020202020204" pitchFamily="34" charset="0"/>
              <a:cs typeface="Arial" panose="020B0604020202020204" pitchFamily="34" charset="0"/>
            </a:endParaRPr>
          </a:p>
          <a:p>
            <a:r>
              <a:rPr lang="sr-Cyrl-RS" altLang="en-US" sz="3400" dirty="0" smtClean="0">
                <a:latin typeface="Arial" panose="020B0604020202020204" pitchFamily="34" charset="0"/>
                <a:cs typeface="Arial" panose="020B0604020202020204" pitchFamily="34" charset="0"/>
              </a:rPr>
              <a:t>Угљени хидрати су, као и беланчевине и масти</a:t>
            </a:r>
            <a:r>
              <a:rPr lang="sr-Latn-CS" altLang="en-US" sz="3400" dirty="0" smtClean="0">
                <a:latin typeface="Arial" panose="020B0604020202020204" pitchFamily="34" charset="0"/>
                <a:cs typeface="Arial" panose="020B0604020202020204" pitchFamily="34" charset="0"/>
              </a:rPr>
              <a:t>, </a:t>
            </a:r>
            <a:r>
              <a:rPr lang="sr-Cyrl-RS" altLang="en-US" sz="3400" dirty="0" smtClean="0">
                <a:latin typeface="Arial" panose="020B0604020202020204" pitchFamily="34" charset="0"/>
                <a:cs typeface="Arial" panose="020B0604020202020204" pitchFamily="34" charset="0"/>
              </a:rPr>
              <a:t>неопходни градивни елементи за правилан раст и развој</a:t>
            </a:r>
            <a:r>
              <a:rPr lang="en-US" altLang="en-US" sz="3400" dirty="0" smtClean="0">
                <a:latin typeface="Arial" panose="020B0604020202020204" pitchFamily="34" charset="0"/>
                <a:cs typeface="Arial" panose="020B0604020202020204" pitchFamily="34" charset="0"/>
              </a:rPr>
              <a:t>.</a:t>
            </a:r>
            <a:endParaRPr lang="sr-Latn-CS" altLang="en-US" sz="3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890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1952625" y="246489"/>
            <a:ext cx="8329613" cy="518425"/>
          </a:xfrm>
        </p:spPr>
        <p:txBody>
          <a:bodyPr>
            <a:normAutofit/>
          </a:bodyPr>
          <a:lstStyle/>
          <a:p>
            <a:pPr algn="ctr"/>
            <a:r>
              <a:rPr lang="sr-Cyrl-RS" altLang="en-US" sz="2800" b="1" dirty="0">
                <a:solidFill>
                  <a:srgbClr val="FF0000"/>
                </a:solidFill>
                <a:latin typeface="Arial" panose="020B0604020202020204" pitchFamily="34" charset="0"/>
                <a:cs typeface="Arial" panose="020B0604020202020204" pitchFamily="34" charset="0"/>
              </a:rPr>
              <a:t>В</a:t>
            </a:r>
            <a:r>
              <a:rPr lang="sr-Cyrl-RS" altLang="en-US" sz="2800" b="1" dirty="0" smtClean="0">
                <a:solidFill>
                  <a:srgbClr val="FF0000"/>
                </a:solidFill>
                <a:latin typeface="Arial" panose="020B0604020202020204" pitchFamily="34" charset="0"/>
                <a:cs typeface="Arial" panose="020B0604020202020204" pitchFamily="34" charset="0"/>
              </a:rPr>
              <a:t>ИТАМИНИ</a:t>
            </a:r>
            <a:endParaRPr lang="en-US" altLang="en-US" sz="2800" b="1" dirty="0">
              <a:solidFill>
                <a:srgbClr val="FF000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09833598"/>
              </p:ext>
            </p:extLst>
          </p:nvPr>
        </p:nvGraphicFramePr>
        <p:xfrm>
          <a:off x="538226" y="778558"/>
          <a:ext cx="11158410" cy="6060586"/>
        </p:xfrm>
        <a:graphic>
          <a:graphicData uri="http://schemas.openxmlformats.org/drawingml/2006/table">
            <a:tbl>
              <a:tblPr firstRow="1" bandRow="1">
                <a:tableStyleId>{72833802-FEF1-4C79-8D5D-14CF1EAF98D9}</a:tableStyleId>
              </a:tblPr>
              <a:tblGrid>
                <a:gridCol w="2141630">
                  <a:extLst>
                    <a:ext uri="{9D8B030D-6E8A-4147-A177-3AD203B41FA5}">
                      <a16:colId xmlns:a16="http://schemas.microsoft.com/office/drawing/2014/main" val="20000"/>
                    </a:ext>
                  </a:extLst>
                </a:gridCol>
                <a:gridCol w="1168842">
                  <a:extLst>
                    <a:ext uri="{9D8B030D-6E8A-4147-A177-3AD203B41FA5}">
                      <a16:colId xmlns:a16="http://schemas.microsoft.com/office/drawing/2014/main" val="20001"/>
                    </a:ext>
                  </a:extLst>
                </a:gridCol>
                <a:gridCol w="1121134">
                  <a:extLst>
                    <a:ext uri="{9D8B030D-6E8A-4147-A177-3AD203B41FA5}">
                      <a16:colId xmlns:a16="http://schemas.microsoft.com/office/drawing/2014/main" val="20002"/>
                    </a:ext>
                  </a:extLst>
                </a:gridCol>
                <a:gridCol w="6726804">
                  <a:extLst>
                    <a:ext uri="{9D8B030D-6E8A-4147-A177-3AD203B41FA5}">
                      <a16:colId xmlns:a16="http://schemas.microsoft.com/office/drawing/2014/main" val="20003"/>
                    </a:ext>
                  </a:extLst>
                </a:gridCol>
              </a:tblGrid>
              <a:tr h="539802">
                <a:tc>
                  <a:txBody>
                    <a:bodyPr/>
                    <a:lstStyle/>
                    <a:p>
                      <a:pPr algn="ctr"/>
                      <a:r>
                        <a:rPr lang="sr-Cyrl-RS" sz="1800" dirty="0" smtClean="0">
                          <a:latin typeface="Arial" pitchFamily="34" charset="0"/>
                          <a:cs typeface="Arial" pitchFamily="34" charset="0"/>
                        </a:rPr>
                        <a:t>Витамин</a:t>
                      </a:r>
                      <a:endParaRPr lang="en-US" sz="1800" dirty="0">
                        <a:latin typeface="Arial" pitchFamily="34" charset="0"/>
                        <a:cs typeface="Arial" pitchFamily="34" charset="0"/>
                      </a:endParaRPr>
                    </a:p>
                  </a:txBody>
                  <a:tcPr marL="91439" marR="91439" marT="45715" marB="45715" anchor="ctr"/>
                </a:tc>
                <a:tc>
                  <a:txBody>
                    <a:bodyPr/>
                    <a:lstStyle/>
                    <a:p>
                      <a:pPr algn="ctr"/>
                      <a:r>
                        <a:rPr lang="en-US" sz="1800" dirty="0" smtClean="0">
                          <a:latin typeface="Arial" pitchFamily="34" charset="0"/>
                          <a:cs typeface="Arial" pitchFamily="34" charset="0"/>
                        </a:rPr>
                        <a:t>O</a:t>
                      </a:r>
                      <a:r>
                        <a:rPr lang="sr-Cyrl-RS" sz="1800" dirty="0" smtClean="0">
                          <a:latin typeface="Arial" pitchFamily="34" charset="0"/>
                          <a:cs typeface="Arial" pitchFamily="34" charset="0"/>
                        </a:rPr>
                        <a:t>д</a:t>
                      </a:r>
                      <a:r>
                        <a:rPr lang="sr-Latn-RS" sz="1800" dirty="0" smtClean="0">
                          <a:latin typeface="Arial" pitchFamily="34" charset="0"/>
                          <a:cs typeface="Arial" pitchFamily="34" charset="0"/>
                        </a:rPr>
                        <a:t> 1 - 3</a:t>
                      </a:r>
                      <a:r>
                        <a:rPr lang="sr-Latn-RS" sz="1800" baseline="0" dirty="0" smtClean="0">
                          <a:latin typeface="Arial" pitchFamily="34" charset="0"/>
                          <a:cs typeface="Arial" pitchFamily="34" charset="0"/>
                        </a:rPr>
                        <a:t> </a:t>
                      </a:r>
                      <a:r>
                        <a:rPr lang="sr-Cyrl-RS" sz="1800" baseline="0" dirty="0" smtClean="0">
                          <a:latin typeface="Arial" pitchFamily="34" charset="0"/>
                          <a:cs typeface="Arial" pitchFamily="34" charset="0"/>
                        </a:rPr>
                        <a:t>год</a:t>
                      </a:r>
                      <a:r>
                        <a:rPr lang="sr-Latn-RS" sz="1800" baseline="0" dirty="0" smtClean="0">
                          <a:latin typeface="Arial" pitchFamily="34" charset="0"/>
                          <a:cs typeface="Arial" pitchFamily="34" charset="0"/>
                        </a:rPr>
                        <a:t>.</a:t>
                      </a:r>
                      <a:endParaRPr lang="en-US" sz="1800" dirty="0">
                        <a:latin typeface="Arial" pitchFamily="34" charset="0"/>
                        <a:cs typeface="Arial" pitchFamily="34" charset="0"/>
                      </a:endParaRPr>
                    </a:p>
                  </a:txBody>
                  <a:tcPr marL="91439" marR="91439" marT="45715" marB="45715" anchor="ctr"/>
                </a:tc>
                <a:tc>
                  <a:txBody>
                    <a:bodyPr/>
                    <a:lstStyle/>
                    <a:p>
                      <a:pPr algn="ctr"/>
                      <a:r>
                        <a:rPr lang="en-US" sz="1800" dirty="0" smtClean="0">
                          <a:latin typeface="Arial" pitchFamily="34" charset="0"/>
                          <a:cs typeface="Arial" pitchFamily="34" charset="0"/>
                        </a:rPr>
                        <a:t>O</a:t>
                      </a:r>
                      <a:r>
                        <a:rPr lang="sr-Cyrl-RS" sz="1800" dirty="0" smtClean="0">
                          <a:latin typeface="Arial" pitchFamily="34" charset="0"/>
                          <a:cs typeface="Arial" pitchFamily="34" charset="0"/>
                        </a:rPr>
                        <a:t>д</a:t>
                      </a:r>
                      <a:r>
                        <a:rPr lang="sr-Latn-RS" sz="1800" dirty="0" smtClean="0">
                          <a:latin typeface="Arial" pitchFamily="34" charset="0"/>
                          <a:cs typeface="Arial" pitchFamily="34" charset="0"/>
                        </a:rPr>
                        <a:t> 4 - 6 </a:t>
                      </a:r>
                      <a:r>
                        <a:rPr lang="sr-Cyrl-RS" sz="1800" dirty="0" smtClean="0">
                          <a:latin typeface="Arial" pitchFamily="34" charset="0"/>
                          <a:cs typeface="Arial" pitchFamily="34" charset="0"/>
                        </a:rPr>
                        <a:t>год</a:t>
                      </a:r>
                      <a:r>
                        <a:rPr lang="sr-Latn-RS" sz="1800" dirty="0" smtClean="0">
                          <a:latin typeface="Arial" pitchFamily="34" charset="0"/>
                          <a:cs typeface="Arial" pitchFamily="34" charset="0"/>
                        </a:rPr>
                        <a:t>.</a:t>
                      </a:r>
                      <a:endParaRPr lang="en-US" sz="1800" dirty="0">
                        <a:latin typeface="Arial" pitchFamily="34" charset="0"/>
                        <a:cs typeface="Arial" pitchFamily="34" charset="0"/>
                      </a:endParaRPr>
                    </a:p>
                  </a:txBody>
                  <a:tcPr marL="91439" marR="91439" marT="45715" marB="45715" anchor="ctr"/>
                </a:tc>
                <a:tc>
                  <a:txBody>
                    <a:bodyPr/>
                    <a:lstStyle/>
                    <a:p>
                      <a:pPr algn="ctr"/>
                      <a:r>
                        <a:rPr lang="sr-Cyrl-RS" sz="1800" dirty="0" smtClean="0">
                          <a:latin typeface="Arial" pitchFamily="34" charset="0"/>
                          <a:cs typeface="Arial" pitchFamily="34" charset="0"/>
                        </a:rPr>
                        <a:t>Извори</a:t>
                      </a:r>
                      <a:endParaRPr lang="en-US" sz="1800"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0"/>
                  </a:ext>
                </a:extLst>
              </a:tr>
              <a:tr h="488391">
                <a:tc>
                  <a:txBody>
                    <a:bodyPr/>
                    <a:lstStyle/>
                    <a:p>
                      <a:pPr algn="ctr"/>
                      <a:r>
                        <a:rPr lang="sr-Cyrl-RS" sz="1800" b="1" dirty="0" smtClean="0">
                          <a:latin typeface="Arial" pitchFamily="34" charset="0"/>
                          <a:cs typeface="Arial" pitchFamily="34" charset="0"/>
                        </a:rPr>
                        <a:t>Витамин</a:t>
                      </a:r>
                      <a:r>
                        <a:rPr lang="sr-Latn-RS" sz="1800" b="1" dirty="0" smtClean="0">
                          <a:latin typeface="Arial" pitchFamily="34" charset="0"/>
                          <a:cs typeface="Arial" pitchFamily="34" charset="0"/>
                        </a:rPr>
                        <a:t> C </a:t>
                      </a:r>
                      <a:r>
                        <a:rPr lang="sr-Latn-RS" sz="1800" dirty="0" smtClean="0">
                          <a:latin typeface="Arial" pitchFamily="34" charset="0"/>
                          <a:cs typeface="Arial" pitchFamily="34" charset="0"/>
                        </a:rPr>
                        <a:t>(mg)</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45</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45</a:t>
                      </a:r>
                      <a:endParaRPr lang="en-US" sz="2000" dirty="0">
                        <a:latin typeface="Arial" pitchFamily="34" charset="0"/>
                        <a:cs typeface="Arial" pitchFamily="34" charset="0"/>
                      </a:endParaRPr>
                    </a:p>
                  </a:txBody>
                  <a:tcPr marL="91439" marR="91439" marT="45715" marB="45715" anchor="ctr"/>
                </a:tc>
                <a:tc>
                  <a:txBody>
                    <a:bodyPr/>
                    <a:lstStyle/>
                    <a:p>
                      <a:pPr algn="ctr"/>
                      <a:r>
                        <a:rPr lang="sr-Cyrl-RS" sz="1700" b="1" dirty="0" smtClean="0">
                          <a:latin typeface="Arial" pitchFamily="34" charset="0"/>
                          <a:cs typeface="Arial" pitchFamily="34" charset="0"/>
                        </a:rPr>
                        <a:t>Јужно воће</a:t>
                      </a:r>
                      <a:r>
                        <a:rPr lang="sr-Latn-RS" sz="1700" b="1" dirty="0" smtClean="0">
                          <a:latin typeface="Arial" pitchFamily="34" charset="0"/>
                          <a:cs typeface="Arial" pitchFamily="34" charset="0"/>
                        </a:rPr>
                        <a:t>, ja</a:t>
                      </a:r>
                      <a:r>
                        <a:rPr lang="sr-Cyrl-RS" sz="1700" b="1" dirty="0" smtClean="0">
                          <a:latin typeface="Arial" pitchFamily="34" charset="0"/>
                          <a:cs typeface="Arial" pitchFamily="34" charset="0"/>
                        </a:rPr>
                        <a:t>годе</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паприке, парадајз</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сирово зелено поврће, купус</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1"/>
                  </a:ext>
                </a:extLst>
              </a:tr>
              <a:tr h="694033">
                <a:tc>
                  <a:txBody>
                    <a:bodyPr/>
                    <a:lstStyle/>
                    <a:p>
                      <a:pPr algn="ctr"/>
                      <a:r>
                        <a:rPr lang="sr-Cyrl-RS" sz="1800" b="1" dirty="0" smtClean="0">
                          <a:latin typeface="Arial" pitchFamily="34" charset="0"/>
                          <a:cs typeface="Arial" pitchFamily="34" charset="0"/>
                        </a:rPr>
                        <a:t>Витамин</a:t>
                      </a:r>
                      <a:r>
                        <a:rPr lang="sr-Latn-RS" sz="1800" b="1" dirty="0" smtClean="0">
                          <a:latin typeface="Arial" pitchFamily="34" charset="0"/>
                          <a:cs typeface="Arial" pitchFamily="34" charset="0"/>
                        </a:rPr>
                        <a:t> B1</a:t>
                      </a:r>
                      <a:r>
                        <a:rPr lang="sr-Latn-RS" sz="1800" dirty="0" smtClean="0">
                          <a:latin typeface="Arial" pitchFamily="34" charset="0"/>
                          <a:cs typeface="Arial" pitchFamily="34" charset="0"/>
                        </a:rPr>
                        <a:t> (mg)</a:t>
                      </a:r>
                    </a:p>
                    <a:p>
                      <a:pPr algn="ctr"/>
                      <a:r>
                        <a:rPr lang="sr-Latn-RS" sz="1800" b="1" i="1" dirty="0" smtClean="0">
                          <a:latin typeface="Arial" pitchFamily="34" charset="0"/>
                          <a:cs typeface="Arial" pitchFamily="34" charset="0"/>
                        </a:rPr>
                        <a:t>Riboflavin</a:t>
                      </a:r>
                      <a:r>
                        <a:rPr lang="sr-Latn-RS" sz="1800" dirty="0" smtClean="0">
                          <a:latin typeface="Arial" pitchFamily="34" charset="0"/>
                          <a:cs typeface="Arial" pitchFamily="34" charset="0"/>
                        </a:rPr>
                        <a:t> (mg)</a:t>
                      </a:r>
                    </a:p>
                    <a:p>
                      <a:pPr algn="ctr"/>
                      <a:r>
                        <a:rPr lang="sr-Latn-RS" sz="1800" b="1" i="1" dirty="0" smtClean="0">
                          <a:latin typeface="Arial" pitchFamily="34" charset="0"/>
                          <a:cs typeface="Arial" pitchFamily="34" charset="0"/>
                        </a:rPr>
                        <a:t>Niacin</a:t>
                      </a:r>
                      <a:r>
                        <a:rPr lang="sr-Latn-RS" sz="1800" dirty="0" smtClean="0">
                          <a:latin typeface="Arial" pitchFamily="34" charset="0"/>
                          <a:cs typeface="Arial" pitchFamily="34" charset="0"/>
                        </a:rPr>
                        <a:t> (mg)</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0,7</a:t>
                      </a:r>
                    </a:p>
                    <a:p>
                      <a:pPr algn="ctr"/>
                      <a:r>
                        <a:rPr lang="sr-Latn-RS" sz="2000" dirty="0" smtClean="0">
                          <a:latin typeface="Arial" pitchFamily="34" charset="0"/>
                          <a:cs typeface="Arial" pitchFamily="34" charset="0"/>
                        </a:rPr>
                        <a:t>0,8</a:t>
                      </a:r>
                    </a:p>
                    <a:p>
                      <a:pPr algn="ctr"/>
                      <a:r>
                        <a:rPr lang="sr-Latn-RS" sz="2000" dirty="0" smtClean="0">
                          <a:latin typeface="Arial" pitchFamily="34" charset="0"/>
                          <a:cs typeface="Arial" pitchFamily="34" charset="0"/>
                        </a:rPr>
                        <a:t>9,0</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0,9</a:t>
                      </a:r>
                    </a:p>
                    <a:p>
                      <a:pPr algn="ctr"/>
                      <a:r>
                        <a:rPr lang="sr-Latn-RS" sz="2000" dirty="0" smtClean="0">
                          <a:latin typeface="Arial" pitchFamily="34" charset="0"/>
                          <a:cs typeface="Arial" pitchFamily="34" charset="0"/>
                        </a:rPr>
                        <a:t>1,0</a:t>
                      </a:r>
                    </a:p>
                    <a:p>
                      <a:pPr algn="ctr"/>
                      <a:r>
                        <a:rPr lang="sr-Latn-RS" sz="2000" dirty="0" smtClean="0">
                          <a:latin typeface="Arial" pitchFamily="34" charset="0"/>
                          <a:cs typeface="Arial" pitchFamily="34" charset="0"/>
                        </a:rPr>
                        <a:t>11,0</a:t>
                      </a:r>
                      <a:endParaRPr lang="en-US" sz="2000" dirty="0">
                        <a:latin typeface="Arial" pitchFamily="34" charset="0"/>
                        <a:cs typeface="Arial" pitchFamily="34" charset="0"/>
                      </a:endParaRPr>
                    </a:p>
                  </a:txBody>
                  <a:tcPr marL="91439" marR="91439" marT="45715" marB="45715" anchor="ctr"/>
                </a:tc>
                <a:tc>
                  <a:txBody>
                    <a:bodyPr/>
                    <a:lstStyle/>
                    <a:p>
                      <a:pPr algn="ctr"/>
                      <a:r>
                        <a:rPr lang="sr-Cyrl-RS" sz="1700" b="1" dirty="0" smtClean="0">
                          <a:latin typeface="Arial" pitchFamily="34" charset="0"/>
                          <a:cs typeface="Arial" pitchFamily="34" charset="0"/>
                        </a:rPr>
                        <a:t>Житарице, хлеб од целог зрна житарица</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бели кромпир</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пасуљ</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грашак</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месо</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жуманце</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млеко</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сир,</a:t>
                      </a:r>
                      <a:r>
                        <a:rPr lang="sr-Cyrl-RS" sz="1700" b="1" baseline="0" dirty="0" smtClean="0">
                          <a:latin typeface="Arial" pitchFamily="34" charset="0"/>
                          <a:cs typeface="Arial" pitchFamily="34" charset="0"/>
                        </a:rPr>
                        <a:t> кикирики</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2"/>
                  </a:ext>
                </a:extLst>
              </a:tr>
              <a:tr h="488391">
                <a:tc>
                  <a:txBody>
                    <a:bodyPr/>
                    <a:lstStyle/>
                    <a:p>
                      <a:pPr algn="ctr"/>
                      <a:r>
                        <a:rPr lang="sr-Cyrl-RS" sz="1800" b="1" dirty="0" smtClean="0">
                          <a:latin typeface="Arial" pitchFamily="34" charset="0"/>
                          <a:cs typeface="Arial" pitchFamily="34" charset="0"/>
                        </a:rPr>
                        <a:t>Витамин</a:t>
                      </a:r>
                      <a:r>
                        <a:rPr lang="sr-Latn-RS" sz="1800" b="1" dirty="0" smtClean="0">
                          <a:latin typeface="Arial" pitchFamily="34" charset="0"/>
                          <a:cs typeface="Arial" pitchFamily="34" charset="0"/>
                        </a:rPr>
                        <a:t> B6 </a:t>
                      </a:r>
                      <a:r>
                        <a:rPr lang="sr-Latn-RS" sz="1800" dirty="0" smtClean="0">
                          <a:latin typeface="Arial" pitchFamily="34" charset="0"/>
                          <a:cs typeface="Arial" pitchFamily="34" charset="0"/>
                        </a:rPr>
                        <a:t>(mg)</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0,9</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1,3</a:t>
                      </a:r>
                      <a:endParaRPr lang="en-US" sz="2000" dirty="0">
                        <a:latin typeface="Arial" pitchFamily="34" charset="0"/>
                        <a:cs typeface="Arial" pitchFamily="34" charset="0"/>
                      </a:endParaRPr>
                    </a:p>
                  </a:txBody>
                  <a:tcPr marL="91439" marR="91439" marT="45715" marB="45715" anchor="ctr"/>
                </a:tc>
                <a:tc>
                  <a:txBody>
                    <a:bodyPr/>
                    <a:lstStyle/>
                    <a:p>
                      <a:pPr algn="ctr"/>
                      <a:r>
                        <a:rPr lang="sr-Cyrl-RS" sz="1700" b="1" dirty="0" smtClean="0">
                          <a:latin typeface="Arial" pitchFamily="34" charset="0"/>
                          <a:cs typeface="Arial" pitchFamily="34" charset="0"/>
                        </a:rPr>
                        <a:t>Житарице (цело</a:t>
                      </a:r>
                      <a:r>
                        <a:rPr lang="sr-Cyrl-RS" sz="1700" b="1" baseline="0" dirty="0" smtClean="0">
                          <a:latin typeface="Arial" pitchFamily="34" charset="0"/>
                          <a:cs typeface="Arial" pitchFamily="34" charset="0"/>
                        </a:rPr>
                        <a:t> зрно</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пасуљ, кромпир, месо, квасац</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3"/>
                  </a:ext>
                </a:extLst>
              </a:tr>
              <a:tr h="282749">
                <a:tc>
                  <a:txBody>
                    <a:bodyPr/>
                    <a:lstStyle/>
                    <a:p>
                      <a:pPr algn="ctr"/>
                      <a:r>
                        <a:rPr lang="sr-Cyrl-RS" sz="1800" b="1" dirty="0" smtClean="0">
                          <a:latin typeface="Arial" pitchFamily="34" charset="0"/>
                          <a:cs typeface="Arial" pitchFamily="34" charset="0"/>
                        </a:rPr>
                        <a:t>Витамин</a:t>
                      </a:r>
                      <a:r>
                        <a:rPr lang="sr-Latn-RS" sz="1800" b="1" dirty="0" smtClean="0">
                          <a:latin typeface="Arial" pitchFamily="34" charset="0"/>
                          <a:cs typeface="Arial" pitchFamily="34" charset="0"/>
                        </a:rPr>
                        <a:t> B12 </a:t>
                      </a:r>
                      <a:r>
                        <a:rPr lang="sr-Latn-RS" sz="1800" dirty="0" smtClean="0">
                          <a:latin typeface="Arial" pitchFamily="34" charset="0"/>
                          <a:cs typeface="Arial" pitchFamily="34" charset="0"/>
                        </a:rPr>
                        <a:t>(</a:t>
                      </a:r>
                      <a:r>
                        <a:rPr lang="el-GR" sz="1800" dirty="0" smtClean="0">
                          <a:latin typeface="Arial" pitchFamily="34" charset="0"/>
                          <a:cs typeface="Arial" pitchFamily="34" charset="0"/>
                        </a:rPr>
                        <a:t>μ</a:t>
                      </a:r>
                      <a:r>
                        <a:rPr lang="sr-Latn-RS" sz="1800" dirty="0" smtClean="0">
                          <a:latin typeface="Arial" pitchFamily="34" charset="0"/>
                          <a:cs typeface="Arial" pitchFamily="34" charset="0"/>
                        </a:rPr>
                        <a:t>g)</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2</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2,5</a:t>
                      </a:r>
                      <a:endParaRPr lang="en-US" sz="2000" dirty="0">
                        <a:latin typeface="Arial" pitchFamily="34" charset="0"/>
                        <a:cs typeface="Arial" pitchFamily="34" charset="0"/>
                      </a:endParaRPr>
                    </a:p>
                  </a:txBody>
                  <a:tcPr marL="91439" marR="91439" marT="45715" marB="45715" anchor="ctr"/>
                </a:tc>
                <a:tc>
                  <a:txBody>
                    <a:bodyPr/>
                    <a:lstStyle/>
                    <a:p>
                      <a:pPr algn="ctr"/>
                      <a:r>
                        <a:rPr lang="sr-Cyrl-RS" sz="1700" b="1" dirty="0" smtClean="0">
                          <a:latin typeface="Arial" pitchFamily="34" charset="0"/>
                          <a:cs typeface="Arial" pitchFamily="34" charset="0"/>
                        </a:rPr>
                        <a:t>Месо, млеко</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сир, јаја,</a:t>
                      </a:r>
                      <a:r>
                        <a:rPr lang="sr-Cyrl-RS" sz="1700" b="1" baseline="0" dirty="0" smtClean="0">
                          <a:latin typeface="Arial" pitchFamily="34" charset="0"/>
                          <a:cs typeface="Arial" pitchFamily="34" charset="0"/>
                        </a:rPr>
                        <a:t> рибе</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4"/>
                  </a:ext>
                </a:extLst>
              </a:tr>
              <a:tr h="488391">
                <a:tc>
                  <a:txBody>
                    <a:bodyPr/>
                    <a:lstStyle/>
                    <a:p>
                      <a:pPr algn="ctr"/>
                      <a:r>
                        <a:rPr lang="sr-Cyrl-RS" sz="1800" b="1" dirty="0" smtClean="0">
                          <a:latin typeface="Arial" pitchFamily="34" charset="0"/>
                          <a:cs typeface="Arial" pitchFamily="34" charset="0"/>
                        </a:rPr>
                        <a:t>Фолати </a:t>
                      </a:r>
                      <a:r>
                        <a:rPr lang="sr-Latn-RS" sz="1800" dirty="0" smtClean="0">
                          <a:latin typeface="Arial" pitchFamily="34" charset="0"/>
                          <a:cs typeface="Arial" pitchFamily="34" charset="0"/>
                        </a:rPr>
                        <a:t>(</a:t>
                      </a:r>
                      <a:r>
                        <a:rPr lang="el-GR" sz="1800" dirty="0" smtClean="0">
                          <a:latin typeface="Arial" pitchFamily="34" charset="0"/>
                          <a:cs typeface="Arial" pitchFamily="34" charset="0"/>
                        </a:rPr>
                        <a:t>μ</a:t>
                      </a:r>
                      <a:r>
                        <a:rPr lang="sr-Latn-RS" sz="1800" dirty="0" smtClean="0">
                          <a:latin typeface="Arial" pitchFamily="34" charset="0"/>
                          <a:cs typeface="Arial" pitchFamily="34" charset="0"/>
                        </a:rPr>
                        <a:t>g)</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100</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200</a:t>
                      </a:r>
                      <a:endParaRPr lang="en-US" sz="2000" dirty="0">
                        <a:latin typeface="Arial" pitchFamily="34" charset="0"/>
                        <a:cs typeface="Arial" pitchFamily="34" charset="0"/>
                      </a:endParaRPr>
                    </a:p>
                  </a:txBody>
                  <a:tcPr marL="91439" marR="91439" marT="45715" marB="45715" anchor="ctr"/>
                </a:tc>
                <a:tc>
                  <a:txBody>
                    <a:bodyPr/>
                    <a:lstStyle/>
                    <a:p>
                      <a:pPr algn="ctr"/>
                      <a:r>
                        <a:rPr lang="sr-Cyrl-RS" sz="1700" b="1" dirty="0" smtClean="0">
                          <a:latin typeface="Arial" pitchFamily="34" charset="0"/>
                          <a:cs typeface="Arial" pitchFamily="34" charset="0"/>
                        </a:rPr>
                        <a:t>Житарице (цело</a:t>
                      </a:r>
                      <a:r>
                        <a:rPr lang="sr-Cyrl-RS" sz="1700" b="1" baseline="0" dirty="0" smtClean="0">
                          <a:latin typeface="Arial" pitchFamily="34" charset="0"/>
                          <a:cs typeface="Arial" pitchFamily="34" charset="0"/>
                        </a:rPr>
                        <a:t> зрно</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пасуљ, зелено поврће, месо</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5"/>
                  </a:ext>
                </a:extLst>
              </a:tr>
              <a:tr h="694033">
                <a:tc>
                  <a:txBody>
                    <a:bodyPr/>
                    <a:lstStyle/>
                    <a:p>
                      <a:pPr algn="ctr"/>
                      <a:r>
                        <a:rPr lang="sr-Cyrl-RS" sz="1800" b="1" dirty="0" smtClean="0">
                          <a:latin typeface="Arial" pitchFamily="34" charset="0"/>
                          <a:cs typeface="Arial" pitchFamily="34" charset="0"/>
                        </a:rPr>
                        <a:t>Витамин</a:t>
                      </a:r>
                      <a:r>
                        <a:rPr lang="sr-Latn-RS" sz="1800" b="1" dirty="0" smtClean="0">
                          <a:latin typeface="Arial" pitchFamily="34" charset="0"/>
                          <a:cs typeface="Arial" pitchFamily="34" charset="0"/>
                        </a:rPr>
                        <a:t> A</a:t>
                      </a:r>
                      <a:r>
                        <a:rPr lang="sr-Latn-RS" sz="1800" dirty="0" smtClean="0">
                          <a:latin typeface="Arial" pitchFamily="34" charset="0"/>
                          <a:cs typeface="Arial" pitchFamily="34" charset="0"/>
                        </a:rPr>
                        <a:t> (</a:t>
                      </a:r>
                      <a:r>
                        <a:rPr lang="el-GR" sz="1800" dirty="0" smtClean="0">
                          <a:latin typeface="Arial" pitchFamily="34" charset="0"/>
                          <a:cs typeface="Arial" pitchFamily="34" charset="0"/>
                        </a:rPr>
                        <a:t>μ</a:t>
                      </a:r>
                      <a:r>
                        <a:rPr lang="sr-Latn-RS" sz="1800" dirty="0" smtClean="0">
                          <a:latin typeface="Arial" pitchFamily="34" charset="0"/>
                          <a:cs typeface="Arial" pitchFamily="34" charset="0"/>
                        </a:rPr>
                        <a:t>g/R.E.)</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400</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500</a:t>
                      </a:r>
                      <a:endParaRPr lang="en-US" sz="2000" dirty="0">
                        <a:latin typeface="Arial" pitchFamily="34" charset="0"/>
                        <a:cs typeface="Arial" pitchFamily="34" charset="0"/>
                      </a:endParaRPr>
                    </a:p>
                  </a:txBody>
                  <a:tcPr marL="91439" marR="91439" marT="45715" marB="45715" anchor="ctr"/>
                </a:tc>
                <a:tc>
                  <a:txBody>
                    <a:bodyPr/>
                    <a:lstStyle/>
                    <a:p>
                      <a:pPr algn="ctr"/>
                      <a:r>
                        <a:rPr lang="en-US" sz="1700" b="1" dirty="0" smtClean="0">
                          <a:latin typeface="Arial" pitchFamily="34" charset="0"/>
                          <a:cs typeface="Arial" pitchFamily="34" charset="0"/>
                        </a:rPr>
                        <a:t>M</a:t>
                      </a:r>
                      <a:r>
                        <a:rPr lang="sr-Latn-RS" sz="1700" b="1" dirty="0" smtClean="0">
                          <a:latin typeface="Arial" pitchFamily="34" charset="0"/>
                          <a:cs typeface="Arial" pitchFamily="34" charset="0"/>
                        </a:rPr>
                        <a:t>e</a:t>
                      </a:r>
                      <a:r>
                        <a:rPr lang="sr-Cyrl-RS" sz="1700" b="1" dirty="0" smtClean="0">
                          <a:latin typeface="Arial" pitchFamily="34" charset="0"/>
                          <a:cs typeface="Arial" pitchFamily="34" charset="0"/>
                        </a:rPr>
                        <a:t>со</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жуманце</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жуто и тамнозелено поврће</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путер, маргарин, пуномасно</a:t>
                      </a:r>
                      <a:r>
                        <a:rPr lang="sr-Cyrl-RS" sz="1700" b="1" baseline="0" dirty="0" smtClean="0">
                          <a:latin typeface="Arial" pitchFamily="34" charset="0"/>
                          <a:cs typeface="Arial" pitchFamily="34" charset="0"/>
                        </a:rPr>
                        <a:t> млеко, павлака</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6"/>
                  </a:ext>
                </a:extLst>
              </a:tr>
              <a:tr h="488391">
                <a:tc>
                  <a:txBody>
                    <a:bodyPr/>
                    <a:lstStyle/>
                    <a:p>
                      <a:pPr algn="ctr"/>
                      <a:r>
                        <a:rPr lang="sr-Cyrl-RS" sz="1800" b="1" dirty="0" smtClean="0">
                          <a:latin typeface="Arial" pitchFamily="34" charset="0"/>
                          <a:cs typeface="Arial" pitchFamily="34" charset="0"/>
                        </a:rPr>
                        <a:t>Витамин</a:t>
                      </a:r>
                      <a:r>
                        <a:rPr lang="sr-Latn-RS" sz="1800" b="1" dirty="0" smtClean="0">
                          <a:latin typeface="Arial" pitchFamily="34" charset="0"/>
                          <a:cs typeface="Arial" pitchFamily="34" charset="0"/>
                        </a:rPr>
                        <a:t> D</a:t>
                      </a:r>
                      <a:r>
                        <a:rPr lang="sr-Latn-RS" sz="1800" dirty="0" smtClean="0">
                          <a:latin typeface="Arial" pitchFamily="34" charset="0"/>
                          <a:cs typeface="Arial" pitchFamily="34" charset="0"/>
                        </a:rPr>
                        <a:t> (</a:t>
                      </a:r>
                      <a:r>
                        <a:rPr lang="el-GR" sz="1800" dirty="0" smtClean="0">
                          <a:latin typeface="Arial" pitchFamily="34" charset="0"/>
                          <a:cs typeface="Arial" pitchFamily="34" charset="0"/>
                        </a:rPr>
                        <a:t>μ</a:t>
                      </a:r>
                      <a:r>
                        <a:rPr lang="sr-Latn-RS" sz="1800" dirty="0" smtClean="0">
                          <a:latin typeface="Arial" pitchFamily="34" charset="0"/>
                          <a:cs typeface="Arial" pitchFamily="34" charset="0"/>
                        </a:rPr>
                        <a:t>g)</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10</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10</a:t>
                      </a:r>
                      <a:endParaRPr lang="en-US" sz="2000" dirty="0">
                        <a:latin typeface="Arial" pitchFamily="34" charset="0"/>
                        <a:cs typeface="Arial" pitchFamily="34" charset="0"/>
                      </a:endParaRPr>
                    </a:p>
                  </a:txBody>
                  <a:tcPr marL="91439" marR="91439" marT="45715" marB="45715" anchor="ctr"/>
                </a:tc>
                <a:tc>
                  <a:txBody>
                    <a:bodyPr/>
                    <a:lstStyle/>
                    <a:p>
                      <a:pPr algn="ctr"/>
                      <a:r>
                        <a:rPr lang="sr-Cyrl-RS" sz="1700" b="1" dirty="0" smtClean="0">
                          <a:latin typeface="Arial" pitchFamily="34" charset="0"/>
                          <a:cs typeface="Arial" pitchFamily="34" charset="0"/>
                        </a:rPr>
                        <a:t>Рибље уље</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жуманце</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обогаћено</a:t>
                      </a:r>
                      <a:r>
                        <a:rPr lang="sr-Cyrl-RS" sz="1700" b="1" baseline="0" dirty="0" smtClean="0">
                          <a:latin typeface="Arial" pitchFamily="34" charset="0"/>
                          <a:cs typeface="Arial" pitchFamily="34" charset="0"/>
                        </a:rPr>
                        <a:t> млеко</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7"/>
                  </a:ext>
                </a:extLst>
              </a:tr>
              <a:tr h="488391">
                <a:tc>
                  <a:txBody>
                    <a:bodyPr/>
                    <a:lstStyle/>
                    <a:p>
                      <a:pPr algn="ctr"/>
                      <a:r>
                        <a:rPr lang="sr-Cyrl-RS" sz="1800" b="1" dirty="0" smtClean="0">
                          <a:latin typeface="Arial" pitchFamily="34" charset="0"/>
                          <a:cs typeface="Arial" pitchFamily="34" charset="0"/>
                        </a:rPr>
                        <a:t>Витамин</a:t>
                      </a:r>
                      <a:r>
                        <a:rPr lang="sr-Latn-RS" sz="1800" b="1" dirty="0" smtClean="0">
                          <a:latin typeface="Arial" pitchFamily="34" charset="0"/>
                          <a:cs typeface="Arial" pitchFamily="34" charset="0"/>
                        </a:rPr>
                        <a:t> E </a:t>
                      </a:r>
                      <a:r>
                        <a:rPr lang="sr-Latn-RS" sz="1800" dirty="0" smtClean="0">
                          <a:latin typeface="Arial" pitchFamily="34" charset="0"/>
                          <a:cs typeface="Arial" pitchFamily="34" charset="0"/>
                        </a:rPr>
                        <a:t>(mg/T.E.)</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5</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6</a:t>
                      </a:r>
                      <a:endParaRPr lang="en-US" sz="2000" dirty="0">
                        <a:latin typeface="Arial" pitchFamily="34" charset="0"/>
                        <a:cs typeface="Arial" pitchFamily="34" charset="0"/>
                      </a:endParaRPr>
                    </a:p>
                  </a:txBody>
                  <a:tcPr marL="91439" marR="91439" marT="45715" marB="45715" anchor="ctr"/>
                </a:tc>
                <a:tc>
                  <a:txBody>
                    <a:bodyPr/>
                    <a:lstStyle/>
                    <a:p>
                      <a:pPr algn="ctr"/>
                      <a:r>
                        <a:rPr lang="en-US" sz="1700" b="1" dirty="0" smtClean="0">
                          <a:latin typeface="Arial" pitchFamily="34" charset="0"/>
                          <a:cs typeface="Arial" pitchFamily="34" charset="0"/>
                        </a:rPr>
                        <a:t>K</a:t>
                      </a:r>
                      <a:r>
                        <a:rPr lang="sr-Cyrl-RS" sz="1700" b="1" dirty="0" smtClean="0">
                          <a:latin typeface="Arial" pitchFamily="34" charset="0"/>
                          <a:cs typeface="Arial" pitchFamily="34" charset="0"/>
                        </a:rPr>
                        <a:t>укурузно уље</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биљно уље</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ораси</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зелено поврће</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махунасто поврће</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8"/>
                  </a:ext>
                </a:extLst>
              </a:tr>
              <a:tr h="488391">
                <a:tc>
                  <a:txBody>
                    <a:bodyPr/>
                    <a:lstStyle/>
                    <a:p>
                      <a:pPr algn="ctr"/>
                      <a:r>
                        <a:rPr lang="sr-Cyrl-RS" sz="1800" b="1" dirty="0" smtClean="0">
                          <a:latin typeface="Arial" pitchFamily="34" charset="0"/>
                          <a:cs typeface="Arial" pitchFamily="34" charset="0"/>
                        </a:rPr>
                        <a:t>Витамин</a:t>
                      </a:r>
                      <a:r>
                        <a:rPr lang="sr-Latn-RS" sz="1800" b="1" dirty="0" smtClean="0">
                          <a:latin typeface="Arial" pitchFamily="34" charset="0"/>
                          <a:cs typeface="Arial" pitchFamily="34" charset="0"/>
                        </a:rPr>
                        <a:t> K</a:t>
                      </a:r>
                      <a:r>
                        <a:rPr lang="sr-Latn-RS" sz="1800" dirty="0" smtClean="0">
                          <a:latin typeface="Arial" pitchFamily="34" charset="0"/>
                          <a:cs typeface="Arial" pitchFamily="34" charset="0"/>
                        </a:rPr>
                        <a:t> (</a:t>
                      </a:r>
                      <a:r>
                        <a:rPr lang="el-GR" sz="1800" dirty="0" smtClean="0">
                          <a:latin typeface="Arial" pitchFamily="34" charset="0"/>
                          <a:cs typeface="Arial" pitchFamily="34" charset="0"/>
                        </a:rPr>
                        <a:t>μ</a:t>
                      </a:r>
                      <a:r>
                        <a:rPr lang="sr-Latn-RS" sz="1800" dirty="0" smtClean="0">
                          <a:latin typeface="Arial" pitchFamily="34" charset="0"/>
                          <a:cs typeface="Arial" pitchFamily="34" charset="0"/>
                        </a:rPr>
                        <a:t>g)</a:t>
                      </a:r>
                      <a:endParaRPr lang="en-US" sz="18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15 - 30</a:t>
                      </a:r>
                      <a:endParaRPr lang="en-US" sz="2000" dirty="0">
                        <a:latin typeface="Arial" pitchFamily="34" charset="0"/>
                        <a:cs typeface="Arial" pitchFamily="34" charset="0"/>
                      </a:endParaRPr>
                    </a:p>
                  </a:txBody>
                  <a:tcPr marL="91439" marR="91439" marT="45715" marB="45715" anchor="ctr"/>
                </a:tc>
                <a:tc>
                  <a:txBody>
                    <a:bodyPr/>
                    <a:lstStyle/>
                    <a:p>
                      <a:pPr algn="ctr"/>
                      <a:r>
                        <a:rPr lang="sr-Latn-RS" sz="2000" dirty="0" smtClean="0">
                          <a:latin typeface="Arial" pitchFamily="34" charset="0"/>
                          <a:cs typeface="Arial" pitchFamily="34" charset="0"/>
                        </a:rPr>
                        <a:t>20 - 40</a:t>
                      </a:r>
                      <a:endParaRPr lang="en-US" sz="2000" dirty="0">
                        <a:latin typeface="Arial" pitchFamily="34" charset="0"/>
                        <a:cs typeface="Arial" pitchFamily="34" charset="0"/>
                      </a:endParaRPr>
                    </a:p>
                  </a:txBody>
                  <a:tcPr marL="91439" marR="91439" marT="45715" marB="45715" anchor="ctr"/>
                </a:tc>
                <a:tc>
                  <a:txBody>
                    <a:bodyPr/>
                    <a:lstStyle/>
                    <a:p>
                      <a:pPr algn="ctr"/>
                      <a:r>
                        <a:rPr lang="sr-Cyrl-RS" sz="1700" b="1" dirty="0" smtClean="0">
                          <a:latin typeface="Arial" pitchFamily="34" charset="0"/>
                          <a:cs typeface="Arial" pitchFamily="34" charset="0"/>
                        </a:rPr>
                        <a:t>Зелено лиснато поврће</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купус</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карфиол</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спанаћ</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жуманце</a:t>
                      </a:r>
                      <a:r>
                        <a:rPr lang="sr-Latn-RS" sz="1700" b="1" dirty="0" smtClean="0">
                          <a:latin typeface="Arial" pitchFamily="34" charset="0"/>
                          <a:cs typeface="Arial" pitchFamily="34" charset="0"/>
                        </a:rPr>
                        <a:t>, </a:t>
                      </a:r>
                      <a:r>
                        <a:rPr lang="sr-Cyrl-RS" sz="1700" b="1" dirty="0" smtClean="0">
                          <a:latin typeface="Arial" pitchFamily="34" charset="0"/>
                          <a:cs typeface="Arial" pitchFamily="34" charset="0"/>
                        </a:rPr>
                        <a:t>свињска џигерица</a:t>
                      </a:r>
                      <a:endParaRPr lang="en-US" sz="1700" b="1"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31947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09763" y="264851"/>
            <a:ext cx="8329612" cy="654050"/>
          </a:xfrm>
        </p:spPr>
        <p:txBody>
          <a:bodyPr>
            <a:noAutofit/>
          </a:bodyPr>
          <a:lstStyle/>
          <a:p>
            <a:pPr algn="ctr"/>
            <a:r>
              <a:rPr lang="sr-Cyrl-RS" altLang="en-US" sz="4000" b="1" dirty="0" smtClean="0">
                <a:solidFill>
                  <a:srgbClr val="FF0000"/>
                </a:solidFill>
                <a:latin typeface="Arial" panose="020B0604020202020204" pitchFamily="34" charset="0"/>
                <a:cs typeface="Arial" panose="020B0604020202020204" pitchFamily="34" charset="0"/>
              </a:rPr>
              <a:t>МИНЕРАЛИ</a:t>
            </a:r>
            <a:endParaRPr lang="en-US" altLang="en-US" sz="4000" b="1" dirty="0">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98153549"/>
              </p:ext>
            </p:extLst>
          </p:nvPr>
        </p:nvGraphicFramePr>
        <p:xfrm>
          <a:off x="750625" y="1053863"/>
          <a:ext cx="11191167" cy="5560599"/>
        </p:xfrm>
        <a:graphic>
          <a:graphicData uri="http://schemas.openxmlformats.org/drawingml/2006/table">
            <a:tbl>
              <a:tblPr firstRow="1" bandRow="1">
                <a:tableStyleId>{93296810-A885-4BE3-A3E7-6D5BEEA58F35}</a:tableStyleId>
              </a:tblPr>
              <a:tblGrid>
                <a:gridCol w="2048234">
                  <a:extLst>
                    <a:ext uri="{9D8B030D-6E8A-4147-A177-3AD203B41FA5}">
                      <a16:colId xmlns:a16="http://schemas.microsoft.com/office/drawing/2014/main" val="20000"/>
                    </a:ext>
                  </a:extLst>
                </a:gridCol>
                <a:gridCol w="1359673">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gridCol w="6320220">
                  <a:extLst>
                    <a:ext uri="{9D8B030D-6E8A-4147-A177-3AD203B41FA5}">
                      <a16:colId xmlns:a16="http://schemas.microsoft.com/office/drawing/2014/main" val="20003"/>
                    </a:ext>
                  </a:extLst>
                </a:gridCol>
              </a:tblGrid>
              <a:tr h="563202">
                <a:tc>
                  <a:txBody>
                    <a:bodyPr/>
                    <a:lstStyle/>
                    <a:p>
                      <a:pPr algn="ctr"/>
                      <a:r>
                        <a:rPr lang="sr-Cyrl-RS" sz="1800" dirty="0" smtClean="0">
                          <a:latin typeface="Arial" pitchFamily="34" charset="0"/>
                          <a:cs typeface="Arial" pitchFamily="34" charset="0"/>
                        </a:rPr>
                        <a:t>Минерали</a:t>
                      </a:r>
                      <a:endParaRPr lang="en-US" sz="1800" dirty="0">
                        <a:latin typeface="Arial" pitchFamily="34" charset="0"/>
                        <a:cs typeface="Arial" pitchFamily="34" charset="0"/>
                      </a:endParaRPr>
                    </a:p>
                  </a:txBody>
                  <a:tcPr marL="91439" marR="91439" marT="45726" marB="45726" anchor="ctr"/>
                </a:tc>
                <a:tc>
                  <a:txBody>
                    <a:bodyPr/>
                    <a:lstStyle/>
                    <a:p>
                      <a:pPr algn="ctr"/>
                      <a:r>
                        <a:rPr lang="en-US" sz="1800" dirty="0" smtClean="0">
                          <a:latin typeface="Arial" pitchFamily="34" charset="0"/>
                          <a:cs typeface="Arial" pitchFamily="34" charset="0"/>
                        </a:rPr>
                        <a:t>O</a:t>
                      </a:r>
                      <a:r>
                        <a:rPr lang="sr-Cyrl-RS" sz="1800" dirty="0" smtClean="0">
                          <a:latin typeface="Arial" pitchFamily="34" charset="0"/>
                          <a:cs typeface="Arial" pitchFamily="34" charset="0"/>
                        </a:rPr>
                        <a:t>д</a:t>
                      </a:r>
                      <a:r>
                        <a:rPr lang="sr-Latn-RS" sz="1800" dirty="0" smtClean="0">
                          <a:latin typeface="Arial" pitchFamily="34" charset="0"/>
                          <a:cs typeface="Arial" pitchFamily="34" charset="0"/>
                        </a:rPr>
                        <a:t> 1 - 3 </a:t>
                      </a:r>
                      <a:r>
                        <a:rPr lang="sr-Cyrl-RS" sz="1800" dirty="0" smtClean="0">
                          <a:latin typeface="Arial" pitchFamily="34" charset="0"/>
                          <a:cs typeface="Arial" pitchFamily="34" charset="0"/>
                        </a:rPr>
                        <a:t>год</a:t>
                      </a:r>
                      <a:r>
                        <a:rPr lang="sr-Latn-RS" sz="1800" dirty="0" smtClean="0">
                          <a:latin typeface="Arial" pitchFamily="34" charset="0"/>
                          <a:cs typeface="Arial" pitchFamily="34" charset="0"/>
                        </a:rPr>
                        <a:t>.</a:t>
                      </a:r>
                      <a:endParaRPr lang="en-US" sz="1800" dirty="0">
                        <a:latin typeface="Arial" pitchFamily="34" charset="0"/>
                        <a:cs typeface="Arial" pitchFamily="34" charset="0"/>
                      </a:endParaRPr>
                    </a:p>
                  </a:txBody>
                  <a:tcPr marL="91439" marR="91439" marT="45726" marB="45726" anchor="ctr"/>
                </a:tc>
                <a:tc>
                  <a:txBody>
                    <a:bodyPr/>
                    <a:lstStyle/>
                    <a:p>
                      <a:pPr algn="ctr"/>
                      <a:r>
                        <a:rPr lang="en-US" sz="1800" dirty="0" smtClean="0">
                          <a:latin typeface="Arial" pitchFamily="34" charset="0"/>
                          <a:cs typeface="Arial" pitchFamily="34" charset="0"/>
                        </a:rPr>
                        <a:t>O</a:t>
                      </a:r>
                      <a:r>
                        <a:rPr lang="sr-Cyrl-RS" sz="1800" dirty="0" smtClean="0">
                          <a:latin typeface="Arial" pitchFamily="34" charset="0"/>
                          <a:cs typeface="Arial" pitchFamily="34" charset="0"/>
                        </a:rPr>
                        <a:t>д</a:t>
                      </a:r>
                      <a:r>
                        <a:rPr lang="sr-Latn-RS" sz="1800" dirty="0" smtClean="0">
                          <a:latin typeface="Arial" pitchFamily="34" charset="0"/>
                          <a:cs typeface="Arial" pitchFamily="34" charset="0"/>
                        </a:rPr>
                        <a:t> 4 - 6</a:t>
                      </a:r>
                      <a:r>
                        <a:rPr lang="sr-Latn-RS" sz="1800" baseline="0" dirty="0" smtClean="0">
                          <a:latin typeface="Arial" pitchFamily="34" charset="0"/>
                          <a:cs typeface="Arial" pitchFamily="34" charset="0"/>
                        </a:rPr>
                        <a:t> </a:t>
                      </a:r>
                      <a:r>
                        <a:rPr lang="sr-Cyrl-RS" sz="1800" baseline="0" dirty="0" smtClean="0">
                          <a:latin typeface="Arial" pitchFamily="34" charset="0"/>
                          <a:cs typeface="Arial" pitchFamily="34" charset="0"/>
                        </a:rPr>
                        <a:t>год</a:t>
                      </a:r>
                      <a:r>
                        <a:rPr lang="sr-Latn-RS" sz="1800" baseline="0" dirty="0" smtClean="0">
                          <a:latin typeface="Arial" pitchFamily="34" charset="0"/>
                          <a:cs typeface="Arial" pitchFamily="34" charset="0"/>
                        </a:rPr>
                        <a:t>.</a:t>
                      </a:r>
                      <a:endParaRPr lang="en-US" sz="1800" dirty="0">
                        <a:latin typeface="Arial" pitchFamily="34" charset="0"/>
                        <a:cs typeface="Arial" pitchFamily="34" charset="0"/>
                      </a:endParaRPr>
                    </a:p>
                  </a:txBody>
                  <a:tcPr marL="91439" marR="91439" marT="45726" marB="45726" anchor="ctr"/>
                </a:tc>
                <a:tc>
                  <a:txBody>
                    <a:bodyPr/>
                    <a:lstStyle/>
                    <a:p>
                      <a:pPr algn="ctr"/>
                      <a:r>
                        <a:rPr lang="sr-Cyrl-RS" sz="1800" dirty="0" smtClean="0">
                          <a:latin typeface="Arial" pitchFamily="34" charset="0"/>
                          <a:cs typeface="Arial" pitchFamily="34" charset="0"/>
                        </a:rPr>
                        <a:t>Извори</a:t>
                      </a:r>
                      <a:endParaRPr lang="en-US" sz="1800"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0"/>
                  </a:ext>
                </a:extLst>
              </a:tr>
              <a:tr h="563202">
                <a:tc>
                  <a:txBody>
                    <a:bodyPr/>
                    <a:lstStyle/>
                    <a:p>
                      <a:pPr algn="ctr"/>
                      <a:r>
                        <a:rPr lang="sr-Latn-RS" sz="1800" b="1" dirty="0" smtClean="0">
                          <a:latin typeface="Arial" pitchFamily="34" charset="0"/>
                          <a:cs typeface="Arial" pitchFamily="34" charset="0"/>
                        </a:rPr>
                        <a:t>Ka</a:t>
                      </a:r>
                      <a:r>
                        <a:rPr lang="sr-Cyrl-RS" sz="1800" b="1" dirty="0" smtClean="0">
                          <a:latin typeface="Arial" pitchFamily="34" charset="0"/>
                          <a:cs typeface="Arial" pitchFamily="34" charset="0"/>
                        </a:rPr>
                        <a:t>лцијум</a:t>
                      </a:r>
                      <a:r>
                        <a:rPr lang="sr-Latn-RS" sz="1800" dirty="0" smtClean="0">
                          <a:latin typeface="Arial" pitchFamily="34" charset="0"/>
                          <a:cs typeface="Arial" pitchFamily="34" charset="0"/>
                        </a:rPr>
                        <a:t> (mg)</a:t>
                      </a:r>
                      <a:endParaRPr lang="en-US" sz="1800" dirty="0">
                        <a:latin typeface="Arial" pitchFamily="34" charset="0"/>
                        <a:cs typeface="Arial" pitchFamily="34" charset="0"/>
                      </a:endParaRPr>
                    </a:p>
                  </a:txBody>
                  <a:tcPr marL="91439" marR="91439" marT="45726" marB="45726" anchor="ctr"/>
                </a:tc>
                <a:tc>
                  <a:txBody>
                    <a:bodyPr/>
                    <a:lstStyle/>
                    <a:p>
                      <a:pPr algn="ctr"/>
                      <a:r>
                        <a:rPr lang="sr-Latn-RS" sz="2000" dirty="0" smtClean="0">
                          <a:latin typeface="Arial" pitchFamily="34" charset="0"/>
                          <a:cs typeface="Arial" pitchFamily="34" charset="0"/>
                        </a:rPr>
                        <a:t>800</a:t>
                      </a:r>
                      <a:endParaRPr lang="en-US" sz="2000" dirty="0">
                        <a:latin typeface="Arial" pitchFamily="34" charset="0"/>
                        <a:cs typeface="Arial" pitchFamily="34" charset="0"/>
                      </a:endParaRPr>
                    </a:p>
                  </a:txBody>
                  <a:tcPr marL="91439" marR="91439" marT="45726" marB="45726" anchor="ctr"/>
                </a:tc>
                <a:tc>
                  <a:txBody>
                    <a:bodyPr/>
                    <a:lstStyle/>
                    <a:p>
                      <a:pPr algn="ctr"/>
                      <a:r>
                        <a:rPr lang="sr-Latn-RS" sz="2000" dirty="0" smtClean="0">
                          <a:latin typeface="Arial" pitchFamily="34" charset="0"/>
                          <a:cs typeface="Arial" pitchFamily="34" charset="0"/>
                        </a:rPr>
                        <a:t>800</a:t>
                      </a:r>
                      <a:endParaRPr lang="en-US" sz="2000" dirty="0">
                        <a:latin typeface="Arial" pitchFamily="34" charset="0"/>
                        <a:cs typeface="Arial" pitchFamily="34" charset="0"/>
                      </a:endParaRPr>
                    </a:p>
                  </a:txBody>
                  <a:tcPr marL="91439" marR="91439" marT="45726" marB="45726" anchor="ctr"/>
                </a:tc>
                <a:tc>
                  <a:txBody>
                    <a:bodyPr/>
                    <a:lstStyle/>
                    <a:p>
                      <a:pPr algn="ctr"/>
                      <a:r>
                        <a:rPr lang="sr-Cyrl-RS" sz="1800" b="1" dirty="0" smtClean="0">
                          <a:latin typeface="Arial" pitchFamily="34" charset="0"/>
                          <a:cs typeface="Arial" pitchFamily="34" charset="0"/>
                        </a:rPr>
                        <a:t>Млеко и млечни производи</a:t>
                      </a:r>
                      <a:r>
                        <a:rPr lang="sr-Latn-RS" sz="1800" b="1" dirty="0" smtClean="0">
                          <a:latin typeface="Arial" pitchFamily="34" charset="0"/>
                          <a:cs typeface="Arial" pitchFamily="34" charset="0"/>
                        </a:rPr>
                        <a:t>,</a:t>
                      </a:r>
                      <a:r>
                        <a:rPr lang="sr-Latn-RS" sz="1800" b="1" baseline="0" dirty="0" smtClean="0">
                          <a:latin typeface="Arial" pitchFamily="34" charset="0"/>
                          <a:cs typeface="Arial" pitchFamily="34" charset="0"/>
                        </a:rPr>
                        <a:t> </a:t>
                      </a:r>
                      <a:r>
                        <a:rPr lang="sr-Cyrl-RS" sz="1800" b="1" baseline="0" dirty="0" smtClean="0">
                          <a:latin typeface="Arial" pitchFamily="34" charset="0"/>
                          <a:cs typeface="Arial" pitchFamily="34" charset="0"/>
                        </a:rPr>
                        <a:t>зелено поврће</a:t>
                      </a:r>
                      <a:r>
                        <a:rPr lang="sr-Latn-RS" sz="1800" b="1" baseline="0" dirty="0" smtClean="0">
                          <a:latin typeface="Arial" pitchFamily="34" charset="0"/>
                          <a:cs typeface="Arial" pitchFamily="34" charset="0"/>
                        </a:rPr>
                        <a:t>, </a:t>
                      </a:r>
                      <a:r>
                        <a:rPr lang="sr-Cyrl-RS" sz="1800" b="1" baseline="0" dirty="0" smtClean="0">
                          <a:latin typeface="Arial" pitchFamily="34" charset="0"/>
                          <a:cs typeface="Arial" pitchFamily="34" charset="0"/>
                        </a:rPr>
                        <a:t>репа, ротква, броколи, сардина</a:t>
                      </a:r>
                      <a:endParaRPr lang="en-US" sz="1800" b="1"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1"/>
                  </a:ext>
                </a:extLst>
              </a:tr>
              <a:tr h="563202">
                <a:tc>
                  <a:txBody>
                    <a:bodyPr/>
                    <a:lstStyle/>
                    <a:p>
                      <a:pPr algn="ctr"/>
                      <a:r>
                        <a:rPr lang="sr-Cyrl-RS" sz="1800" b="1" dirty="0" smtClean="0">
                          <a:latin typeface="Arial" pitchFamily="34" charset="0"/>
                          <a:cs typeface="Arial" pitchFamily="34" charset="0"/>
                        </a:rPr>
                        <a:t>Фосфор</a:t>
                      </a:r>
                      <a:r>
                        <a:rPr lang="sr-Latn-RS" sz="1800" dirty="0" smtClean="0">
                          <a:latin typeface="Arial" pitchFamily="34" charset="0"/>
                          <a:cs typeface="Arial" pitchFamily="34" charset="0"/>
                        </a:rPr>
                        <a:t> (mg)</a:t>
                      </a:r>
                      <a:endParaRPr lang="en-US" sz="1800" dirty="0">
                        <a:latin typeface="Arial" pitchFamily="34" charset="0"/>
                        <a:cs typeface="Arial" pitchFamily="34" charset="0"/>
                      </a:endParaRPr>
                    </a:p>
                  </a:txBody>
                  <a:tcPr marL="91439" marR="91439" marT="45726" marB="45726" anchor="ctr"/>
                </a:tc>
                <a:tc>
                  <a:txBody>
                    <a:bodyPr/>
                    <a:lstStyle/>
                    <a:p>
                      <a:pPr algn="ctr"/>
                      <a:r>
                        <a:rPr lang="sr-Latn-RS" sz="2000" dirty="0" smtClean="0">
                          <a:latin typeface="Arial" pitchFamily="34" charset="0"/>
                          <a:cs typeface="Arial" pitchFamily="34" charset="0"/>
                        </a:rPr>
                        <a:t>800</a:t>
                      </a:r>
                      <a:endParaRPr lang="en-US" sz="2000" dirty="0">
                        <a:latin typeface="Arial" pitchFamily="34" charset="0"/>
                        <a:cs typeface="Arial" pitchFamily="34" charset="0"/>
                      </a:endParaRPr>
                    </a:p>
                  </a:txBody>
                  <a:tcPr marL="91439" marR="91439" marT="45726" marB="45726" anchor="ctr"/>
                </a:tc>
                <a:tc>
                  <a:txBody>
                    <a:bodyPr/>
                    <a:lstStyle/>
                    <a:p>
                      <a:pPr algn="ctr"/>
                      <a:r>
                        <a:rPr lang="sr-Latn-RS" sz="2000" dirty="0" smtClean="0">
                          <a:latin typeface="Arial" pitchFamily="34" charset="0"/>
                          <a:cs typeface="Arial" pitchFamily="34" charset="0"/>
                        </a:rPr>
                        <a:t>800</a:t>
                      </a:r>
                      <a:endParaRPr lang="en-US" sz="2000" dirty="0">
                        <a:latin typeface="Arial" pitchFamily="34" charset="0"/>
                        <a:cs typeface="Arial" pitchFamily="34" charset="0"/>
                      </a:endParaRPr>
                    </a:p>
                  </a:txBody>
                  <a:tcPr marL="91439" marR="91439" marT="45726" marB="45726" anchor="ctr"/>
                </a:tc>
                <a:tc>
                  <a:txBody>
                    <a:bodyPr/>
                    <a:lstStyle/>
                    <a:p>
                      <a:pPr algn="ctr"/>
                      <a:r>
                        <a:rPr lang="sr-Cyrl-RS" sz="1800" b="1" dirty="0" smtClean="0">
                          <a:latin typeface="Arial" pitchFamily="34" charset="0"/>
                          <a:cs typeface="Arial" pitchFamily="34" charset="0"/>
                        </a:rPr>
                        <a:t>Млеко и млечни производи</a:t>
                      </a:r>
                      <a:r>
                        <a:rPr lang="sr-Latn-RS" sz="1800" b="1" dirty="0" smtClean="0">
                          <a:latin typeface="Arial" pitchFamily="34" charset="0"/>
                          <a:cs typeface="Arial" pitchFamily="34" charset="0"/>
                        </a:rPr>
                        <a:t>, jaja, </a:t>
                      </a:r>
                      <a:r>
                        <a:rPr lang="sr-Cyrl-RS" sz="1800" b="1" dirty="0" smtClean="0">
                          <a:latin typeface="Arial" pitchFamily="34" charset="0"/>
                          <a:cs typeface="Arial" pitchFamily="34" charset="0"/>
                        </a:rPr>
                        <a:t>ораси</a:t>
                      </a:r>
                      <a:r>
                        <a:rPr lang="sr-Latn-RS" sz="1800" b="1" dirty="0" smtClean="0">
                          <a:latin typeface="Arial" pitchFamily="34" charset="0"/>
                          <a:cs typeface="Arial" pitchFamily="34" charset="0"/>
                        </a:rPr>
                        <a:t>, </a:t>
                      </a:r>
                      <a:r>
                        <a:rPr lang="sr-Cyrl-RS" sz="1800" b="1" dirty="0" smtClean="0">
                          <a:latin typeface="Arial" pitchFamily="34" charset="0"/>
                          <a:cs typeface="Arial" pitchFamily="34" charset="0"/>
                        </a:rPr>
                        <a:t>махунарке</a:t>
                      </a:r>
                      <a:r>
                        <a:rPr lang="sr-Latn-RS" sz="1800" b="1" dirty="0" smtClean="0">
                          <a:latin typeface="Arial" pitchFamily="34" charset="0"/>
                          <a:cs typeface="Arial" pitchFamily="34" charset="0"/>
                        </a:rPr>
                        <a:t>, </a:t>
                      </a:r>
                      <a:r>
                        <a:rPr lang="sr-Cyrl-RS" sz="1800" b="1" dirty="0" smtClean="0">
                          <a:latin typeface="Arial" pitchFamily="34" charset="0"/>
                          <a:cs typeface="Arial" pitchFamily="34" charset="0"/>
                        </a:rPr>
                        <a:t>житарице</a:t>
                      </a:r>
                      <a:r>
                        <a:rPr lang="sr-Latn-RS" sz="1800" b="1" dirty="0" smtClean="0">
                          <a:latin typeface="Arial" pitchFamily="34" charset="0"/>
                          <a:cs typeface="Arial" pitchFamily="34" charset="0"/>
                        </a:rPr>
                        <a:t>, </a:t>
                      </a:r>
                      <a:r>
                        <a:rPr lang="sr-Cyrl-RS" sz="1800" b="1" dirty="0" smtClean="0">
                          <a:latin typeface="Arial" pitchFamily="34" charset="0"/>
                          <a:cs typeface="Arial" pitchFamily="34" charset="0"/>
                        </a:rPr>
                        <a:t>месо</a:t>
                      </a:r>
                      <a:r>
                        <a:rPr lang="sr-Latn-RS" sz="1800" b="1" dirty="0" smtClean="0">
                          <a:latin typeface="Arial" pitchFamily="34" charset="0"/>
                          <a:cs typeface="Arial" pitchFamily="34" charset="0"/>
                        </a:rPr>
                        <a:t>, </a:t>
                      </a:r>
                      <a:r>
                        <a:rPr lang="sr-Cyrl-RS" sz="1800" b="1" dirty="0" smtClean="0">
                          <a:latin typeface="Arial" pitchFamily="34" charset="0"/>
                          <a:cs typeface="Arial" pitchFamily="34" charset="0"/>
                        </a:rPr>
                        <a:t>риба</a:t>
                      </a:r>
                      <a:endParaRPr lang="en-US" sz="1800" b="1"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2"/>
                  </a:ext>
                </a:extLst>
              </a:tr>
              <a:tr h="563202">
                <a:tc>
                  <a:txBody>
                    <a:bodyPr/>
                    <a:lstStyle/>
                    <a:p>
                      <a:pPr algn="ctr"/>
                      <a:r>
                        <a:rPr lang="en-US" sz="1800" b="1" dirty="0" smtClean="0">
                          <a:latin typeface="Arial" pitchFamily="34" charset="0"/>
                          <a:cs typeface="Arial" pitchFamily="34" charset="0"/>
                        </a:rPr>
                        <a:t>M</a:t>
                      </a:r>
                      <a:r>
                        <a:rPr lang="sr-Latn-RS" sz="1800" b="1" dirty="0" smtClean="0">
                          <a:latin typeface="Arial" pitchFamily="34" charset="0"/>
                          <a:cs typeface="Arial" pitchFamily="34" charset="0"/>
                        </a:rPr>
                        <a:t>a</a:t>
                      </a:r>
                      <a:r>
                        <a:rPr lang="sr-Cyrl-RS" sz="1800" b="1" dirty="0" smtClean="0">
                          <a:latin typeface="Arial" pitchFamily="34" charset="0"/>
                          <a:cs typeface="Arial" pitchFamily="34" charset="0"/>
                        </a:rPr>
                        <a:t>гнезијум</a:t>
                      </a:r>
                      <a:r>
                        <a:rPr lang="sr-Latn-RS" sz="1800" dirty="0" smtClean="0">
                          <a:latin typeface="Arial" pitchFamily="34" charset="0"/>
                          <a:cs typeface="Arial" pitchFamily="34" charset="0"/>
                        </a:rPr>
                        <a:t> (mg)</a:t>
                      </a:r>
                      <a:endParaRPr lang="en-US" sz="1800" dirty="0">
                        <a:latin typeface="Arial" pitchFamily="34" charset="0"/>
                        <a:cs typeface="Arial" pitchFamily="34" charset="0"/>
                      </a:endParaRPr>
                    </a:p>
                  </a:txBody>
                  <a:tcPr marL="91439" marR="91439" marT="45726" marB="45726" anchor="ctr"/>
                </a:tc>
                <a:tc>
                  <a:txBody>
                    <a:bodyPr/>
                    <a:lstStyle/>
                    <a:p>
                      <a:pPr algn="ctr"/>
                      <a:r>
                        <a:rPr lang="sr-Latn-RS" sz="2000" dirty="0" smtClean="0">
                          <a:latin typeface="Arial" pitchFamily="34" charset="0"/>
                          <a:cs typeface="Arial" pitchFamily="34" charset="0"/>
                        </a:rPr>
                        <a:t>150</a:t>
                      </a:r>
                      <a:endParaRPr lang="en-US" sz="2000" dirty="0">
                        <a:latin typeface="Arial" pitchFamily="34" charset="0"/>
                        <a:cs typeface="Arial" pitchFamily="34" charset="0"/>
                      </a:endParaRPr>
                    </a:p>
                  </a:txBody>
                  <a:tcPr marL="91439" marR="91439" marT="45726" marB="45726" anchor="ctr"/>
                </a:tc>
                <a:tc>
                  <a:txBody>
                    <a:bodyPr/>
                    <a:lstStyle/>
                    <a:p>
                      <a:pPr algn="ctr"/>
                      <a:r>
                        <a:rPr lang="sr-Latn-RS" sz="2000" dirty="0" smtClean="0">
                          <a:latin typeface="Arial" pitchFamily="34" charset="0"/>
                          <a:cs typeface="Arial" pitchFamily="34" charset="0"/>
                        </a:rPr>
                        <a:t>200</a:t>
                      </a:r>
                      <a:endParaRPr lang="en-US" sz="2000" dirty="0">
                        <a:latin typeface="Arial" pitchFamily="34" charset="0"/>
                        <a:cs typeface="Arial" pitchFamily="34" charset="0"/>
                      </a:endParaRPr>
                    </a:p>
                  </a:txBody>
                  <a:tcPr marL="91439" marR="91439" marT="45726" marB="45726" anchor="ctr"/>
                </a:tc>
                <a:tc>
                  <a:txBody>
                    <a:bodyPr/>
                    <a:lstStyle/>
                    <a:p>
                      <a:pPr algn="ctr"/>
                      <a:r>
                        <a:rPr lang="sr-Cyrl-RS" sz="1800" b="1" dirty="0" smtClean="0">
                          <a:latin typeface="Arial" pitchFamily="34" charset="0"/>
                          <a:cs typeface="Arial" pitchFamily="34" charset="0"/>
                        </a:rPr>
                        <a:t>Зелено поврће</a:t>
                      </a:r>
                      <a:r>
                        <a:rPr lang="sr-Latn-RS" sz="1800" b="1" dirty="0" smtClean="0">
                          <a:latin typeface="Arial" pitchFamily="34" charset="0"/>
                          <a:cs typeface="Arial" pitchFamily="34" charset="0"/>
                        </a:rPr>
                        <a:t>, </a:t>
                      </a:r>
                      <a:r>
                        <a:rPr lang="sr-Cyrl-RS" sz="1800" b="1" dirty="0" smtClean="0">
                          <a:latin typeface="Arial" pitchFamily="34" charset="0"/>
                          <a:cs typeface="Arial" pitchFamily="34" charset="0"/>
                        </a:rPr>
                        <a:t>семенке, ораси</a:t>
                      </a:r>
                      <a:endParaRPr lang="en-US" sz="1800" b="1"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3"/>
                  </a:ext>
                </a:extLst>
              </a:tr>
              <a:tr h="747423">
                <a:tc>
                  <a:txBody>
                    <a:bodyPr/>
                    <a:lstStyle/>
                    <a:p>
                      <a:pPr algn="ctr"/>
                      <a:r>
                        <a:rPr lang="sr-Cyrl-RS" sz="1800" b="1" dirty="0" smtClean="0">
                          <a:latin typeface="Arial" pitchFamily="34" charset="0"/>
                          <a:cs typeface="Arial" pitchFamily="34" charset="0"/>
                        </a:rPr>
                        <a:t>Гвожђе</a:t>
                      </a:r>
                      <a:r>
                        <a:rPr lang="sr-Latn-RS" sz="1800" dirty="0" smtClean="0">
                          <a:latin typeface="Arial" pitchFamily="34" charset="0"/>
                          <a:cs typeface="Arial" pitchFamily="34" charset="0"/>
                        </a:rPr>
                        <a:t>(mg)</a:t>
                      </a:r>
                      <a:endParaRPr lang="en-US" sz="1800" dirty="0">
                        <a:latin typeface="Arial" pitchFamily="34" charset="0"/>
                        <a:cs typeface="Arial" pitchFamily="34" charset="0"/>
                      </a:endParaRPr>
                    </a:p>
                  </a:txBody>
                  <a:tcPr marL="91439" marR="91439" marT="45726" marB="45726" anchor="ctr"/>
                </a:tc>
                <a:tc>
                  <a:txBody>
                    <a:bodyPr/>
                    <a:lstStyle/>
                    <a:p>
                      <a:pPr algn="ctr"/>
                      <a:r>
                        <a:rPr lang="sr-Latn-RS" sz="2000" dirty="0" smtClean="0">
                          <a:latin typeface="Arial" pitchFamily="34" charset="0"/>
                          <a:cs typeface="Arial" pitchFamily="34" charset="0"/>
                        </a:rPr>
                        <a:t>15</a:t>
                      </a:r>
                      <a:endParaRPr lang="en-US" sz="2000" dirty="0">
                        <a:latin typeface="Arial" pitchFamily="34" charset="0"/>
                        <a:cs typeface="Arial" pitchFamily="34" charset="0"/>
                      </a:endParaRPr>
                    </a:p>
                  </a:txBody>
                  <a:tcPr marL="91439" marR="91439" marT="45726" marB="45726" anchor="ctr"/>
                </a:tc>
                <a:tc>
                  <a:txBody>
                    <a:bodyPr/>
                    <a:lstStyle/>
                    <a:p>
                      <a:pPr algn="ctr"/>
                      <a:r>
                        <a:rPr lang="sr-Latn-RS" sz="2000" dirty="0" smtClean="0">
                          <a:latin typeface="Arial" pitchFamily="34" charset="0"/>
                          <a:cs typeface="Arial" pitchFamily="34" charset="0"/>
                        </a:rPr>
                        <a:t>10</a:t>
                      </a:r>
                      <a:endParaRPr lang="en-US" sz="2000" dirty="0">
                        <a:latin typeface="Arial" pitchFamily="34" charset="0"/>
                        <a:cs typeface="Arial" pitchFamily="34" charset="0"/>
                      </a:endParaRPr>
                    </a:p>
                  </a:txBody>
                  <a:tcPr marL="91439" marR="91439" marT="45726" marB="45726" anchor="ctr"/>
                </a:tc>
                <a:tc>
                  <a:txBody>
                    <a:bodyPr/>
                    <a:lstStyle/>
                    <a:p>
                      <a:pPr algn="ctr"/>
                      <a:r>
                        <a:rPr lang="sr-Cyrl-RS" sz="1800" b="1" dirty="0" smtClean="0">
                          <a:latin typeface="Arial" pitchFamily="34" charset="0"/>
                          <a:cs typeface="Arial" pitchFamily="34" charset="0"/>
                        </a:rPr>
                        <a:t>Месо, рибе, обогаћене житарице и хлеб</a:t>
                      </a:r>
                      <a:r>
                        <a:rPr lang="sr-Latn-RS" sz="1800" b="1" dirty="0" smtClean="0">
                          <a:latin typeface="Arial" pitchFamily="34" charset="0"/>
                          <a:cs typeface="Arial" pitchFamily="34" charset="0"/>
                        </a:rPr>
                        <a:t>, </a:t>
                      </a:r>
                      <a:r>
                        <a:rPr lang="sr-Cyrl-RS" sz="1800" b="1" dirty="0" smtClean="0">
                          <a:latin typeface="Arial" pitchFamily="34" charset="0"/>
                          <a:cs typeface="Arial" pitchFamily="34" charset="0"/>
                        </a:rPr>
                        <a:t>пасуљ</a:t>
                      </a:r>
                      <a:r>
                        <a:rPr lang="sr-Latn-RS" sz="1800" b="1" dirty="0" smtClean="0">
                          <a:latin typeface="Arial" pitchFamily="34" charset="0"/>
                          <a:cs typeface="Arial" pitchFamily="34" charset="0"/>
                        </a:rPr>
                        <a:t>, </a:t>
                      </a:r>
                      <a:r>
                        <a:rPr lang="sr-Cyrl-RS" sz="1800" b="1" dirty="0" smtClean="0">
                          <a:latin typeface="Arial" pitchFamily="34" charset="0"/>
                          <a:cs typeface="Arial" pitchFamily="34" charset="0"/>
                        </a:rPr>
                        <a:t>суво воће, спанаћ</a:t>
                      </a:r>
                      <a:endParaRPr lang="en-US" sz="1800" b="1"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4"/>
                  </a:ext>
                </a:extLst>
              </a:tr>
              <a:tr h="563202">
                <a:tc>
                  <a:txBody>
                    <a:bodyPr/>
                    <a:lstStyle/>
                    <a:p>
                      <a:pPr algn="ctr"/>
                      <a:r>
                        <a:rPr lang="sr-Cyrl-RS" sz="1800" b="1" dirty="0" smtClean="0">
                          <a:latin typeface="Arial" pitchFamily="34" charset="0"/>
                          <a:cs typeface="Arial" pitchFamily="34" charset="0"/>
                        </a:rPr>
                        <a:t>Цинк </a:t>
                      </a:r>
                      <a:r>
                        <a:rPr lang="sr-Latn-RS" sz="1800" dirty="0" smtClean="0">
                          <a:latin typeface="Arial" pitchFamily="34" charset="0"/>
                          <a:cs typeface="Arial" pitchFamily="34" charset="0"/>
                        </a:rPr>
                        <a:t>(mg)</a:t>
                      </a:r>
                      <a:endParaRPr lang="en-US" sz="1800" dirty="0">
                        <a:latin typeface="Arial" pitchFamily="34" charset="0"/>
                        <a:cs typeface="Arial" pitchFamily="34" charset="0"/>
                      </a:endParaRPr>
                    </a:p>
                  </a:txBody>
                  <a:tcPr marL="91439" marR="91439" marT="45726" marB="45726" anchor="ctr"/>
                </a:tc>
                <a:tc>
                  <a:txBody>
                    <a:bodyPr/>
                    <a:lstStyle/>
                    <a:p>
                      <a:pPr algn="ctr"/>
                      <a:r>
                        <a:rPr lang="sr-Latn-RS" sz="2000" dirty="0" smtClean="0">
                          <a:latin typeface="Arial" pitchFamily="34" charset="0"/>
                          <a:cs typeface="Arial" pitchFamily="34" charset="0"/>
                        </a:rPr>
                        <a:t>10</a:t>
                      </a:r>
                      <a:endParaRPr lang="en-US" sz="2000" dirty="0">
                        <a:latin typeface="Arial" pitchFamily="34" charset="0"/>
                        <a:cs typeface="Arial" pitchFamily="34" charset="0"/>
                      </a:endParaRPr>
                    </a:p>
                  </a:txBody>
                  <a:tcPr marL="91439" marR="91439" marT="45726" marB="45726" anchor="ctr"/>
                </a:tc>
                <a:tc>
                  <a:txBody>
                    <a:bodyPr/>
                    <a:lstStyle/>
                    <a:p>
                      <a:pPr algn="ctr"/>
                      <a:r>
                        <a:rPr lang="sr-Latn-RS" sz="2000" dirty="0" smtClean="0">
                          <a:latin typeface="Arial" pitchFamily="34" charset="0"/>
                          <a:cs typeface="Arial" pitchFamily="34" charset="0"/>
                        </a:rPr>
                        <a:t>10</a:t>
                      </a:r>
                      <a:endParaRPr lang="en-US" sz="2000" dirty="0">
                        <a:latin typeface="Arial" pitchFamily="34" charset="0"/>
                        <a:cs typeface="Arial" pitchFamily="34" charset="0"/>
                      </a:endParaRPr>
                    </a:p>
                  </a:txBody>
                  <a:tcPr marL="91439" marR="91439" marT="45726" marB="45726" anchor="ctr"/>
                </a:tc>
                <a:tc>
                  <a:txBody>
                    <a:bodyPr/>
                    <a:lstStyle/>
                    <a:p>
                      <a:pPr algn="ctr"/>
                      <a:r>
                        <a:rPr lang="sr-Cyrl-RS" sz="1800" b="1" dirty="0" smtClean="0">
                          <a:latin typeface="Arial" pitchFamily="34" charset="0"/>
                          <a:cs typeface="Arial" pitchFamily="34" charset="0"/>
                        </a:rPr>
                        <a:t>Црвено месо</a:t>
                      </a:r>
                      <a:r>
                        <a:rPr lang="sr-Latn-RS" sz="1800" b="1" dirty="0" smtClean="0">
                          <a:latin typeface="Arial" pitchFamily="34" charset="0"/>
                          <a:cs typeface="Arial" pitchFamily="34" charset="0"/>
                        </a:rPr>
                        <a:t>, </a:t>
                      </a:r>
                      <a:r>
                        <a:rPr lang="sr-Cyrl-RS" sz="1800" b="1" dirty="0" smtClean="0">
                          <a:latin typeface="Arial" pitchFamily="34" charset="0"/>
                          <a:cs typeface="Arial" pitchFamily="34" charset="0"/>
                        </a:rPr>
                        <a:t>морске рибе и морски плодови</a:t>
                      </a:r>
                      <a:endParaRPr lang="en-US" sz="1800" b="1"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5"/>
                  </a:ext>
                </a:extLst>
              </a:tr>
              <a:tr h="563202">
                <a:tc>
                  <a:txBody>
                    <a:bodyPr/>
                    <a:lstStyle/>
                    <a:p>
                      <a:pPr algn="ctr"/>
                      <a:r>
                        <a:rPr lang="sr-Cyrl-RS" sz="1800" b="1" dirty="0" smtClean="0">
                          <a:latin typeface="Arial" pitchFamily="34" charset="0"/>
                          <a:cs typeface="Arial" pitchFamily="34" charset="0"/>
                        </a:rPr>
                        <a:t>Јод </a:t>
                      </a:r>
                      <a:r>
                        <a:rPr lang="sr-Latn-RS" sz="1800" dirty="0" smtClean="0">
                          <a:latin typeface="Arial" pitchFamily="34" charset="0"/>
                          <a:cs typeface="Arial" pitchFamily="34" charset="0"/>
                        </a:rPr>
                        <a:t>(</a:t>
                      </a:r>
                      <a:r>
                        <a:rPr lang="el-GR" sz="1800" dirty="0" smtClean="0">
                          <a:latin typeface="Arial" pitchFamily="34" charset="0"/>
                          <a:cs typeface="Arial" pitchFamily="34" charset="0"/>
                        </a:rPr>
                        <a:t>μ</a:t>
                      </a:r>
                      <a:r>
                        <a:rPr lang="sr-Latn-RS" sz="1800" dirty="0" smtClean="0">
                          <a:latin typeface="Arial" pitchFamily="34" charset="0"/>
                          <a:cs typeface="Arial" pitchFamily="34" charset="0"/>
                        </a:rPr>
                        <a:t>g)</a:t>
                      </a:r>
                      <a:endParaRPr lang="en-US" sz="1800" dirty="0">
                        <a:latin typeface="Arial" pitchFamily="34" charset="0"/>
                        <a:cs typeface="Arial" pitchFamily="34" charset="0"/>
                      </a:endParaRPr>
                    </a:p>
                  </a:txBody>
                  <a:tcPr marL="91439" marR="91439" marT="45726" marB="45726" anchor="ctr"/>
                </a:tc>
                <a:tc>
                  <a:txBody>
                    <a:bodyPr/>
                    <a:lstStyle/>
                    <a:p>
                      <a:pPr algn="ctr"/>
                      <a:r>
                        <a:rPr lang="sr-Latn-RS" sz="2000" dirty="0" smtClean="0">
                          <a:latin typeface="Arial" pitchFamily="34" charset="0"/>
                          <a:cs typeface="Arial" pitchFamily="34" charset="0"/>
                        </a:rPr>
                        <a:t>70</a:t>
                      </a:r>
                      <a:endParaRPr lang="en-US" sz="2000" dirty="0">
                        <a:latin typeface="Arial" pitchFamily="34" charset="0"/>
                        <a:cs typeface="Arial" pitchFamily="34" charset="0"/>
                      </a:endParaRPr>
                    </a:p>
                  </a:txBody>
                  <a:tcPr marL="91439" marR="91439" marT="45726" marB="45726" anchor="ctr"/>
                </a:tc>
                <a:tc>
                  <a:txBody>
                    <a:bodyPr/>
                    <a:lstStyle/>
                    <a:p>
                      <a:pPr algn="ctr"/>
                      <a:r>
                        <a:rPr lang="sr-Latn-RS" sz="2000" dirty="0" smtClean="0">
                          <a:latin typeface="Arial" pitchFamily="34" charset="0"/>
                          <a:cs typeface="Arial" pitchFamily="34" charset="0"/>
                        </a:rPr>
                        <a:t>90</a:t>
                      </a:r>
                      <a:endParaRPr lang="en-US" sz="2000" dirty="0">
                        <a:latin typeface="Arial" pitchFamily="34" charset="0"/>
                        <a:cs typeface="Arial" pitchFamily="34" charset="0"/>
                      </a:endParaRPr>
                    </a:p>
                  </a:txBody>
                  <a:tcPr marL="91439" marR="91439" marT="45726" marB="45726" anchor="ctr"/>
                </a:tc>
                <a:tc>
                  <a:txBody>
                    <a:bodyPr/>
                    <a:lstStyle/>
                    <a:p>
                      <a:pPr algn="ctr"/>
                      <a:r>
                        <a:rPr lang="sr-Cyrl-RS" sz="1800" b="1" dirty="0" smtClean="0">
                          <a:latin typeface="Arial" pitchFamily="34" charset="0"/>
                          <a:cs typeface="Arial" pitchFamily="34" charset="0"/>
                        </a:rPr>
                        <a:t>Морске рибе и морски плодови</a:t>
                      </a:r>
                      <a:r>
                        <a:rPr lang="sr-Latn-RS" sz="1800" b="1" dirty="0" smtClean="0">
                          <a:latin typeface="Arial" pitchFamily="34" charset="0"/>
                          <a:cs typeface="Arial" pitchFamily="34" charset="0"/>
                        </a:rPr>
                        <a:t>, </a:t>
                      </a:r>
                      <a:r>
                        <a:rPr lang="sr-Cyrl-RS" sz="1800" b="1" dirty="0" smtClean="0">
                          <a:latin typeface="Arial" pitchFamily="34" charset="0"/>
                          <a:cs typeface="Arial" pitchFamily="34" charset="0"/>
                        </a:rPr>
                        <a:t>јодирана со</a:t>
                      </a:r>
                      <a:endParaRPr lang="en-US" sz="1800" b="1"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6"/>
                  </a:ext>
                </a:extLst>
              </a:tr>
              <a:tr h="563202">
                <a:tc>
                  <a:txBody>
                    <a:bodyPr/>
                    <a:lstStyle/>
                    <a:p>
                      <a:pPr algn="ctr"/>
                      <a:r>
                        <a:rPr lang="sr-Cyrl-RS" sz="1800" b="1" dirty="0" smtClean="0">
                          <a:latin typeface="Arial" pitchFamily="34" charset="0"/>
                          <a:cs typeface="Arial" pitchFamily="34" charset="0"/>
                        </a:rPr>
                        <a:t>Бакар </a:t>
                      </a:r>
                      <a:r>
                        <a:rPr lang="sr-Latn-RS" sz="1800" baseline="0" dirty="0" smtClean="0">
                          <a:latin typeface="Arial" pitchFamily="34" charset="0"/>
                          <a:cs typeface="Arial" pitchFamily="34" charset="0"/>
                        </a:rPr>
                        <a:t>(</a:t>
                      </a:r>
                      <a:r>
                        <a:rPr lang="el-GR" sz="1800" dirty="0" smtClean="0">
                          <a:latin typeface="Arial" pitchFamily="34" charset="0"/>
                          <a:cs typeface="Arial" pitchFamily="34" charset="0"/>
                        </a:rPr>
                        <a:t>μ</a:t>
                      </a:r>
                      <a:r>
                        <a:rPr lang="sr-Latn-RS" sz="1800" dirty="0" smtClean="0">
                          <a:latin typeface="Arial" pitchFamily="34" charset="0"/>
                          <a:cs typeface="Arial" pitchFamily="34" charset="0"/>
                        </a:rPr>
                        <a:t>g)</a:t>
                      </a:r>
                      <a:endParaRPr lang="en-US" sz="1800" dirty="0">
                        <a:latin typeface="Arial" pitchFamily="34" charset="0"/>
                        <a:cs typeface="Arial" pitchFamily="34" charset="0"/>
                      </a:endParaRPr>
                    </a:p>
                  </a:txBody>
                  <a:tcPr marL="91439" marR="91439" marT="45726" marB="45726" anchor="ctr"/>
                </a:tc>
                <a:tc>
                  <a:txBody>
                    <a:bodyPr/>
                    <a:lstStyle/>
                    <a:p>
                      <a:pPr algn="ctr"/>
                      <a:r>
                        <a:rPr lang="sr-Latn-RS" sz="2000" dirty="0" smtClean="0">
                          <a:latin typeface="Arial" pitchFamily="34" charset="0"/>
                          <a:cs typeface="Arial" pitchFamily="34" charset="0"/>
                        </a:rPr>
                        <a:t>1 – 1,5</a:t>
                      </a:r>
                      <a:endParaRPr lang="en-US" sz="2000" dirty="0">
                        <a:latin typeface="Arial" pitchFamily="34" charset="0"/>
                        <a:cs typeface="Arial" pitchFamily="34" charset="0"/>
                      </a:endParaRPr>
                    </a:p>
                  </a:txBody>
                  <a:tcPr marL="91439" marR="91439" marT="45726" marB="45726" anchor="ctr"/>
                </a:tc>
                <a:tc>
                  <a:txBody>
                    <a:bodyPr/>
                    <a:lstStyle/>
                    <a:p>
                      <a:pPr algn="ctr"/>
                      <a:r>
                        <a:rPr lang="sr-Latn-RS" sz="2000" dirty="0" smtClean="0">
                          <a:latin typeface="Arial" pitchFamily="34" charset="0"/>
                          <a:cs typeface="Arial" pitchFamily="34" charset="0"/>
                        </a:rPr>
                        <a:t>1,5 - 2</a:t>
                      </a:r>
                      <a:endParaRPr lang="en-US" sz="2000" dirty="0">
                        <a:latin typeface="Arial" pitchFamily="34" charset="0"/>
                        <a:cs typeface="Arial" pitchFamily="34" charset="0"/>
                      </a:endParaRPr>
                    </a:p>
                  </a:txBody>
                  <a:tcPr marL="91439" marR="91439" marT="45726" marB="45726" anchor="ctr"/>
                </a:tc>
                <a:tc>
                  <a:txBody>
                    <a:bodyPr/>
                    <a:lstStyle/>
                    <a:p>
                      <a:pPr algn="ctr"/>
                      <a:r>
                        <a:rPr lang="sr-Cyrl-RS" sz="1800" b="1" dirty="0" smtClean="0">
                          <a:latin typeface="Arial" pitchFamily="34" charset="0"/>
                          <a:cs typeface="Arial" pitchFamily="34" charset="0"/>
                        </a:rPr>
                        <a:t>Рибе, шкољке</a:t>
                      </a:r>
                      <a:r>
                        <a:rPr lang="sr-Latn-RS" sz="1800" b="1" dirty="0" smtClean="0">
                          <a:latin typeface="Arial" pitchFamily="34" charset="0"/>
                          <a:cs typeface="Arial" pitchFamily="34" charset="0"/>
                        </a:rPr>
                        <a:t>, </a:t>
                      </a:r>
                      <a:r>
                        <a:rPr lang="sr-Cyrl-RS" sz="1800" b="1" dirty="0" smtClean="0">
                          <a:latin typeface="Arial" pitchFamily="34" charset="0"/>
                          <a:cs typeface="Arial" pitchFamily="34" charset="0"/>
                        </a:rPr>
                        <a:t>живинско месо</a:t>
                      </a:r>
                      <a:r>
                        <a:rPr lang="sr-Latn-RS" sz="1800" b="1" dirty="0" smtClean="0">
                          <a:latin typeface="Arial" pitchFamily="34" charset="0"/>
                          <a:cs typeface="Arial" pitchFamily="34" charset="0"/>
                        </a:rPr>
                        <a:t>, </a:t>
                      </a:r>
                      <a:r>
                        <a:rPr lang="sr-Cyrl-RS" sz="1800" b="1" dirty="0" smtClean="0">
                          <a:latin typeface="Arial" pitchFamily="34" charset="0"/>
                          <a:cs typeface="Arial" pitchFamily="34" charset="0"/>
                        </a:rPr>
                        <a:t>суво воће</a:t>
                      </a:r>
                      <a:r>
                        <a:rPr lang="sr-Latn-RS" sz="1800" b="1" dirty="0" smtClean="0">
                          <a:latin typeface="Arial" pitchFamily="34" charset="0"/>
                          <a:cs typeface="Arial" pitchFamily="34" charset="0"/>
                        </a:rPr>
                        <a:t>, </a:t>
                      </a:r>
                      <a:r>
                        <a:rPr lang="sr-Cyrl-RS" sz="1800" b="1" dirty="0" smtClean="0">
                          <a:latin typeface="Arial" pitchFamily="34" charset="0"/>
                          <a:cs typeface="Arial" pitchFamily="34" charset="0"/>
                        </a:rPr>
                        <a:t>свињска џигерица</a:t>
                      </a:r>
                      <a:r>
                        <a:rPr lang="sr-Latn-RS" sz="1800" b="1" dirty="0" smtClean="0">
                          <a:latin typeface="Arial" pitchFamily="34" charset="0"/>
                          <a:cs typeface="Arial" pitchFamily="34" charset="0"/>
                        </a:rPr>
                        <a:t>, </a:t>
                      </a:r>
                      <a:r>
                        <a:rPr lang="sr-Cyrl-RS" sz="1800" b="1" dirty="0" smtClean="0">
                          <a:latin typeface="Arial" pitchFamily="34" charset="0"/>
                          <a:cs typeface="Arial" pitchFamily="34" charset="0"/>
                        </a:rPr>
                        <a:t>зелено поврће</a:t>
                      </a:r>
                      <a:endParaRPr lang="en-US" sz="1800" b="1"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7"/>
                  </a:ext>
                </a:extLst>
              </a:tr>
              <a:tr h="563202">
                <a:tc>
                  <a:txBody>
                    <a:bodyPr/>
                    <a:lstStyle/>
                    <a:p>
                      <a:pPr algn="ctr"/>
                      <a:r>
                        <a:rPr lang="sr-Cyrl-RS" sz="1800" b="1" dirty="0" smtClean="0">
                          <a:latin typeface="Arial" pitchFamily="34" charset="0"/>
                          <a:cs typeface="Arial" pitchFamily="34" charset="0"/>
                        </a:rPr>
                        <a:t>Флуор</a:t>
                      </a:r>
                      <a:r>
                        <a:rPr lang="sr-Latn-RS" sz="1800" dirty="0" smtClean="0">
                          <a:latin typeface="Arial" pitchFamily="34" charset="0"/>
                          <a:cs typeface="Arial" pitchFamily="34" charset="0"/>
                        </a:rPr>
                        <a:t> (mg)</a:t>
                      </a:r>
                      <a:endParaRPr lang="en-US" sz="1800" dirty="0">
                        <a:latin typeface="Arial" pitchFamily="34" charset="0"/>
                        <a:cs typeface="Arial" pitchFamily="34" charset="0"/>
                      </a:endParaRPr>
                    </a:p>
                  </a:txBody>
                  <a:tcPr marL="91439" marR="91439" marT="45726" marB="45726" anchor="ctr"/>
                </a:tc>
                <a:tc>
                  <a:txBody>
                    <a:bodyPr/>
                    <a:lstStyle/>
                    <a:p>
                      <a:pPr algn="ctr"/>
                      <a:r>
                        <a:rPr lang="sr-Latn-RS" sz="2000" dirty="0" smtClean="0">
                          <a:latin typeface="Arial" pitchFamily="34" charset="0"/>
                          <a:cs typeface="Arial" pitchFamily="34" charset="0"/>
                        </a:rPr>
                        <a:t>0,5 - 1</a:t>
                      </a:r>
                      <a:endParaRPr lang="en-US" sz="2000" dirty="0">
                        <a:latin typeface="Arial" pitchFamily="34" charset="0"/>
                        <a:cs typeface="Arial" pitchFamily="34" charset="0"/>
                      </a:endParaRPr>
                    </a:p>
                  </a:txBody>
                  <a:tcPr marL="91439" marR="91439" marT="45726" marB="45726" anchor="ctr"/>
                </a:tc>
                <a:tc>
                  <a:txBody>
                    <a:bodyPr/>
                    <a:lstStyle/>
                    <a:p>
                      <a:pPr algn="ctr"/>
                      <a:r>
                        <a:rPr lang="sr-Latn-RS" sz="2000" dirty="0" smtClean="0">
                          <a:latin typeface="Arial" pitchFamily="34" charset="0"/>
                          <a:cs typeface="Arial" pitchFamily="34" charset="0"/>
                        </a:rPr>
                        <a:t>1 – 2,5</a:t>
                      </a:r>
                      <a:endParaRPr lang="en-US" sz="2000" dirty="0">
                        <a:latin typeface="Arial" pitchFamily="34" charset="0"/>
                        <a:cs typeface="Arial" pitchFamily="34" charset="0"/>
                      </a:endParaRPr>
                    </a:p>
                  </a:txBody>
                  <a:tcPr marL="91439" marR="91439" marT="45726" marB="45726" anchor="ctr"/>
                </a:tc>
                <a:tc>
                  <a:txBody>
                    <a:bodyPr/>
                    <a:lstStyle/>
                    <a:p>
                      <a:pPr algn="ctr"/>
                      <a:r>
                        <a:rPr lang="sr-Cyrl-RS" sz="1800" b="1" dirty="0" smtClean="0">
                          <a:latin typeface="Arial" pitchFamily="34" charset="0"/>
                          <a:cs typeface="Arial" pitchFamily="34" charset="0"/>
                        </a:rPr>
                        <a:t>Зубне пасте</a:t>
                      </a:r>
                      <a:endParaRPr lang="en-US" sz="1800" b="1" dirty="0">
                        <a:latin typeface="Arial" pitchFamily="34" charset="0"/>
                        <a:cs typeface="Arial" pitchFamily="34" charset="0"/>
                      </a:endParaRPr>
                    </a:p>
                  </a:txBody>
                  <a:tcPr marL="91439" marR="91439" marT="45726" marB="45726"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65547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320123" y="243572"/>
            <a:ext cx="7617350" cy="843312"/>
          </a:xfrm>
        </p:spPr>
        <p:txBody>
          <a:bodyPr>
            <a:normAutofit/>
          </a:bodyPr>
          <a:lstStyle/>
          <a:p>
            <a:r>
              <a:rPr lang="sr-Cyrl-RS" altLang="en-US" sz="4800" b="1" dirty="0" smtClean="0">
                <a:solidFill>
                  <a:srgbClr val="FF0000"/>
                </a:solidFill>
                <a:latin typeface="Arial" panose="020B0604020202020204" pitchFamily="34" charset="0"/>
                <a:cs typeface="Arial" panose="020B0604020202020204" pitchFamily="34" charset="0"/>
              </a:rPr>
              <a:t>Разноврсна исхрана</a:t>
            </a:r>
            <a:endParaRPr lang="sr-Latn-CS" altLang="en-US" sz="4800" b="1" dirty="0" smtClean="0">
              <a:solidFill>
                <a:srgbClr val="FF0000"/>
              </a:solidFill>
              <a:latin typeface="Arial" panose="020B0604020202020204" pitchFamily="34" charset="0"/>
              <a:cs typeface="Arial" panose="020B0604020202020204" pitchFamily="34" charset="0"/>
            </a:endParaRPr>
          </a:p>
        </p:txBody>
      </p:sp>
      <p:sp>
        <p:nvSpPr>
          <p:cNvPr id="17411" name="Rectangle 3"/>
          <p:cNvSpPr>
            <a:spLocks noGrp="1" noChangeArrowheads="1"/>
          </p:cNvSpPr>
          <p:nvPr>
            <p:ph sz="quarter" idx="1"/>
          </p:nvPr>
        </p:nvSpPr>
        <p:spPr>
          <a:xfrm>
            <a:off x="136477" y="1398895"/>
            <a:ext cx="11987283" cy="4838131"/>
          </a:xfrm>
        </p:spPr>
        <p:txBody>
          <a:bodyPr>
            <a:noAutofit/>
          </a:bodyPr>
          <a:lstStyle/>
          <a:p>
            <a:pPr>
              <a:spcBef>
                <a:spcPts val="580"/>
              </a:spcBef>
              <a:defRPr/>
            </a:pPr>
            <a:r>
              <a:rPr lang="sr-Cyrl-RS" sz="3600" dirty="0" smtClean="0">
                <a:latin typeface="Arial" pitchFamily="34" charset="0"/>
                <a:cs typeface="Arial" pitchFamily="34" charset="0"/>
              </a:rPr>
              <a:t>Пет оброка </a:t>
            </a:r>
            <a:r>
              <a:rPr lang="sr-Latn-CS" sz="3600" dirty="0" smtClean="0">
                <a:latin typeface="Arial" pitchFamily="34" charset="0"/>
                <a:cs typeface="Arial" pitchFamily="34" charset="0"/>
              </a:rPr>
              <a:t>– 3 </a:t>
            </a:r>
            <a:r>
              <a:rPr lang="sr-Cyrl-RS" sz="3600" dirty="0" smtClean="0">
                <a:latin typeface="Arial" pitchFamily="34" charset="0"/>
                <a:cs typeface="Arial" pitchFamily="34" charset="0"/>
              </a:rPr>
              <a:t>главна</a:t>
            </a:r>
            <a:r>
              <a:rPr lang="sr-Latn-CS" sz="3600" dirty="0" smtClean="0">
                <a:latin typeface="Arial" pitchFamily="34" charset="0"/>
                <a:cs typeface="Arial" pitchFamily="34" charset="0"/>
              </a:rPr>
              <a:t> – </a:t>
            </a:r>
            <a:r>
              <a:rPr lang="sr-Cyrl-RS" sz="3600" dirty="0" smtClean="0">
                <a:latin typeface="Arial" pitchFamily="34" charset="0"/>
                <a:cs typeface="Arial" pitchFamily="34" charset="0"/>
              </a:rPr>
              <a:t>доручак, ручак, вечера            </a:t>
            </a:r>
            <a:r>
              <a:rPr lang="sr-Latn-CS" sz="3600" dirty="0" smtClean="0">
                <a:latin typeface="Arial" pitchFamily="34" charset="0"/>
                <a:cs typeface="Arial" pitchFamily="34" charset="0"/>
              </a:rPr>
              <a:t>+ </a:t>
            </a:r>
            <a:r>
              <a:rPr lang="sr-Cyrl-RS" sz="3600" dirty="0" smtClean="0">
                <a:latin typeface="Arial" pitchFamily="34" charset="0"/>
                <a:cs typeface="Arial" pitchFamily="34" charset="0"/>
              </a:rPr>
              <a:t>две ужине</a:t>
            </a:r>
            <a:endParaRPr lang="sr-Latn-CS" sz="3600" dirty="0" smtClean="0">
              <a:latin typeface="Arial" pitchFamily="34" charset="0"/>
              <a:cs typeface="Arial" pitchFamily="34" charset="0"/>
            </a:endParaRPr>
          </a:p>
          <a:p>
            <a:pPr>
              <a:spcBef>
                <a:spcPts val="580"/>
              </a:spcBef>
              <a:defRPr/>
            </a:pPr>
            <a:r>
              <a:rPr lang="sr-Cyrl-RS" sz="3600" dirty="0" smtClean="0">
                <a:latin typeface="Arial" pitchFamily="34" charset="0"/>
                <a:cs typeface="Arial" pitchFamily="34" charset="0"/>
              </a:rPr>
              <a:t>Група намирница</a:t>
            </a:r>
            <a:r>
              <a:rPr lang="sr-Latn-CS" sz="3600" dirty="0" smtClean="0">
                <a:latin typeface="Arial" pitchFamily="34" charset="0"/>
                <a:cs typeface="Arial" pitchFamily="34" charset="0"/>
              </a:rPr>
              <a:t>:</a:t>
            </a:r>
          </a:p>
          <a:p>
            <a:pPr marL="891540" lvl="1" indent="-571500">
              <a:spcBef>
                <a:spcPts val="370"/>
              </a:spcBef>
              <a:defRPr/>
            </a:pPr>
            <a:r>
              <a:rPr lang="sr-Cyrl-RS" sz="3200" dirty="0" smtClean="0">
                <a:latin typeface="Arial" pitchFamily="34" charset="0"/>
                <a:cs typeface="Arial" pitchFamily="34" charset="0"/>
              </a:rPr>
              <a:t>хлеб, житарице</a:t>
            </a:r>
            <a:r>
              <a:rPr lang="en-US" sz="3200" dirty="0" smtClean="0">
                <a:latin typeface="Arial" pitchFamily="34" charset="0"/>
                <a:cs typeface="Arial" pitchFamily="34" charset="0"/>
              </a:rPr>
              <a:t>, </a:t>
            </a:r>
            <a:r>
              <a:rPr lang="sr-Cyrl-RS" sz="3200" dirty="0" smtClean="0">
                <a:latin typeface="Arial" pitchFamily="34" charset="0"/>
                <a:cs typeface="Arial" pitchFamily="34" charset="0"/>
              </a:rPr>
              <a:t>пиринач, тестенине</a:t>
            </a:r>
            <a:endParaRPr lang="sr-Latn-CS" sz="3200" dirty="0" smtClean="0">
              <a:latin typeface="Arial" pitchFamily="34" charset="0"/>
              <a:cs typeface="Arial" pitchFamily="34" charset="0"/>
            </a:endParaRPr>
          </a:p>
          <a:p>
            <a:pPr marL="777240" lvl="1" indent="-457200">
              <a:spcBef>
                <a:spcPts val="370"/>
              </a:spcBef>
              <a:defRPr/>
            </a:pPr>
            <a:r>
              <a:rPr lang="sr-Latn-RS" sz="3200" dirty="0" smtClean="0">
                <a:latin typeface="Arial" pitchFamily="34" charset="0"/>
                <a:cs typeface="Arial" pitchFamily="34" charset="0"/>
              </a:rPr>
              <a:t> </a:t>
            </a:r>
            <a:r>
              <a:rPr lang="sr-Cyrl-RS" sz="3200" dirty="0" smtClean="0">
                <a:latin typeface="Arial" pitchFamily="34" charset="0"/>
                <a:cs typeface="Arial" pitchFamily="34" charset="0"/>
              </a:rPr>
              <a:t>поврће</a:t>
            </a:r>
            <a:r>
              <a:rPr lang="en-US" sz="3200" dirty="0" smtClean="0">
                <a:latin typeface="Arial" pitchFamily="34" charset="0"/>
                <a:cs typeface="Arial" pitchFamily="34" charset="0"/>
              </a:rPr>
              <a:t> </a:t>
            </a:r>
            <a:endParaRPr lang="sr-Latn-CS" sz="3200" dirty="0" smtClean="0">
              <a:latin typeface="Arial" pitchFamily="34" charset="0"/>
              <a:cs typeface="Arial" pitchFamily="34" charset="0"/>
            </a:endParaRPr>
          </a:p>
          <a:p>
            <a:pPr marL="777240" lvl="1" indent="-457200">
              <a:spcBef>
                <a:spcPts val="370"/>
              </a:spcBef>
              <a:defRPr/>
            </a:pPr>
            <a:r>
              <a:rPr lang="sr-Latn-CS" sz="3200" dirty="0" smtClean="0">
                <a:latin typeface="Arial" pitchFamily="34" charset="0"/>
                <a:cs typeface="Arial" pitchFamily="34" charset="0"/>
              </a:rPr>
              <a:t> </a:t>
            </a:r>
            <a:r>
              <a:rPr lang="sr-Cyrl-RS" sz="3200" dirty="0" smtClean="0">
                <a:latin typeface="Arial" pitchFamily="34" charset="0"/>
                <a:cs typeface="Arial" pitchFamily="34" charset="0"/>
              </a:rPr>
              <a:t>воће</a:t>
            </a:r>
            <a:endParaRPr lang="sr-Latn-CS" sz="3200" dirty="0" smtClean="0">
              <a:latin typeface="Arial" pitchFamily="34" charset="0"/>
              <a:cs typeface="Arial" pitchFamily="34" charset="0"/>
            </a:endParaRPr>
          </a:p>
          <a:p>
            <a:pPr marL="777240" lvl="1" indent="-457200">
              <a:spcBef>
                <a:spcPts val="370"/>
              </a:spcBef>
              <a:defRPr/>
            </a:pPr>
            <a:r>
              <a:rPr lang="sr-Latn-RS" sz="3200" dirty="0" smtClean="0">
                <a:latin typeface="Arial" pitchFamily="34" charset="0"/>
                <a:cs typeface="Arial" pitchFamily="34" charset="0"/>
              </a:rPr>
              <a:t> </a:t>
            </a:r>
            <a:r>
              <a:rPr lang="sr-Cyrl-RS" sz="3200" dirty="0" smtClean="0">
                <a:latin typeface="Arial" pitchFamily="34" charset="0"/>
                <a:cs typeface="Arial" pitchFamily="34" charset="0"/>
              </a:rPr>
              <a:t>млеко, млечне прерађевине</a:t>
            </a:r>
            <a:endParaRPr lang="sr-Latn-CS" sz="3200" dirty="0" smtClean="0">
              <a:latin typeface="Arial" pitchFamily="34" charset="0"/>
              <a:cs typeface="Arial" pitchFamily="34" charset="0"/>
            </a:endParaRPr>
          </a:p>
          <a:p>
            <a:pPr marL="777240" lvl="1" indent="-457200">
              <a:spcBef>
                <a:spcPts val="370"/>
              </a:spcBef>
              <a:defRPr/>
            </a:pPr>
            <a:r>
              <a:rPr lang="sr-Latn-RS" sz="3200" dirty="0" smtClean="0">
                <a:latin typeface="Arial" pitchFamily="34" charset="0"/>
                <a:cs typeface="Arial" pitchFamily="34" charset="0"/>
              </a:rPr>
              <a:t> </a:t>
            </a:r>
            <a:r>
              <a:rPr lang="sr-Cyrl-RS" sz="3200" dirty="0" smtClean="0">
                <a:latin typeface="Arial" pitchFamily="34" charset="0"/>
                <a:cs typeface="Arial" pitchFamily="34" charset="0"/>
              </a:rPr>
              <a:t>месо и месне прерађевине</a:t>
            </a:r>
            <a:r>
              <a:rPr lang="en-US" sz="3200" dirty="0" smtClean="0">
                <a:latin typeface="Arial" pitchFamily="34" charset="0"/>
                <a:cs typeface="Arial" pitchFamily="34" charset="0"/>
              </a:rPr>
              <a:t>, </a:t>
            </a:r>
            <a:r>
              <a:rPr lang="sr-Cyrl-RS" sz="3200" dirty="0" smtClean="0">
                <a:latin typeface="Arial" pitchFamily="34" charset="0"/>
                <a:cs typeface="Arial" pitchFamily="34" charset="0"/>
              </a:rPr>
              <a:t>риба, јаја, махунарке</a:t>
            </a:r>
            <a:endParaRPr lang="sr-Latn-RS" sz="3200" dirty="0" smtClean="0">
              <a:latin typeface="Arial" pitchFamily="34" charset="0"/>
              <a:cs typeface="Arial" pitchFamily="34" charset="0"/>
            </a:endParaRPr>
          </a:p>
          <a:p>
            <a:pPr marL="777240" lvl="1" indent="-457200">
              <a:spcBef>
                <a:spcPts val="370"/>
              </a:spcBef>
              <a:defRPr/>
            </a:pPr>
            <a:r>
              <a:rPr lang="sr-Latn-RS" sz="3200" dirty="0" smtClean="0">
                <a:latin typeface="Arial" pitchFamily="34" charset="0"/>
                <a:cs typeface="Arial" pitchFamily="34" charset="0"/>
              </a:rPr>
              <a:t> </a:t>
            </a:r>
            <a:r>
              <a:rPr lang="sr-Cyrl-RS" sz="3200" dirty="0" smtClean="0">
                <a:latin typeface="Arial" pitchFamily="34" charset="0"/>
                <a:cs typeface="Arial" pitchFamily="34" charset="0"/>
              </a:rPr>
              <a:t>шећери, масти, уља</a:t>
            </a:r>
            <a:endParaRPr lang="sr-Latn-RS" sz="3200" dirty="0" smtClean="0">
              <a:latin typeface="Arial" pitchFamily="34" charset="0"/>
              <a:cs typeface="Arial" pitchFamily="34" charset="0"/>
            </a:endParaRPr>
          </a:p>
          <a:p>
            <a:pPr marL="891540" lvl="1" indent="-571500">
              <a:spcBef>
                <a:spcPts val="370"/>
              </a:spcBef>
              <a:defRPr/>
            </a:pPr>
            <a:endParaRPr lang="sr-Latn-CS" sz="4400" dirty="0" smtClean="0">
              <a:latin typeface="Arial" pitchFamily="34" charset="0"/>
              <a:cs typeface="Arial"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6218" y="2050250"/>
            <a:ext cx="3943317" cy="263093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6218" y="5515830"/>
            <a:ext cx="1952802" cy="130135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6118" y="5515830"/>
            <a:ext cx="1933417" cy="1289952"/>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7668" t="35238" r="7394"/>
          <a:stretch/>
        </p:blipFill>
        <p:spPr>
          <a:xfrm>
            <a:off x="5132509" y="5515830"/>
            <a:ext cx="2674961" cy="135863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58992" y="0"/>
            <a:ext cx="2333008" cy="1312317"/>
          </a:xfrm>
          <a:prstGeom prst="rect">
            <a:avLst/>
          </a:prstGeom>
        </p:spPr>
      </p:pic>
    </p:spTree>
    <p:extLst>
      <p:ext uri="{BB962C8B-B14F-4D97-AF65-F5344CB8AC3E}">
        <p14:creationId xmlns:p14="http://schemas.microsoft.com/office/powerpoint/2010/main" val="93887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64991" y="249158"/>
            <a:ext cx="5453418" cy="922906"/>
          </a:xfrm>
        </p:spPr>
        <p:txBody>
          <a:bodyPr>
            <a:normAutofit/>
          </a:bodyPr>
          <a:lstStyle/>
          <a:p>
            <a:r>
              <a:rPr lang="sr-Cyrl-RS" altLang="en-US" sz="4800" b="1" dirty="0" smtClean="0">
                <a:solidFill>
                  <a:srgbClr val="FF0000"/>
                </a:solidFill>
                <a:latin typeface="Arial" panose="020B0604020202020204" pitchFamily="34" charset="0"/>
                <a:cs typeface="Arial" panose="020B0604020202020204" pitchFamily="34" charset="0"/>
              </a:rPr>
              <a:t>Савети</a:t>
            </a:r>
            <a:endParaRPr lang="sr-Latn-CS" altLang="en-US" sz="4800" b="1" dirty="0"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9538" y="16259"/>
            <a:ext cx="2744268" cy="205820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209" y="5331291"/>
            <a:ext cx="5827598" cy="1526709"/>
          </a:xfrm>
          <a:prstGeom prst="rect">
            <a:avLst/>
          </a:prstGeom>
        </p:spPr>
      </p:pic>
      <p:sp>
        <p:nvSpPr>
          <p:cNvPr id="7" name="Rectangle 3"/>
          <p:cNvSpPr>
            <a:spLocks noGrp="1" noChangeArrowheads="1"/>
          </p:cNvSpPr>
          <p:nvPr>
            <p:ph sz="quarter" idx="1"/>
          </p:nvPr>
        </p:nvSpPr>
        <p:spPr>
          <a:xfrm>
            <a:off x="264991" y="1293270"/>
            <a:ext cx="10325672" cy="4954136"/>
          </a:xfrm>
        </p:spPr>
        <p:txBody>
          <a:bodyPr>
            <a:noAutofit/>
          </a:bodyPr>
          <a:lstStyle/>
          <a:p>
            <a:pPr>
              <a:lnSpc>
                <a:spcPct val="90000"/>
              </a:lnSpc>
            </a:pPr>
            <a:r>
              <a:rPr lang="sr-Cyrl-RS" altLang="en-US" sz="3500" dirty="0" smtClean="0">
                <a:latin typeface="Arial" panose="020B0604020202020204" pitchFamily="34" charset="0"/>
                <a:cs typeface="Arial" panose="020B0604020202020204" pitchFamily="34" charset="0"/>
              </a:rPr>
              <a:t>Деца воле ужине</a:t>
            </a:r>
            <a:r>
              <a:rPr lang="en-US" altLang="en-US" sz="3500" dirty="0" smtClean="0">
                <a:latin typeface="Arial" panose="020B0604020202020204" pitchFamily="34" charset="0"/>
                <a:cs typeface="Arial" panose="020B0604020202020204" pitchFamily="34" charset="0"/>
              </a:rPr>
              <a:t>. </a:t>
            </a:r>
            <a:endParaRPr lang="sr-Latn-CS" altLang="en-US" sz="3500" dirty="0" smtClean="0">
              <a:latin typeface="Arial" panose="020B0604020202020204" pitchFamily="34" charset="0"/>
              <a:cs typeface="Arial" panose="020B0604020202020204" pitchFamily="34" charset="0"/>
            </a:endParaRPr>
          </a:p>
          <a:p>
            <a:pPr>
              <a:lnSpc>
                <a:spcPct val="90000"/>
              </a:lnSpc>
            </a:pPr>
            <a:r>
              <a:rPr lang="sr-Cyrl-RS" altLang="en-US" sz="3500" dirty="0" smtClean="0">
                <a:latin typeface="Arial" panose="020B0604020202020204" pitchFamily="34" charset="0"/>
                <a:cs typeface="Arial" panose="020B0604020202020204" pitchFamily="34" charset="0"/>
              </a:rPr>
              <a:t>Навике у исхрани које треба избегавати су: коришћење бочице, веће количине слаткиша, густе сокове, заслађене житарице, грицкалице</a:t>
            </a:r>
            <a:r>
              <a:rPr lang="en-US" altLang="en-US" sz="3500" dirty="0" smtClean="0">
                <a:latin typeface="Arial" panose="020B0604020202020204" pitchFamily="34" charset="0"/>
                <a:cs typeface="Arial" panose="020B0604020202020204" pitchFamily="34" charset="0"/>
              </a:rPr>
              <a:t>.</a:t>
            </a:r>
            <a:endParaRPr lang="sr-Latn-CS" altLang="en-US" sz="3500" dirty="0" smtClean="0">
              <a:latin typeface="Arial" panose="020B0604020202020204" pitchFamily="34" charset="0"/>
              <a:cs typeface="Arial" panose="020B0604020202020204" pitchFamily="34" charset="0"/>
            </a:endParaRPr>
          </a:p>
          <a:p>
            <a:pPr>
              <a:lnSpc>
                <a:spcPct val="90000"/>
              </a:lnSpc>
            </a:pPr>
            <a:r>
              <a:rPr lang="sr-Cyrl-RS" altLang="en-US" sz="3500" dirty="0" smtClean="0">
                <a:latin typeface="Arial" panose="020B0604020202020204" pitchFamily="34" charset="0"/>
                <a:cs typeface="Arial" panose="020B0604020202020204" pitchFamily="34" charset="0"/>
              </a:rPr>
              <a:t>Никада не инсистирати да се све поједе</a:t>
            </a:r>
            <a:r>
              <a:rPr lang="en-US" altLang="en-US" sz="3500" dirty="0" smtClean="0">
                <a:latin typeface="Arial" panose="020B0604020202020204" pitchFamily="34" charset="0"/>
                <a:cs typeface="Arial" panose="020B0604020202020204" pitchFamily="34" charset="0"/>
              </a:rPr>
              <a:t>. </a:t>
            </a:r>
            <a:endParaRPr lang="sr-Latn-CS" altLang="en-US" sz="3500" dirty="0" smtClean="0">
              <a:latin typeface="Arial" panose="020B0604020202020204" pitchFamily="34" charset="0"/>
              <a:cs typeface="Arial" panose="020B0604020202020204" pitchFamily="34" charset="0"/>
            </a:endParaRPr>
          </a:p>
          <a:p>
            <a:pPr>
              <a:lnSpc>
                <a:spcPct val="90000"/>
              </a:lnSpc>
            </a:pPr>
            <a:r>
              <a:rPr lang="sr-Cyrl-RS" altLang="en-US" sz="3500" dirty="0" smtClean="0">
                <a:latin typeface="Arial" panose="020B0604020202020204" pitchFamily="34" charset="0"/>
                <a:cs typeface="Arial" panose="020B0604020202020204" pitchFamily="34" charset="0"/>
              </a:rPr>
              <a:t>Деца узраста од две до пет година порасту око седам </a:t>
            </a:r>
            <a:r>
              <a:rPr lang="sr-Latn-CS" altLang="en-US" sz="3500" dirty="0" smtClean="0">
                <a:latin typeface="Arial" panose="020B0604020202020204" pitchFamily="34" charset="0"/>
                <a:cs typeface="Arial" panose="020B0604020202020204" pitchFamily="34" charset="0"/>
              </a:rPr>
              <a:t>cm </a:t>
            </a:r>
            <a:r>
              <a:rPr lang="sr-Cyrl-RS" altLang="en-US" sz="3500" dirty="0" smtClean="0">
                <a:latin typeface="Arial" panose="020B0604020202020204" pitchFamily="34" charset="0"/>
                <a:cs typeface="Arial" panose="020B0604020202020204" pitchFamily="34" charset="0"/>
              </a:rPr>
              <a:t>годишње и добијају на телесној маси око два </a:t>
            </a:r>
            <a:r>
              <a:rPr lang="en-US" altLang="en-US" sz="3500" dirty="0" smtClean="0">
                <a:latin typeface="Arial" panose="020B0604020202020204" pitchFamily="34" charset="0"/>
                <a:cs typeface="Arial" panose="020B0604020202020204" pitchFamily="34" charset="0"/>
              </a:rPr>
              <a:t>kg </a:t>
            </a:r>
            <a:r>
              <a:rPr lang="sr-Cyrl-RS" altLang="en-US" sz="3500" dirty="0" smtClean="0">
                <a:latin typeface="Arial" panose="020B0604020202020204" pitchFamily="34" charset="0"/>
                <a:cs typeface="Arial" panose="020B0604020202020204" pitchFamily="34" charset="0"/>
              </a:rPr>
              <a:t>годишње</a:t>
            </a:r>
            <a:r>
              <a:rPr lang="en-US" altLang="en-US" sz="3500" dirty="0" smtClean="0">
                <a:latin typeface="Arial" panose="020B0604020202020204" pitchFamily="34" charset="0"/>
                <a:cs typeface="Arial" panose="020B0604020202020204" pitchFamily="34" charset="0"/>
              </a:rPr>
              <a:t>. </a:t>
            </a:r>
            <a:endParaRPr lang="sr-Latn-CS" altLang="en-US" sz="35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553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61977" y="351477"/>
            <a:ext cx="6938176" cy="1325563"/>
          </a:xfrm>
        </p:spPr>
        <p:txBody>
          <a:bodyPr>
            <a:normAutofit/>
          </a:bodyPr>
          <a:lstStyle/>
          <a:p>
            <a:r>
              <a:rPr lang="sr-Cyrl-RS" altLang="en-US" sz="4800" b="1" dirty="0" smtClean="0">
                <a:solidFill>
                  <a:srgbClr val="FF0000"/>
                </a:solidFill>
                <a:latin typeface="Arial" panose="020B0604020202020204" pitchFamily="34" charset="0"/>
                <a:cs typeface="Arial" panose="020B0604020202020204" pitchFamily="34" charset="0"/>
              </a:rPr>
              <a:t>Дете од две године</a:t>
            </a:r>
            <a:endParaRPr lang="sr-Latn-CS" altLang="en-US" sz="4800" dirty="0" smtClean="0">
              <a:solidFill>
                <a:srgbClr val="FF0000"/>
              </a:solidFill>
              <a:latin typeface="Arial" panose="020B0604020202020204" pitchFamily="34" charset="0"/>
              <a:cs typeface="Arial" panose="020B0604020202020204" pitchFamily="34" charset="0"/>
            </a:endParaRPr>
          </a:p>
        </p:txBody>
      </p:sp>
      <p:sp>
        <p:nvSpPr>
          <p:cNvPr id="20483" name="Rectangle 3"/>
          <p:cNvSpPr>
            <a:spLocks noGrp="1" noChangeArrowheads="1"/>
          </p:cNvSpPr>
          <p:nvPr>
            <p:ph sz="quarter" idx="1"/>
          </p:nvPr>
        </p:nvSpPr>
        <p:spPr>
          <a:xfrm>
            <a:off x="661977" y="1581506"/>
            <a:ext cx="8229600" cy="4368918"/>
          </a:xfrm>
        </p:spPr>
        <p:txBody>
          <a:bodyPr>
            <a:noAutofit/>
          </a:bodyPr>
          <a:lstStyle/>
          <a:p>
            <a:pPr>
              <a:lnSpc>
                <a:spcPct val="90000"/>
              </a:lnSpc>
            </a:pPr>
            <a:r>
              <a:rPr lang="sr-Cyrl-RS" altLang="en-US" sz="3600" dirty="0" smtClean="0">
                <a:latin typeface="Arial" panose="020B0604020202020204" pitchFamily="34" charset="0"/>
                <a:cs typeface="Arial" panose="020B0604020202020204" pitchFamily="34" charset="0"/>
              </a:rPr>
              <a:t>Дефинише шта воли, а шта не воли</a:t>
            </a:r>
            <a:endParaRPr lang="en-US" altLang="en-US" sz="3600" dirty="0" smtClean="0">
              <a:latin typeface="Arial" panose="020B0604020202020204" pitchFamily="34" charset="0"/>
              <a:cs typeface="Arial" panose="020B0604020202020204" pitchFamily="34" charset="0"/>
            </a:endParaRPr>
          </a:p>
          <a:p>
            <a:pPr>
              <a:lnSpc>
                <a:spcPct val="90000"/>
              </a:lnSpc>
            </a:pPr>
            <a:r>
              <a:rPr lang="sr-Latn-RS" altLang="en-US" sz="3600" dirty="0" smtClean="0">
                <a:latin typeface="Arial" panose="020B0604020202020204" pitchFamily="34" charset="0"/>
                <a:cs typeface="Arial" panose="020B0604020202020204" pitchFamily="34" charset="0"/>
              </a:rPr>
              <a:t>M</a:t>
            </a:r>
            <a:r>
              <a:rPr lang="sr-Cyrl-RS" altLang="en-US" sz="3600" dirty="0" smtClean="0">
                <a:latin typeface="Arial" panose="020B0604020202020204" pitchFamily="34" charset="0"/>
                <a:cs typeface="Arial" panose="020B0604020202020204" pitchFamily="34" charset="0"/>
              </a:rPr>
              <a:t>оже бити веома захтевно</a:t>
            </a:r>
            <a:endParaRPr lang="en-US" altLang="en-US" sz="3600" dirty="0" smtClean="0">
              <a:latin typeface="Arial" panose="020B0604020202020204" pitchFamily="34" charset="0"/>
              <a:cs typeface="Arial" panose="020B0604020202020204" pitchFamily="34" charset="0"/>
            </a:endParaRPr>
          </a:p>
          <a:p>
            <a:pPr>
              <a:lnSpc>
                <a:spcPct val="90000"/>
              </a:lnSpc>
            </a:pPr>
            <a:r>
              <a:rPr lang="sr-Latn-RS" altLang="en-US" sz="3600" dirty="0" smtClean="0">
                <a:latin typeface="Arial" panose="020B0604020202020204" pitchFamily="34" charset="0"/>
                <a:cs typeface="Arial" panose="020B0604020202020204" pitchFamily="34" charset="0"/>
              </a:rPr>
              <a:t>A</a:t>
            </a:r>
            <a:r>
              <a:rPr lang="sr-Cyrl-RS" altLang="en-US" sz="3600" dirty="0" smtClean="0">
                <a:latin typeface="Arial" panose="020B0604020202020204" pitchFamily="34" charset="0"/>
                <a:cs typeface="Arial" panose="020B0604020202020204" pitchFamily="34" charset="0"/>
              </a:rPr>
              <a:t>петит му опада јер се раст успорава</a:t>
            </a:r>
            <a:endParaRPr lang="en-US" altLang="en-US" sz="3600" dirty="0" smtClean="0">
              <a:latin typeface="Arial" panose="020B0604020202020204" pitchFamily="34" charset="0"/>
              <a:cs typeface="Arial" panose="020B0604020202020204" pitchFamily="34" charset="0"/>
            </a:endParaRPr>
          </a:p>
          <a:p>
            <a:pPr>
              <a:lnSpc>
                <a:spcPct val="90000"/>
              </a:lnSpc>
            </a:pPr>
            <a:r>
              <a:rPr lang="sr-Cyrl-RS" altLang="en-US" sz="3600" dirty="0" smtClean="0">
                <a:latin typeface="Arial" panose="020B0604020202020204" pitchFamily="34" charset="0"/>
                <a:cs typeface="Arial" panose="020B0604020202020204" pitchFamily="34" charset="0"/>
              </a:rPr>
              <a:t>Воли да помаже у кухињи</a:t>
            </a:r>
            <a:endParaRPr lang="en-US" altLang="en-US" sz="3600" dirty="0" smtClean="0">
              <a:latin typeface="Arial" panose="020B0604020202020204" pitchFamily="34" charset="0"/>
              <a:cs typeface="Arial" panose="020B0604020202020204" pitchFamily="34" charset="0"/>
            </a:endParaRPr>
          </a:p>
          <a:p>
            <a:pPr>
              <a:lnSpc>
                <a:spcPct val="90000"/>
              </a:lnSpc>
            </a:pPr>
            <a:r>
              <a:rPr lang="sr-Cyrl-RS" altLang="en-US" sz="3600" dirty="0" smtClean="0">
                <a:latin typeface="Arial" panose="020B0604020202020204" pitchFamily="34" charset="0"/>
                <a:cs typeface="Arial" panose="020B0604020202020204" pitchFamily="34" charset="0"/>
              </a:rPr>
              <a:t>Држи чашу и шољу једном руком</a:t>
            </a:r>
            <a:endParaRPr lang="en-US" altLang="en-US" sz="3600" dirty="0" smtClean="0">
              <a:latin typeface="Arial" panose="020B0604020202020204" pitchFamily="34" charset="0"/>
              <a:cs typeface="Arial" panose="020B0604020202020204" pitchFamily="34" charset="0"/>
            </a:endParaRPr>
          </a:p>
          <a:p>
            <a:pPr>
              <a:lnSpc>
                <a:spcPct val="90000"/>
              </a:lnSpc>
            </a:pPr>
            <a:r>
              <a:rPr lang="sr-Latn-RS" altLang="en-US" sz="3600" dirty="0" smtClean="0">
                <a:latin typeface="Arial" panose="020B0604020202020204" pitchFamily="34" charset="0"/>
                <a:cs typeface="Arial" panose="020B0604020202020204" pitchFamily="34" charset="0"/>
              </a:rPr>
              <a:t>K</a:t>
            </a:r>
            <a:r>
              <a:rPr lang="sr-Cyrl-RS" altLang="en-US" sz="3600" dirty="0" smtClean="0">
                <a:latin typeface="Arial" panose="020B0604020202020204" pitchFamily="34" charset="0"/>
                <a:cs typeface="Arial" panose="020B0604020202020204" pitchFamily="34" charset="0"/>
              </a:rPr>
              <a:t>ашику ставља равно у уста</a:t>
            </a:r>
            <a:endParaRPr lang="en-US" altLang="en-US" sz="3600" dirty="0" smtClean="0">
              <a:latin typeface="Arial" panose="020B0604020202020204" pitchFamily="34" charset="0"/>
              <a:cs typeface="Arial" panose="020B0604020202020204" pitchFamily="34" charset="0"/>
            </a:endParaRPr>
          </a:p>
          <a:p>
            <a:pPr>
              <a:lnSpc>
                <a:spcPct val="90000"/>
              </a:lnSpc>
            </a:pPr>
            <a:r>
              <a:rPr lang="sr-Cyrl-RS" altLang="en-US" sz="3600" dirty="0" smtClean="0">
                <a:latin typeface="Arial" panose="020B0604020202020204" pitchFamily="34" charset="0"/>
                <a:cs typeface="Arial" panose="020B0604020202020204" pitchFamily="34" charset="0"/>
              </a:rPr>
              <a:t>Боље жваће храну</a:t>
            </a:r>
            <a:endParaRPr lang="sr-Latn-CS" altLang="en-US" sz="3600" dirty="0" smtClean="0">
              <a:latin typeface="Arial" panose="020B0604020202020204" pitchFamily="34" charset="0"/>
              <a:cs typeface="Arial" panose="020B0604020202020204" pitchFamily="34" charset="0"/>
            </a:endParaRPr>
          </a:p>
          <a:p>
            <a:pPr>
              <a:lnSpc>
                <a:spcPct val="90000"/>
              </a:lnSpc>
            </a:pPr>
            <a:endParaRPr lang="sr-Latn-CS" altLang="en-US" sz="40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0311" y="12012"/>
            <a:ext cx="3441689" cy="229445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1577" y="3316406"/>
            <a:ext cx="2580322" cy="2743200"/>
          </a:xfrm>
          <a:prstGeom prst="rect">
            <a:avLst/>
          </a:prstGeom>
        </p:spPr>
      </p:pic>
    </p:spTree>
    <p:extLst>
      <p:ext uri="{BB962C8B-B14F-4D97-AF65-F5344CB8AC3E}">
        <p14:creationId xmlns:p14="http://schemas.microsoft.com/office/powerpoint/2010/main" val="384784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63752" y="253549"/>
            <a:ext cx="8229600" cy="1143000"/>
          </a:xfrm>
        </p:spPr>
        <p:txBody>
          <a:bodyPr>
            <a:normAutofit/>
          </a:bodyPr>
          <a:lstStyle/>
          <a:p>
            <a:r>
              <a:rPr lang="sr-Cyrl-RS" altLang="en-US" sz="4800" b="1" dirty="0" smtClean="0">
                <a:solidFill>
                  <a:srgbClr val="FF0000"/>
                </a:solidFill>
                <a:latin typeface="Arial" panose="020B0604020202020204" pitchFamily="34" charset="0"/>
                <a:cs typeface="Arial" panose="020B0604020202020204" pitchFamily="34" charset="0"/>
              </a:rPr>
              <a:t>Дете од три године</a:t>
            </a:r>
            <a:endParaRPr lang="sr-Latn-CS" altLang="en-US" sz="4800" dirty="0" smtClean="0">
              <a:solidFill>
                <a:srgbClr val="FF0000"/>
              </a:solidFill>
              <a:latin typeface="Arial" panose="020B0604020202020204" pitchFamily="34" charset="0"/>
              <a:cs typeface="Arial" panose="020B0604020202020204" pitchFamily="34" charset="0"/>
            </a:endParaRPr>
          </a:p>
        </p:txBody>
      </p:sp>
      <p:sp>
        <p:nvSpPr>
          <p:cNvPr id="21507" name="Rectangle 3"/>
          <p:cNvSpPr>
            <a:spLocks noGrp="1" noChangeArrowheads="1"/>
          </p:cNvSpPr>
          <p:nvPr>
            <p:ph sz="quarter" idx="1"/>
          </p:nvPr>
        </p:nvSpPr>
        <p:spPr>
          <a:xfrm>
            <a:off x="563752" y="1497629"/>
            <a:ext cx="9278203" cy="3967162"/>
          </a:xfrm>
        </p:spPr>
        <p:txBody>
          <a:bodyPr>
            <a:noAutofit/>
          </a:bodyPr>
          <a:lstStyle/>
          <a:p>
            <a:r>
              <a:rPr lang="sr-Cyrl-RS" altLang="en-US" sz="3600" dirty="0" smtClean="0">
                <a:latin typeface="Arial" panose="020B0604020202020204" pitchFamily="34" charset="0"/>
                <a:cs typeface="Arial" panose="020B0604020202020204" pitchFamily="34" charset="0"/>
              </a:rPr>
              <a:t>Зна се да користи виљушку и кашику</a:t>
            </a:r>
            <a:endParaRPr lang="en-US" altLang="en-US" sz="3600" dirty="0" smtClean="0">
              <a:latin typeface="Arial" panose="020B0604020202020204" pitchFamily="34" charset="0"/>
              <a:cs typeface="Arial" panose="020B0604020202020204" pitchFamily="34" charset="0"/>
            </a:endParaRPr>
          </a:p>
          <a:p>
            <a:r>
              <a:rPr lang="sr-Latn-RS" altLang="en-US" sz="3600" dirty="0" smtClean="0">
                <a:latin typeface="Arial" panose="020B0604020202020204" pitchFamily="34" charset="0"/>
                <a:cs typeface="Arial" panose="020B0604020202020204" pitchFamily="34" charset="0"/>
              </a:rPr>
              <a:t>T</a:t>
            </a:r>
            <a:r>
              <a:rPr lang="sr-Cyrl-RS" altLang="en-US" sz="3600" dirty="0" smtClean="0">
                <a:latin typeface="Arial" panose="020B0604020202020204" pitchFamily="34" charset="0"/>
                <a:cs typeface="Arial" panose="020B0604020202020204" pitchFamily="34" charset="0"/>
              </a:rPr>
              <a:t>ражи омиљену храну захтева слаткише</a:t>
            </a:r>
            <a:r>
              <a:rPr lang="en-US" altLang="en-US" sz="3600" dirty="0" smtClean="0">
                <a:latin typeface="Arial" panose="020B0604020202020204" pitchFamily="34" charset="0"/>
                <a:cs typeface="Arial" panose="020B0604020202020204" pitchFamily="34" charset="0"/>
              </a:rPr>
              <a:t>) </a:t>
            </a:r>
          </a:p>
          <a:p>
            <a:r>
              <a:rPr lang="sr-Cyrl-RS" altLang="en-US" sz="3600" dirty="0" smtClean="0">
                <a:latin typeface="Arial" panose="020B0604020202020204" pitchFamily="34" charset="0"/>
                <a:cs typeface="Arial" panose="020B0604020202020204" pitchFamily="34" charset="0"/>
              </a:rPr>
              <a:t>Захтева једну врсту хране неколико дана</a:t>
            </a:r>
            <a:endParaRPr lang="en-US" altLang="en-US" sz="3600" dirty="0" smtClean="0">
              <a:latin typeface="Arial" panose="020B0604020202020204" pitchFamily="34" charset="0"/>
              <a:cs typeface="Arial" panose="020B0604020202020204" pitchFamily="34" charset="0"/>
            </a:endParaRPr>
          </a:p>
          <a:p>
            <a:r>
              <a:rPr lang="sr-Cyrl-RS" altLang="en-US" sz="3600" dirty="0" smtClean="0">
                <a:latin typeface="Arial" panose="020B0604020202020204" pitchFamily="34" charset="0"/>
                <a:cs typeface="Arial" panose="020B0604020202020204" pitchFamily="34" charset="0"/>
              </a:rPr>
              <a:t>Углавном више воли сирово поврће од куваног</a:t>
            </a:r>
            <a:endParaRPr lang="en-US" altLang="en-US" sz="3600" dirty="0" smtClean="0">
              <a:latin typeface="Arial" panose="020B0604020202020204" pitchFamily="34" charset="0"/>
              <a:cs typeface="Arial" panose="020B0604020202020204" pitchFamily="34" charset="0"/>
            </a:endParaRPr>
          </a:p>
          <a:p>
            <a:r>
              <a:rPr lang="sr-Cyrl-RS" altLang="en-US" sz="3600" dirty="0" smtClean="0">
                <a:latin typeface="Arial" panose="020B0604020202020204" pitchFamily="34" charset="0"/>
                <a:cs typeface="Arial" panose="020B0604020202020204" pitchFamily="34" charset="0"/>
              </a:rPr>
              <a:t>Воли да се игра спремања хране и сервирања</a:t>
            </a:r>
            <a:endParaRPr lang="en-US" altLang="en-US" sz="36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727" y="439399"/>
            <a:ext cx="2154852" cy="2808768"/>
          </a:xfrm>
          <a:prstGeom prst="rect">
            <a:avLst/>
          </a:prstGeom>
        </p:spPr>
      </p:pic>
    </p:spTree>
    <p:extLst>
      <p:ext uri="{BB962C8B-B14F-4D97-AF65-F5344CB8AC3E}">
        <p14:creationId xmlns:p14="http://schemas.microsoft.com/office/powerpoint/2010/main" val="274806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01439" y="370172"/>
            <a:ext cx="8569325" cy="1143000"/>
          </a:xfrm>
        </p:spPr>
        <p:txBody>
          <a:bodyPr>
            <a:noAutofit/>
          </a:bodyPr>
          <a:lstStyle/>
          <a:p>
            <a:pPr>
              <a:defRPr/>
            </a:pPr>
            <a:r>
              <a:rPr lang="sr-Cyrl-RS" sz="4000" b="1" dirty="0" smtClean="0">
                <a:solidFill>
                  <a:srgbClr val="FF0000"/>
                </a:solidFill>
                <a:latin typeface="Arial" pitchFamily="34" charset="0"/>
                <a:cs typeface="Arial" pitchFamily="34" charset="0"/>
              </a:rPr>
              <a:t>Са навршене четири године предшколско дете</a:t>
            </a:r>
            <a:r>
              <a:rPr lang="en-US" sz="4000" b="1" dirty="0" smtClean="0">
                <a:solidFill>
                  <a:srgbClr val="FF0000"/>
                </a:solidFill>
                <a:latin typeface="Arial" pitchFamily="34" charset="0"/>
                <a:cs typeface="Arial" pitchFamily="34" charset="0"/>
              </a:rPr>
              <a:t>:</a:t>
            </a:r>
            <a:r>
              <a:rPr lang="en-US" sz="4000" dirty="0" smtClean="0">
                <a:solidFill>
                  <a:srgbClr val="FF0000"/>
                </a:solidFill>
                <a:latin typeface="Arial" pitchFamily="34" charset="0"/>
                <a:cs typeface="Arial" pitchFamily="34" charset="0"/>
              </a:rPr>
              <a:t> </a:t>
            </a:r>
            <a:endParaRPr lang="sr-Latn-CS" sz="4000" dirty="0" smtClean="0">
              <a:solidFill>
                <a:srgbClr val="FF0000"/>
              </a:solidFill>
              <a:latin typeface="Arial" pitchFamily="34" charset="0"/>
              <a:cs typeface="Arial" pitchFamily="34" charset="0"/>
            </a:endParaRPr>
          </a:p>
        </p:txBody>
      </p:sp>
      <p:sp>
        <p:nvSpPr>
          <p:cNvPr id="22531" name="Rectangle 3"/>
          <p:cNvSpPr>
            <a:spLocks noGrp="1" noChangeArrowheads="1"/>
          </p:cNvSpPr>
          <p:nvPr>
            <p:ph sz="quarter" idx="1"/>
          </p:nvPr>
        </p:nvSpPr>
        <p:spPr>
          <a:xfrm>
            <a:off x="871301" y="2183216"/>
            <a:ext cx="8229600" cy="3773488"/>
          </a:xfrm>
        </p:spPr>
        <p:txBody>
          <a:bodyPr>
            <a:normAutofit/>
          </a:bodyPr>
          <a:lstStyle/>
          <a:p>
            <a:r>
              <a:rPr lang="sr-Cyrl-RS" altLang="en-US" sz="4000" dirty="0" smtClean="0">
                <a:latin typeface="Arial" panose="020B0604020202020204" pitchFamily="34" charset="0"/>
                <a:cs typeface="Arial" panose="020B0604020202020204" pitchFamily="34" charset="0"/>
              </a:rPr>
              <a:t>За време оброка воли да прича</a:t>
            </a:r>
            <a:endParaRPr lang="en-US" altLang="en-US" sz="4000" dirty="0" smtClean="0">
              <a:latin typeface="Arial" panose="020B0604020202020204" pitchFamily="34" charset="0"/>
              <a:cs typeface="Arial" panose="020B0604020202020204" pitchFamily="34" charset="0"/>
            </a:endParaRPr>
          </a:p>
          <a:p>
            <a:r>
              <a:rPr lang="sr-Cyrl-RS" altLang="en-US" sz="4000" dirty="0" smtClean="0">
                <a:latin typeface="Arial" panose="020B0604020202020204" pitchFamily="34" charset="0"/>
                <a:cs typeface="Arial" panose="020B0604020202020204" pitchFamily="34" charset="0"/>
              </a:rPr>
              <a:t>Може да једе чврсту храну</a:t>
            </a:r>
            <a:endParaRPr lang="en-US" altLang="en-US" sz="4000" dirty="0" smtClean="0">
              <a:latin typeface="Arial" panose="020B0604020202020204" pitchFamily="34" charset="0"/>
              <a:cs typeface="Arial" panose="020B0604020202020204" pitchFamily="34" charset="0"/>
            </a:endParaRPr>
          </a:p>
          <a:p>
            <a:r>
              <a:rPr lang="sr-Cyrl-RS" altLang="en-US" sz="4000" dirty="0" smtClean="0">
                <a:latin typeface="Arial" panose="020B0604020202020204" pitchFamily="34" charset="0"/>
                <a:cs typeface="Arial" panose="020B0604020202020204" pitchFamily="34" charset="0"/>
              </a:rPr>
              <a:t>Више воли обојену, атрактивну храну</a:t>
            </a:r>
            <a:r>
              <a:rPr lang="en-US" altLang="en-US" sz="4000" dirty="0" smtClean="0">
                <a:latin typeface="Arial" panose="020B0604020202020204" pitchFamily="34" charset="0"/>
                <a:cs typeface="Arial" panose="020B0604020202020204" pitchFamily="34" charset="0"/>
              </a:rPr>
              <a:t> </a:t>
            </a:r>
          </a:p>
          <a:p>
            <a:r>
              <a:rPr lang="sr-Latn-RS" altLang="en-US" sz="4000" dirty="0" smtClean="0">
                <a:latin typeface="Arial" panose="020B0604020202020204" pitchFamily="34" charset="0"/>
                <a:cs typeface="Arial" panose="020B0604020202020204" pitchFamily="34" charset="0"/>
              </a:rPr>
              <a:t>K</a:t>
            </a:r>
            <a:r>
              <a:rPr lang="en-US" altLang="en-US" sz="4000" dirty="0" smtClean="0">
                <a:latin typeface="Arial" panose="020B0604020202020204" pitchFamily="34" charset="0"/>
                <a:cs typeface="Arial" panose="020B0604020202020204" pitchFamily="34" charset="0"/>
              </a:rPr>
              <a:t>o</a:t>
            </a:r>
            <a:r>
              <a:rPr lang="sr-Cyrl-RS" altLang="en-US" sz="4000" dirty="0" smtClean="0">
                <a:latin typeface="Arial" panose="020B0604020202020204" pitchFamily="34" charset="0"/>
                <a:cs typeface="Arial" panose="020B0604020202020204" pitchFamily="34" charset="0"/>
              </a:rPr>
              <a:t>ристи виљушку и нож</a:t>
            </a:r>
            <a:endParaRPr lang="en-US" altLang="en-US" sz="40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8414" y="370172"/>
            <a:ext cx="2240278" cy="3311265"/>
          </a:xfrm>
          <a:prstGeom prst="rect">
            <a:avLst/>
          </a:prstGeom>
        </p:spPr>
      </p:pic>
    </p:spTree>
    <p:extLst>
      <p:ext uri="{BB962C8B-B14F-4D97-AF65-F5344CB8AC3E}">
        <p14:creationId xmlns:p14="http://schemas.microsoft.com/office/powerpoint/2010/main" val="79921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24552" y="365125"/>
            <a:ext cx="10515600" cy="1325563"/>
          </a:xfrm>
        </p:spPr>
        <p:txBody>
          <a:bodyPr>
            <a:normAutofit/>
          </a:bodyPr>
          <a:lstStyle/>
          <a:p>
            <a:r>
              <a:rPr lang="sr-Cyrl-RS" altLang="en-US" b="1" dirty="0" smtClean="0">
                <a:solidFill>
                  <a:srgbClr val="FF0000"/>
                </a:solidFill>
                <a:latin typeface="Arial" panose="020B0604020202020204" pitchFamily="34" charset="0"/>
                <a:cs typeface="Arial" panose="020B0604020202020204" pitchFamily="34" charset="0"/>
              </a:rPr>
              <a:t>Исхрана деце од 5 до 7 година </a:t>
            </a:r>
            <a:endParaRPr lang="sr-Latn-CS" altLang="en-US" b="1" dirty="0" smtClean="0">
              <a:solidFill>
                <a:srgbClr val="FF0000"/>
              </a:solidFill>
              <a:latin typeface="Arial" panose="020B0604020202020204" pitchFamily="34" charset="0"/>
              <a:cs typeface="Arial" panose="020B0604020202020204" pitchFamily="34" charset="0"/>
            </a:endParaRPr>
          </a:p>
        </p:txBody>
      </p:sp>
      <p:sp>
        <p:nvSpPr>
          <p:cNvPr id="23555" name="Rectangle 3"/>
          <p:cNvSpPr>
            <a:spLocks noGrp="1" noChangeArrowheads="1"/>
          </p:cNvSpPr>
          <p:nvPr>
            <p:ph sz="quarter" idx="1"/>
          </p:nvPr>
        </p:nvSpPr>
        <p:spPr>
          <a:xfrm>
            <a:off x="824552" y="1949949"/>
            <a:ext cx="8229600" cy="2417335"/>
          </a:xfrm>
        </p:spPr>
        <p:txBody>
          <a:bodyPr>
            <a:noAutofit/>
          </a:bodyPr>
          <a:lstStyle/>
          <a:p>
            <a:r>
              <a:rPr lang="sr-Cyrl-RS" altLang="en-US" sz="3600" dirty="0" smtClean="0">
                <a:latin typeface="Arial" panose="020B0604020202020204" pitchFamily="34" charset="0"/>
                <a:cs typeface="Arial" panose="020B0604020202020204" pitchFamily="34" charset="0"/>
              </a:rPr>
              <a:t>Више малих оброка</a:t>
            </a:r>
            <a:endParaRPr lang="sr-Latn-CS" altLang="en-US" sz="3600" dirty="0" smtClean="0">
              <a:latin typeface="Arial" panose="020B0604020202020204" pitchFamily="34" charset="0"/>
              <a:cs typeface="Arial" panose="020B0604020202020204" pitchFamily="34" charset="0"/>
            </a:endParaRPr>
          </a:p>
          <a:p>
            <a:r>
              <a:rPr lang="sr-Cyrl-RS" altLang="en-US" sz="3600" dirty="0" smtClean="0">
                <a:latin typeface="Arial" panose="020B0604020202020204" pitchFamily="34" charset="0"/>
                <a:cs typeface="Arial" panose="020B0604020202020204" pitchFamily="34" charset="0"/>
              </a:rPr>
              <a:t>При крају предшколског узрастадеца обично почињу више да једу</a:t>
            </a:r>
            <a:endParaRPr lang="sr-Latn-CS" altLang="en-US" sz="3600" dirty="0" smtClean="0">
              <a:latin typeface="Arial" panose="020B0604020202020204" pitchFamily="34" charset="0"/>
              <a:cs typeface="Arial" panose="020B0604020202020204" pitchFamily="34" charset="0"/>
            </a:endParaRPr>
          </a:p>
          <a:p>
            <a:r>
              <a:rPr lang="sr-Cyrl-RS" altLang="en-US" sz="3600" dirty="0" smtClean="0">
                <a:latin typeface="Arial" panose="020B0604020202020204" pitchFamily="34" charset="0"/>
                <a:cs typeface="Arial" panose="020B0604020202020204" pitchFamily="34" charset="0"/>
              </a:rPr>
              <a:t>Право на избор хране</a:t>
            </a:r>
            <a:endParaRPr lang="sr-Latn-CS" altLang="en-US" sz="3600"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7544" y="365124"/>
            <a:ext cx="2114398" cy="283692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985" y="3514427"/>
            <a:ext cx="2148428" cy="28118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7534" y="3452361"/>
            <a:ext cx="2409479" cy="2778498"/>
          </a:xfrm>
          <a:prstGeom prst="rect">
            <a:avLst/>
          </a:prstGeom>
        </p:spPr>
      </p:pic>
    </p:spTree>
    <p:extLst>
      <p:ext uri="{BB962C8B-B14F-4D97-AF65-F5344CB8AC3E}">
        <p14:creationId xmlns:p14="http://schemas.microsoft.com/office/powerpoint/2010/main" val="56777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0402" y="297076"/>
            <a:ext cx="11499377" cy="5257563"/>
          </a:xfrm>
        </p:spPr>
        <p:txBody>
          <a:bodyPr>
            <a:noAutofit/>
          </a:bodyPr>
          <a:lstStyle/>
          <a:p>
            <a:pPr marL="274320" indent="-274320" algn="just">
              <a:spcBef>
                <a:spcPts val="580"/>
              </a:spcBef>
              <a:buNone/>
              <a:defRPr/>
            </a:pPr>
            <a:r>
              <a:rPr lang="sr-Latn-CS" sz="3000" dirty="0" smtClean="0">
                <a:latin typeface="Arial" pitchFamily="34" charset="0"/>
                <a:cs typeface="Arial" pitchFamily="34" charset="0"/>
              </a:rPr>
              <a:t>O</a:t>
            </a:r>
            <a:r>
              <a:rPr lang="sr-Cyrl-RS" sz="3000" dirty="0" smtClean="0">
                <a:latin typeface="Arial" pitchFamily="34" charset="0"/>
                <a:cs typeface="Arial" pitchFamily="34" charset="0"/>
              </a:rPr>
              <a:t>броци за децу морају бити планирани у складу са групама намирница и у складу са пирамидом исхране</a:t>
            </a:r>
            <a:r>
              <a:rPr lang="sr-Latn-CS" sz="3000" dirty="0" smtClean="0">
                <a:latin typeface="Arial" pitchFamily="34" charset="0"/>
                <a:cs typeface="Arial" pitchFamily="34" charset="0"/>
              </a:rPr>
              <a:t>. </a:t>
            </a:r>
          </a:p>
          <a:p>
            <a:pPr marL="274320" indent="-274320" algn="just">
              <a:spcBef>
                <a:spcPts val="580"/>
              </a:spcBef>
              <a:buNone/>
              <a:defRPr/>
            </a:pPr>
            <a:endParaRPr lang="sr-Latn-CS" sz="1000" dirty="0">
              <a:latin typeface="Arial" pitchFamily="34" charset="0"/>
              <a:cs typeface="Arial" pitchFamily="34" charset="0"/>
            </a:endParaRPr>
          </a:p>
          <a:p>
            <a:pPr marL="274320" indent="-274320" algn="just">
              <a:spcBef>
                <a:spcPts val="580"/>
              </a:spcBef>
              <a:buNone/>
              <a:defRPr/>
            </a:pPr>
            <a:r>
              <a:rPr lang="sr-Cyrl-RS" sz="3000" dirty="0" smtClean="0">
                <a:latin typeface="Arial" pitchFamily="34" charset="0"/>
                <a:cs typeface="Arial" pitchFamily="34" charset="0"/>
              </a:rPr>
              <a:t>У исхрани </a:t>
            </a:r>
            <a:r>
              <a:rPr lang="sr-Cyrl-RS" sz="3000" b="1" i="1" dirty="0" smtClean="0">
                <a:latin typeface="Arial" pitchFamily="34" charset="0"/>
                <a:cs typeface="Arial" pitchFamily="34" charset="0"/>
              </a:rPr>
              <a:t>мале деце </a:t>
            </a:r>
            <a:r>
              <a:rPr lang="sr-Cyrl-RS" sz="3000" dirty="0" smtClean="0">
                <a:latin typeface="Arial" pitchFamily="34" charset="0"/>
                <a:cs typeface="Arial" pitchFamily="34" charset="0"/>
              </a:rPr>
              <a:t>родитељи или старатељи</a:t>
            </a:r>
            <a:r>
              <a:rPr lang="sr-Latn-CS" sz="3000" dirty="0" smtClean="0">
                <a:latin typeface="Arial" pitchFamily="34" charset="0"/>
                <a:cs typeface="Arial" pitchFamily="34" charset="0"/>
              </a:rPr>
              <a:t> </a:t>
            </a:r>
            <a:r>
              <a:rPr lang="sr-Cyrl-RS" sz="3000" dirty="0" smtClean="0">
                <a:latin typeface="Arial" pitchFamily="34" charset="0"/>
                <a:cs typeface="Arial" pitchFamily="34" charset="0"/>
              </a:rPr>
              <a:t>морају водити рачуна о намирницама које деца уносе у уста прстима</a:t>
            </a:r>
            <a:r>
              <a:rPr lang="sr-Latn-CS" sz="3000" dirty="0" smtClean="0">
                <a:latin typeface="Arial" pitchFamily="34" charset="0"/>
                <a:cs typeface="Arial" pitchFamily="34" charset="0"/>
              </a:rPr>
              <a:t> (</a:t>
            </a:r>
            <a:r>
              <a:rPr lang="sr-Cyrl-RS" sz="3000" dirty="0" smtClean="0">
                <a:latin typeface="Arial" pitchFamily="34" charset="0"/>
                <a:cs typeface="Arial" pitchFamily="34" charset="0"/>
              </a:rPr>
              <a:t>крупније исечене намирнице, воће, понекад слаткиши и грицкалице</a:t>
            </a:r>
            <a:r>
              <a:rPr lang="sr-Latn-CS" sz="3000" dirty="0" smtClean="0">
                <a:latin typeface="Arial" pitchFamily="34" charset="0"/>
                <a:cs typeface="Arial" pitchFamily="34" charset="0"/>
              </a:rPr>
              <a:t>).</a:t>
            </a:r>
          </a:p>
          <a:p>
            <a:pPr marL="274320" indent="-274320" algn="just">
              <a:spcBef>
                <a:spcPts val="580"/>
              </a:spcBef>
              <a:buNone/>
              <a:defRPr/>
            </a:pPr>
            <a:endParaRPr lang="sr-Cyrl-CS" sz="800" dirty="0">
              <a:latin typeface="Arial" pitchFamily="34" charset="0"/>
              <a:cs typeface="Arial" pitchFamily="34" charset="0"/>
            </a:endParaRPr>
          </a:p>
          <a:p>
            <a:pPr marL="274320" indent="-274320" algn="just">
              <a:spcBef>
                <a:spcPts val="580"/>
              </a:spcBef>
              <a:buNone/>
              <a:defRPr/>
            </a:pPr>
            <a:r>
              <a:rPr lang="sr-Cyrl-CS" sz="3000" dirty="0" smtClean="0">
                <a:latin typeface="Arial" pitchFamily="34" charset="0"/>
                <a:cs typeface="Arial" pitchFamily="34" charset="0"/>
              </a:rPr>
              <a:t>Teкстура, односно чврстина намирнице</a:t>
            </a:r>
            <a:r>
              <a:rPr lang="sr-Latn-CS" sz="3000" dirty="0" smtClean="0">
                <a:latin typeface="Arial" pitchFamily="34" charset="0"/>
                <a:cs typeface="Arial" pitchFamily="34" charset="0"/>
              </a:rPr>
              <a:t>,</a:t>
            </a:r>
            <a:r>
              <a:rPr lang="sr-Cyrl-CS" sz="3000" dirty="0" smtClean="0">
                <a:latin typeface="Arial" pitchFamily="34" charset="0"/>
                <a:cs typeface="Arial" pitchFamily="34" charset="0"/>
              </a:rPr>
              <a:t> </a:t>
            </a:r>
            <a:r>
              <a:rPr lang="sr-Cyrl-CS" sz="3000" dirty="0">
                <a:latin typeface="Arial" pitchFamily="34" charset="0"/>
                <a:cs typeface="Arial" pitchFamily="34" charset="0"/>
              </a:rPr>
              <a:t>je </a:t>
            </a:r>
            <a:r>
              <a:rPr lang="sr-Cyrl-CS" sz="3000" dirty="0" smtClean="0">
                <a:latin typeface="Arial" pitchFamily="34" charset="0"/>
                <a:cs typeface="Arial" pitchFamily="34" charset="0"/>
              </a:rPr>
              <a:t>веома важна. Наиме, поврће које родитељи или старатељи припремају малој деци мора бити довољно добро кувано како би било добро сажвакано. Oброци припремљени за децу не смеју бити сувише топли, ни сувише зачињени.</a:t>
            </a:r>
            <a:endParaRPr lang="sr-Latn-CS" sz="3000" dirty="0">
              <a:latin typeface="Arial" pitchFamily="34" charset="0"/>
              <a:cs typeface="Arial" pitchFamily="34" charset="0"/>
            </a:endParaRPr>
          </a:p>
          <a:p>
            <a:pPr marL="0" indent="0">
              <a:spcBef>
                <a:spcPts val="580"/>
              </a:spcBef>
              <a:buNone/>
              <a:defRPr/>
            </a:pPr>
            <a:endParaRPr lang="en-US" sz="4000" dirty="0">
              <a:latin typeface="Arial" pitchFamily="34" charset="0"/>
              <a:cs typeface="Arial"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8984" b="39593"/>
          <a:stretch/>
        </p:blipFill>
        <p:spPr>
          <a:xfrm>
            <a:off x="7610865" y="5409153"/>
            <a:ext cx="4226294" cy="1448847"/>
          </a:xfrm>
          <a:prstGeom prst="rect">
            <a:avLst/>
          </a:prstGeom>
        </p:spPr>
      </p:pic>
    </p:spTree>
    <p:extLst>
      <p:ext uri="{BB962C8B-B14F-4D97-AF65-F5344CB8AC3E}">
        <p14:creationId xmlns:p14="http://schemas.microsoft.com/office/powerpoint/2010/main" val="585856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8638" y="0"/>
            <a:ext cx="3293362" cy="2197290"/>
          </a:xfrm>
          <a:prstGeom prst="rect">
            <a:avLst/>
          </a:prstGeom>
        </p:spPr>
      </p:pic>
      <p:sp>
        <p:nvSpPr>
          <p:cNvPr id="6" name="Rectangle 3"/>
          <p:cNvSpPr txBox="1">
            <a:spLocks noChangeArrowheads="1"/>
          </p:cNvSpPr>
          <p:nvPr/>
        </p:nvSpPr>
        <p:spPr>
          <a:xfrm>
            <a:off x="109184" y="155120"/>
            <a:ext cx="8734566" cy="6952994"/>
          </a:xfrm>
          <a:prstGeom prst="rect">
            <a:avLst/>
          </a:prstGeom>
          <a:solidFill>
            <a:srgbClr val="FFFFFF">
              <a:alpha val="52157"/>
            </a:srgb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80"/>
              </a:spcBef>
              <a:defRPr/>
            </a:pPr>
            <a:r>
              <a:rPr lang="sr-Cyrl-RS" sz="3000" dirty="0" smtClean="0">
                <a:latin typeface="Arial" pitchFamily="34" charset="0"/>
                <a:cs typeface="Arial" pitchFamily="34" charset="0"/>
              </a:rPr>
              <a:t>Најважније лекције које мало дете мора савладати су о </a:t>
            </a:r>
            <a:r>
              <a:rPr lang="sr-Cyrl-RS" sz="3000" dirty="0" smtClean="0">
                <a:latin typeface="Arial" pitchFamily="34" charset="0"/>
                <a:cs typeface="Arial" pitchFamily="34" charset="0"/>
              </a:rPr>
              <a:t>исхран</a:t>
            </a:r>
            <a:r>
              <a:rPr lang="sr-Cyrl-RS" sz="3000" dirty="0">
                <a:latin typeface="Arial" pitchFamily="34" charset="0"/>
                <a:cs typeface="Arial" pitchFamily="34" charset="0"/>
              </a:rPr>
              <a:t>и</a:t>
            </a:r>
            <a:r>
              <a:rPr lang="sr-Cyrl-RS" sz="3000" dirty="0" smtClean="0">
                <a:latin typeface="Arial" pitchFamily="34" charset="0"/>
                <a:cs typeface="Arial" pitchFamily="34" charset="0"/>
              </a:rPr>
              <a:t> </a:t>
            </a:r>
            <a:r>
              <a:rPr lang="sr-Cyrl-RS" sz="3000" dirty="0" smtClean="0">
                <a:latin typeface="Arial" pitchFamily="34" charset="0"/>
                <a:cs typeface="Arial" pitchFamily="34" charset="0"/>
              </a:rPr>
              <a:t>и физичк</a:t>
            </a:r>
            <a:r>
              <a:rPr lang="sr-Latn-RS" sz="3000" dirty="0" smtClean="0">
                <a:latin typeface="Arial" pitchFamily="34" charset="0"/>
                <a:cs typeface="Arial" pitchFamily="34" charset="0"/>
              </a:rPr>
              <a:t>oj</a:t>
            </a:r>
            <a:r>
              <a:rPr lang="sr-Cyrl-RS" sz="3000" dirty="0" smtClean="0">
                <a:latin typeface="Arial" pitchFamily="34" charset="0"/>
                <a:cs typeface="Arial" pitchFamily="34" charset="0"/>
              </a:rPr>
              <a:t> активности</a:t>
            </a:r>
            <a:r>
              <a:rPr lang="en-US" sz="3000" dirty="0" smtClean="0">
                <a:latin typeface="Arial" pitchFamily="34" charset="0"/>
                <a:cs typeface="Arial" pitchFamily="34" charset="0"/>
              </a:rPr>
              <a:t>.</a:t>
            </a:r>
            <a:r>
              <a:rPr lang="sr-Latn-CS" sz="3000" dirty="0" smtClean="0">
                <a:latin typeface="Arial" pitchFamily="34" charset="0"/>
                <a:cs typeface="Arial" pitchFamily="34" charset="0"/>
              </a:rPr>
              <a:t> </a:t>
            </a:r>
          </a:p>
          <a:p>
            <a:pPr marL="0" indent="0">
              <a:spcBef>
                <a:spcPts val="580"/>
              </a:spcBef>
              <a:buNone/>
              <a:defRPr/>
            </a:pPr>
            <a:endParaRPr lang="sr-Latn-CS" sz="1200" dirty="0" smtClean="0">
              <a:latin typeface="Arial" pitchFamily="34" charset="0"/>
              <a:cs typeface="Arial" pitchFamily="34" charset="0"/>
            </a:endParaRPr>
          </a:p>
          <a:p>
            <a:pPr>
              <a:spcBef>
                <a:spcPts val="580"/>
              </a:spcBef>
              <a:defRPr/>
            </a:pPr>
            <a:r>
              <a:rPr lang="sr-Cyrl-RS" sz="3000" dirty="0" smtClean="0">
                <a:latin typeface="Arial" pitchFamily="34" charset="0"/>
                <a:cs typeface="Arial" pitchFamily="34" charset="0"/>
              </a:rPr>
              <a:t>Навике које дете стекне у овом раном узрасту имају дугорочне ефекте на здравље (пре свега на настанак гојазности)</a:t>
            </a:r>
            <a:r>
              <a:rPr lang="en-US" sz="3000" dirty="0" smtClean="0">
                <a:latin typeface="Arial" pitchFamily="34" charset="0"/>
                <a:cs typeface="Arial" pitchFamily="34" charset="0"/>
              </a:rPr>
              <a:t>.</a:t>
            </a:r>
            <a:endParaRPr lang="sr-Latn-RS" sz="3000" dirty="0" smtClean="0">
              <a:latin typeface="Arial" pitchFamily="34" charset="0"/>
              <a:cs typeface="Arial" pitchFamily="34" charset="0"/>
            </a:endParaRPr>
          </a:p>
          <a:p>
            <a:pPr marL="0" indent="0">
              <a:spcBef>
                <a:spcPts val="580"/>
              </a:spcBef>
              <a:buNone/>
              <a:defRPr/>
            </a:pPr>
            <a:endParaRPr lang="sr-Latn-CS" sz="1200" dirty="0" smtClean="0">
              <a:latin typeface="Arial" pitchFamily="34" charset="0"/>
              <a:cs typeface="Arial" pitchFamily="34" charset="0"/>
            </a:endParaRPr>
          </a:p>
          <a:p>
            <a:pPr>
              <a:spcBef>
                <a:spcPts val="580"/>
              </a:spcBef>
              <a:defRPr/>
            </a:pPr>
            <a:r>
              <a:rPr lang="sr-Cyrl-RS" sz="3000" dirty="0" smtClean="0">
                <a:latin typeface="Arial" pitchFamily="34" charset="0"/>
                <a:cs typeface="Arial" pitchFamily="34" charset="0"/>
              </a:rPr>
              <a:t>Адекватна исхрана је добра превенција за настанак гојазности, а самим тим и за коморбидитете као што су шећерна болест, кардиоваскуларне болести</a:t>
            </a:r>
            <a:r>
              <a:rPr lang="sr-Latn-RS" sz="3000" dirty="0" smtClean="0">
                <a:latin typeface="Arial" pitchFamily="34" charset="0"/>
                <a:cs typeface="Arial" pitchFamily="34" charset="0"/>
              </a:rPr>
              <a:t>, </a:t>
            </a:r>
            <a:r>
              <a:rPr lang="sr-Cyrl-RS" sz="3000" dirty="0" smtClean="0">
                <a:latin typeface="Arial" pitchFamily="34" charset="0"/>
                <a:cs typeface="Arial" pitchFamily="34" charset="0"/>
              </a:rPr>
              <a:t>болести коштано-зглобног система</a:t>
            </a:r>
            <a:r>
              <a:rPr lang="en-US" sz="3000" dirty="0" smtClean="0">
                <a:latin typeface="Arial" pitchFamily="34" charset="0"/>
                <a:cs typeface="Arial" pitchFamily="34" charset="0"/>
              </a:rPr>
              <a:t>.</a:t>
            </a:r>
            <a:endParaRPr lang="sr-Latn-RS" sz="3000" dirty="0" smtClean="0">
              <a:latin typeface="Arial" pitchFamily="34" charset="0"/>
              <a:cs typeface="Arial" pitchFamily="34" charset="0"/>
            </a:endParaRPr>
          </a:p>
          <a:p>
            <a:pPr marL="0" indent="0">
              <a:spcBef>
                <a:spcPts val="580"/>
              </a:spcBef>
              <a:buNone/>
              <a:defRPr/>
            </a:pPr>
            <a:endParaRPr lang="sr-Cyrl-RS" sz="1200" dirty="0" smtClean="0">
              <a:latin typeface="Arial" pitchFamily="34" charset="0"/>
              <a:cs typeface="Arial" pitchFamily="34" charset="0"/>
            </a:endParaRPr>
          </a:p>
          <a:p>
            <a:pPr>
              <a:spcBef>
                <a:spcPts val="580"/>
              </a:spcBef>
              <a:defRPr/>
            </a:pPr>
            <a:r>
              <a:rPr lang="sr-Cyrl-RS" sz="3000" dirty="0" smtClean="0">
                <a:latin typeface="Arial" pitchFamily="34" charset="0"/>
                <a:cs typeface="Arial" pitchFamily="34" charset="0"/>
              </a:rPr>
              <a:t>Правилна исхрана и физичка активност помажу детету да оствари пун потенцијал у смислу раста и развоја.</a:t>
            </a:r>
            <a:r>
              <a:rPr lang="sr-Latn-CS" sz="3000" dirty="0" smtClean="0">
                <a:latin typeface="Arial" pitchFamily="34" charset="0"/>
                <a:cs typeface="Arial" pitchFamily="34" charset="0"/>
              </a:rPr>
              <a:t> </a:t>
            </a:r>
            <a:endParaRPr lang="sr-Latn-CS" sz="3000" dirty="0">
              <a:latin typeface="Arial" pitchFamily="34" charset="0"/>
              <a:cs typeface="Arial"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638" y="2217369"/>
            <a:ext cx="3293362" cy="24700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8638" y="4687391"/>
            <a:ext cx="3293363" cy="2191583"/>
          </a:xfrm>
          <a:prstGeom prst="rect">
            <a:avLst/>
          </a:prstGeom>
        </p:spPr>
      </p:pic>
    </p:spTree>
    <p:extLst>
      <p:ext uri="{BB962C8B-B14F-4D97-AF65-F5344CB8AC3E}">
        <p14:creationId xmlns:p14="http://schemas.microsoft.com/office/powerpoint/2010/main" val="3493302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90184" y="137935"/>
            <a:ext cx="8229600" cy="866775"/>
          </a:xfrm>
        </p:spPr>
        <p:txBody>
          <a:bodyPr>
            <a:normAutofit/>
          </a:bodyPr>
          <a:lstStyle/>
          <a:p>
            <a:r>
              <a:rPr lang="sr-Cyrl-RS" altLang="en-US" sz="4800" b="1" dirty="0" smtClean="0">
                <a:solidFill>
                  <a:srgbClr val="FF0000"/>
                </a:solidFill>
                <a:latin typeface="Arial" panose="020B0604020202020204" pitchFamily="34" charset="0"/>
                <a:cs typeface="Arial" panose="020B0604020202020204" pitchFamily="34" charset="0"/>
              </a:rPr>
              <a:t>Доручак</a:t>
            </a:r>
            <a:endParaRPr lang="sr-Latn-CS" altLang="en-US" sz="4800" b="1" dirty="0" smtClean="0">
              <a:solidFill>
                <a:srgbClr val="FF0000"/>
              </a:solidFill>
              <a:latin typeface="Arial" panose="020B0604020202020204" pitchFamily="34" charset="0"/>
              <a:cs typeface="Arial" panose="020B0604020202020204" pitchFamily="34" charset="0"/>
            </a:endParaRPr>
          </a:p>
        </p:txBody>
      </p:sp>
      <p:sp>
        <p:nvSpPr>
          <p:cNvPr id="25603" name="Rectangle 3"/>
          <p:cNvSpPr>
            <a:spLocks noGrp="1" noChangeArrowheads="1"/>
          </p:cNvSpPr>
          <p:nvPr>
            <p:ph sz="quarter" idx="1"/>
          </p:nvPr>
        </p:nvSpPr>
        <p:spPr>
          <a:xfrm>
            <a:off x="208296" y="1121725"/>
            <a:ext cx="11248225" cy="5736275"/>
          </a:xfrm>
        </p:spPr>
        <p:txBody>
          <a:bodyPr>
            <a:noAutofit/>
          </a:bodyPr>
          <a:lstStyle/>
          <a:p>
            <a:pPr>
              <a:lnSpc>
                <a:spcPct val="90000"/>
              </a:lnSpc>
            </a:pPr>
            <a:r>
              <a:rPr lang="sr-Cyrl-RS" altLang="en-US" dirty="0" smtClean="0">
                <a:latin typeface="Arial" panose="020B0604020202020204" pitchFamily="34" charset="0"/>
                <a:cs typeface="Arial" panose="020B0604020202020204" pitchFamily="34" charset="0"/>
              </a:rPr>
              <a:t>Најважнији оброк у току дана јер обезбеђује </a:t>
            </a:r>
            <a:r>
              <a:rPr lang="sr-Latn-RS" altLang="en-US" dirty="0" smtClean="0">
                <a:latin typeface="Arial" panose="020B0604020202020204" pitchFamily="34" charset="0"/>
                <a:cs typeface="Arial" panose="020B0604020202020204" pitchFamily="34" charset="0"/>
              </a:rPr>
              <a:t>                                </a:t>
            </a:r>
            <a:r>
              <a:rPr lang="sr-Cyrl-RS" altLang="en-US" dirty="0" smtClean="0">
                <a:latin typeface="Arial" panose="020B0604020202020204" pitchFamily="34" charset="0"/>
                <a:cs typeface="Arial" panose="020B0604020202020204" pitchFamily="34" charset="0"/>
              </a:rPr>
              <a:t>енергију за игру и друге активности на почетку дана.</a:t>
            </a:r>
            <a:r>
              <a:rPr lang="en-US" altLang="en-US" dirty="0" smtClean="0">
                <a:latin typeface="Arial" panose="020B0604020202020204" pitchFamily="34" charset="0"/>
                <a:cs typeface="Arial" panose="020B0604020202020204" pitchFamily="34" charset="0"/>
              </a:rPr>
              <a:t> </a:t>
            </a:r>
            <a:endParaRPr lang="sr-Latn-CS" altLang="en-US" dirty="0">
              <a:latin typeface="Arial" panose="020B0604020202020204" pitchFamily="34" charset="0"/>
              <a:cs typeface="Arial" panose="020B0604020202020204" pitchFamily="34" charset="0"/>
            </a:endParaRPr>
          </a:p>
          <a:p>
            <a:pPr>
              <a:lnSpc>
                <a:spcPct val="90000"/>
              </a:lnSpc>
            </a:pPr>
            <a:r>
              <a:rPr lang="sr-Cyrl-RS" altLang="en-US" dirty="0" smtClean="0">
                <a:latin typeface="Arial" panose="020B0604020202020204" pitchFamily="34" charset="0"/>
                <a:cs typeface="Arial" panose="020B0604020202020204" pitchFamily="34" charset="0"/>
              </a:rPr>
              <a:t>Деца која доручкују су много живахнија</a:t>
            </a:r>
            <a:r>
              <a:rPr lang="en-US" altLang="en-US" dirty="0" smtClean="0">
                <a:latin typeface="Arial" panose="020B0604020202020204" pitchFamily="34" charset="0"/>
                <a:cs typeface="Arial" panose="020B0604020202020204" pitchFamily="34" charset="0"/>
              </a:rPr>
              <a:t>, </a:t>
            </a:r>
            <a:r>
              <a:rPr lang="sr-Cyrl-RS" altLang="en-US" dirty="0" smtClean="0">
                <a:latin typeface="Arial" panose="020B0604020202020204" pitchFamily="34" charset="0"/>
                <a:cs typeface="Arial" panose="020B0604020202020204" pitchFamily="34" charset="0"/>
              </a:rPr>
              <a:t>енергичнија и креативнија</a:t>
            </a:r>
            <a:r>
              <a:rPr lang="sr-Latn-CS" altLang="en-US" dirty="0" smtClean="0">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 </a:t>
            </a:r>
            <a:r>
              <a:rPr lang="sr-Cyrl-RS" altLang="en-US" dirty="0" smtClean="0">
                <a:latin typeface="Arial" panose="020B0604020202020204" pitchFamily="34" charset="0"/>
                <a:cs typeface="Arial" panose="020B0604020202020204" pitchFamily="34" charset="0"/>
              </a:rPr>
              <a:t>постижу бољи успех у школи од оних који избегавају оброке.</a:t>
            </a:r>
            <a:endParaRPr lang="sr-Latn-CS" altLang="en-US" dirty="0">
              <a:latin typeface="Arial" panose="020B0604020202020204" pitchFamily="34" charset="0"/>
              <a:cs typeface="Arial" panose="020B0604020202020204" pitchFamily="34" charset="0"/>
            </a:endParaRPr>
          </a:p>
          <a:p>
            <a:pPr>
              <a:lnSpc>
                <a:spcPct val="90000"/>
              </a:lnSpc>
            </a:pPr>
            <a:r>
              <a:rPr lang="sr-Cyrl-RS" altLang="en-US" dirty="0" smtClean="0">
                <a:latin typeface="Arial" panose="020B0604020202020204" pitchFamily="34" charset="0"/>
                <a:cs typeface="Arial" panose="020B0604020202020204" pitchFamily="34" charset="0"/>
              </a:rPr>
              <a:t>Добар доручак чине сложени угљени хидрати и једноставни шећери</a:t>
            </a:r>
            <a:r>
              <a:rPr lang="en-US" altLang="en-US" dirty="0" smtClean="0">
                <a:latin typeface="Arial" panose="020B0604020202020204" pitchFamily="34" charset="0"/>
                <a:cs typeface="Arial" panose="020B0604020202020204" pitchFamily="34" charset="0"/>
              </a:rPr>
              <a:t> (</a:t>
            </a:r>
            <a:r>
              <a:rPr lang="sr-Cyrl-RS" altLang="en-US" dirty="0">
                <a:latin typeface="Arial" panose="020B0604020202020204" pitchFamily="34" charset="0"/>
                <a:cs typeface="Arial" panose="020B0604020202020204" pitchFamily="34" charset="0"/>
              </a:rPr>
              <a:t>х</a:t>
            </a:r>
            <a:r>
              <a:rPr lang="sr-Cyrl-RS" altLang="en-US" dirty="0" smtClean="0">
                <a:latin typeface="Arial" panose="020B0604020202020204" pitchFamily="34" charset="0"/>
                <a:cs typeface="Arial" panose="020B0604020202020204" pitchFamily="34" charset="0"/>
              </a:rPr>
              <a:t>леб</a:t>
            </a:r>
            <a:r>
              <a:rPr lang="en-US" altLang="en-US" dirty="0" smtClean="0">
                <a:latin typeface="Arial" panose="020B0604020202020204" pitchFamily="34" charset="0"/>
                <a:cs typeface="Arial" panose="020B0604020202020204" pitchFamily="34" charset="0"/>
              </a:rPr>
              <a:t>, </a:t>
            </a:r>
            <a:r>
              <a:rPr lang="sr-Cyrl-RS" altLang="en-US" dirty="0" smtClean="0">
                <a:latin typeface="Arial" panose="020B0604020202020204" pitchFamily="34" charset="0"/>
                <a:cs typeface="Arial" panose="020B0604020202020204" pitchFamily="34" charset="0"/>
              </a:rPr>
              <a:t>житарице, воће и поврће</a:t>
            </a:r>
            <a:r>
              <a:rPr lang="en-US" altLang="en-US" dirty="0" smtClean="0">
                <a:latin typeface="Arial" panose="020B0604020202020204" pitchFamily="34" charset="0"/>
                <a:cs typeface="Arial" panose="020B0604020202020204" pitchFamily="34" charset="0"/>
              </a:rPr>
              <a:t>), </a:t>
            </a:r>
            <a:r>
              <a:rPr lang="sr-Cyrl-RS" altLang="en-US" dirty="0" smtClean="0">
                <a:latin typeface="Arial" panose="020B0604020202020204" pitchFamily="34" charset="0"/>
                <a:cs typeface="Arial" panose="020B0604020202020204" pitchFamily="34" charset="0"/>
              </a:rPr>
              <a:t>протеини</a:t>
            </a:r>
            <a:r>
              <a:rPr lang="en-US" altLang="en-US" dirty="0" smtClean="0">
                <a:latin typeface="Arial" panose="020B0604020202020204" pitchFamily="34" charset="0"/>
                <a:cs typeface="Arial" panose="020B0604020202020204" pitchFamily="34" charset="0"/>
              </a:rPr>
              <a:t> (</a:t>
            </a:r>
            <a:r>
              <a:rPr lang="sr-Cyrl-RS" altLang="en-US" dirty="0" smtClean="0">
                <a:latin typeface="Arial" panose="020B0604020202020204" pitchFamily="34" charset="0"/>
                <a:cs typeface="Arial" panose="020B0604020202020204" pitchFamily="34" charset="0"/>
              </a:rPr>
              <a:t>млечни производи</a:t>
            </a:r>
            <a:r>
              <a:rPr lang="en-US" altLang="en-US" dirty="0" smtClean="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jaja</a:t>
            </a:r>
            <a:r>
              <a:rPr lang="en-US" altLang="en-US" dirty="0">
                <a:latin typeface="Arial" panose="020B0604020202020204" pitchFamily="34" charset="0"/>
                <a:cs typeface="Arial" panose="020B0604020202020204" pitchFamily="34" charset="0"/>
              </a:rPr>
              <a:t>) </a:t>
            </a:r>
            <a:r>
              <a:rPr lang="sr-Cyrl-RS" altLang="en-US" dirty="0" smtClean="0">
                <a:latin typeface="Arial" panose="020B0604020202020204" pitchFamily="34" charset="0"/>
                <a:cs typeface="Arial" panose="020B0604020202020204" pitchFamily="34" charset="0"/>
              </a:rPr>
              <a:t>и мало масти</a:t>
            </a:r>
            <a:r>
              <a:rPr lang="en-US" altLang="en-US" dirty="0" smtClean="0">
                <a:latin typeface="Arial" panose="020B0604020202020204" pitchFamily="34" charset="0"/>
                <a:cs typeface="Arial" panose="020B0604020202020204" pitchFamily="34" charset="0"/>
              </a:rPr>
              <a:t>. </a:t>
            </a:r>
            <a:endParaRPr lang="sr-Latn-CS" altLang="en-US" dirty="0">
              <a:latin typeface="Arial" panose="020B0604020202020204" pitchFamily="34" charset="0"/>
              <a:cs typeface="Arial" panose="020B0604020202020204" pitchFamily="34" charset="0"/>
            </a:endParaRPr>
          </a:p>
          <a:p>
            <a:r>
              <a:rPr lang="sr-Cyrl-RS" altLang="en-US" dirty="0" smtClean="0">
                <a:latin typeface="Arial" panose="020B0604020202020204" pitchFamily="34" charset="0"/>
                <a:cs typeface="Arial" panose="020B0604020202020204" pitchFamily="34" charset="0"/>
              </a:rPr>
              <a:t>Угљени </a:t>
            </a:r>
            <a:r>
              <a:rPr lang="sr-Cyrl-RS" altLang="en-US" dirty="0">
                <a:latin typeface="Arial" panose="020B0604020202020204" pitchFamily="34" charset="0"/>
                <a:cs typeface="Arial" panose="020B0604020202020204" pitchFamily="34" charset="0"/>
              </a:rPr>
              <a:t>хидрати </a:t>
            </a:r>
            <a:r>
              <a:rPr lang="sr-Cyrl-RS" altLang="en-US" dirty="0" smtClean="0">
                <a:latin typeface="Arial" panose="020B0604020202020204" pitchFamily="34" charset="0"/>
                <a:cs typeface="Arial" panose="020B0604020202020204" pitchFamily="34" charset="0"/>
              </a:rPr>
              <a:t>брже обезбеђују </a:t>
            </a:r>
            <a:r>
              <a:rPr lang="sr-Cyrl-RS" altLang="en-US" dirty="0">
                <a:latin typeface="Arial" panose="020B0604020202020204" pitchFamily="34" charset="0"/>
                <a:cs typeface="Arial" panose="020B0604020202020204" pitchFamily="34" charset="0"/>
              </a:rPr>
              <a:t>енергију</a:t>
            </a:r>
            <a:r>
              <a:rPr lang="en-US" altLang="en-US" dirty="0" smtClean="0">
                <a:latin typeface="Arial" panose="020B0604020202020204" pitchFamily="34" charset="0"/>
                <a:cs typeface="Arial" panose="020B0604020202020204" pitchFamily="34" charset="0"/>
              </a:rPr>
              <a:t>, a</a:t>
            </a:r>
            <a:r>
              <a:rPr lang="sr-Cyrl-RS" altLang="en-US" dirty="0" smtClean="0">
                <a:latin typeface="Arial" panose="020B0604020202020204" pitchFamily="34" charset="0"/>
                <a:cs typeface="Arial" panose="020B0604020202020204" pitchFamily="34" charset="0"/>
              </a:rPr>
              <a:t>ли</a:t>
            </a:r>
            <a:r>
              <a:rPr lang="en-US" altLang="en-US" dirty="0" smtClean="0">
                <a:latin typeface="Arial" panose="020B0604020202020204" pitchFamily="34" charset="0"/>
                <a:cs typeface="Arial" panose="020B0604020202020204" pitchFamily="34" charset="0"/>
              </a:rPr>
              <a:t> </a:t>
            </a:r>
            <a:r>
              <a:rPr lang="sr-Cyrl-RS" altLang="en-US" dirty="0" smtClean="0">
                <a:latin typeface="Arial" panose="020B0604020202020204" pitchFamily="34" charset="0"/>
                <a:cs typeface="Arial" panose="020B0604020202020204" pitchFamily="34" charset="0"/>
              </a:rPr>
              <a:t>брзо пролазе кроз желудац</a:t>
            </a:r>
            <a:r>
              <a:rPr lang="en-US" altLang="en-US" dirty="0" smtClean="0">
                <a:latin typeface="Arial" panose="020B0604020202020204" pitchFamily="34" charset="0"/>
                <a:cs typeface="Arial" panose="020B0604020202020204" pitchFamily="34" charset="0"/>
              </a:rPr>
              <a:t>, </a:t>
            </a:r>
            <a:r>
              <a:rPr lang="sr-Cyrl-RS" altLang="en-US" dirty="0" smtClean="0">
                <a:latin typeface="Arial" panose="020B0604020202020204" pitchFamily="34" charset="0"/>
                <a:cs typeface="Arial" panose="020B0604020202020204" pitchFamily="34" charset="0"/>
              </a:rPr>
              <a:t>па доручак састављен само од њих чини дете у подне прилично гладним.</a:t>
            </a:r>
            <a:endParaRPr lang="sr-Latn-CS" altLang="en-US" dirty="0">
              <a:latin typeface="Arial" panose="020B0604020202020204" pitchFamily="34" charset="0"/>
              <a:cs typeface="Arial" panose="020B0604020202020204" pitchFamily="34" charset="0"/>
            </a:endParaRPr>
          </a:p>
          <a:p>
            <a:pPr>
              <a:lnSpc>
                <a:spcPct val="90000"/>
              </a:lnSpc>
            </a:pPr>
            <a:r>
              <a:rPr lang="sr-Latn-RS" altLang="en-US" dirty="0">
                <a:latin typeface="Arial" panose="020B0604020202020204" pitchFamily="34" charset="0"/>
                <a:cs typeface="Arial" panose="020B0604020202020204" pitchFamily="34" charset="0"/>
              </a:rPr>
              <a:t>K</a:t>
            </a:r>
            <a:r>
              <a:rPr lang="en-US" altLang="en-US" dirty="0" smtClean="0">
                <a:latin typeface="Arial" panose="020B0604020202020204" pitchFamily="34" charset="0"/>
                <a:cs typeface="Arial" panose="020B0604020202020204" pitchFamily="34" charset="0"/>
              </a:rPr>
              <a:t>a</a:t>
            </a:r>
            <a:r>
              <a:rPr lang="sr-Cyrl-RS" altLang="en-US" dirty="0" smtClean="0">
                <a:latin typeface="Arial" panose="020B0604020202020204" pitchFamily="34" charset="0"/>
                <a:cs typeface="Arial" panose="020B0604020202020204" pitchFamily="34" charset="0"/>
              </a:rPr>
              <a:t>д</a:t>
            </a:r>
            <a:r>
              <a:rPr lang="en-US" altLang="en-US" dirty="0" smtClean="0">
                <a:latin typeface="Arial" panose="020B0604020202020204" pitchFamily="34" charset="0"/>
                <a:cs typeface="Arial" panose="020B0604020202020204" pitchFamily="34" charset="0"/>
              </a:rPr>
              <a:t>a </a:t>
            </a:r>
            <a:r>
              <a:rPr lang="sr-Cyrl-RS" altLang="en-US" dirty="0">
                <a:latin typeface="Arial" panose="020B0604020202020204" pitchFamily="34" charset="0"/>
                <a:cs typeface="Arial" panose="020B0604020202020204" pitchFamily="34" charset="0"/>
              </a:rPr>
              <a:t>с</a:t>
            </a:r>
            <a:r>
              <a:rPr lang="en-US" altLang="en-US" dirty="0" smtClean="0">
                <a:latin typeface="Arial" panose="020B0604020202020204" pitchFamily="34" charset="0"/>
                <a:cs typeface="Arial" panose="020B0604020202020204" pitchFamily="34" charset="0"/>
              </a:rPr>
              <a:t>e </a:t>
            </a:r>
            <a:r>
              <a:rPr lang="sr-Cyrl-RS" altLang="en-US" dirty="0">
                <a:latin typeface="Arial" panose="020B0604020202020204" pitchFamily="34" charset="0"/>
                <a:cs typeface="Arial" panose="020B0604020202020204" pitchFamily="34" charset="0"/>
              </a:rPr>
              <a:t>д</a:t>
            </a:r>
            <a:r>
              <a:rPr lang="en-US" altLang="en-US" dirty="0" smtClean="0">
                <a:latin typeface="Arial" panose="020B0604020202020204" pitchFamily="34" charset="0"/>
                <a:cs typeface="Arial" panose="020B0604020202020204" pitchFamily="34" charset="0"/>
              </a:rPr>
              <a:t>o</a:t>
            </a:r>
            <a:r>
              <a:rPr lang="sr-Cyrl-RS" altLang="en-US" dirty="0" smtClean="0">
                <a:latin typeface="Arial" panose="020B0604020202020204" pitchFamily="34" charset="0"/>
                <a:cs typeface="Arial" panose="020B0604020202020204" pitchFamily="34" charset="0"/>
              </a:rPr>
              <a:t>дају млеко, јогурт, сир, јаја</a:t>
            </a:r>
            <a:r>
              <a:rPr lang="en-US" altLang="en-US" dirty="0" smtClean="0">
                <a:latin typeface="Arial" panose="020B0604020202020204" pitchFamily="34" charset="0"/>
                <a:cs typeface="Arial" panose="020B0604020202020204" pitchFamily="34" charset="0"/>
              </a:rPr>
              <a:t>... </a:t>
            </a:r>
            <a:r>
              <a:rPr lang="sr-Cyrl-RS" altLang="en-US" dirty="0" smtClean="0">
                <a:latin typeface="Arial" panose="020B0604020202020204" pitchFamily="34" charset="0"/>
                <a:cs typeface="Arial" panose="020B0604020202020204" pitchFamily="34" charset="0"/>
              </a:rPr>
              <a:t>Храна остаје дуже у желуцу и обезбеђује континуирану енергију</a:t>
            </a:r>
            <a:r>
              <a:rPr lang="en-US" altLang="en-US" dirty="0" smtClean="0">
                <a:latin typeface="Arial" panose="020B0604020202020204" pitchFamily="34" charset="0"/>
                <a:cs typeface="Arial" panose="020B0604020202020204" pitchFamily="34" charset="0"/>
              </a:rPr>
              <a:t>. </a:t>
            </a:r>
            <a:endParaRPr lang="sr-Latn-CS" alt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4083" y="0"/>
            <a:ext cx="2947917" cy="1965278"/>
          </a:xfrm>
          <a:prstGeom prst="rect">
            <a:avLst/>
          </a:prstGeom>
        </p:spPr>
      </p:pic>
    </p:spTree>
    <p:extLst>
      <p:ext uri="{BB962C8B-B14F-4D97-AF65-F5344CB8AC3E}">
        <p14:creationId xmlns:p14="http://schemas.microsoft.com/office/powerpoint/2010/main" val="3316888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6299" y="418248"/>
            <a:ext cx="8229600" cy="938213"/>
          </a:xfrm>
        </p:spPr>
        <p:txBody>
          <a:bodyPr>
            <a:normAutofit/>
          </a:bodyPr>
          <a:lstStyle/>
          <a:p>
            <a:r>
              <a:rPr lang="sr-Cyrl-RS" altLang="en-US" sz="4800" b="1" dirty="0" smtClean="0">
                <a:solidFill>
                  <a:srgbClr val="FF0000"/>
                </a:solidFill>
                <a:latin typeface="Arial" panose="020B0604020202020204" pitchFamily="34" charset="0"/>
                <a:cs typeface="Arial" panose="020B0604020202020204" pitchFamily="34" charset="0"/>
              </a:rPr>
              <a:t>Ручак и вечера, ужине</a:t>
            </a:r>
            <a:endParaRPr lang="sr-Latn-CS" altLang="en-US" sz="4800" b="1" dirty="0" smtClean="0">
              <a:solidFill>
                <a:srgbClr val="FF0000"/>
              </a:solidFill>
              <a:latin typeface="Arial" panose="020B0604020202020204" pitchFamily="34" charset="0"/>
              <a:cs typeface="Arial" panose="020B0604020202020204" pitchFamily="34" charset="0"/>
            </a:endParaRPr>
          </a:p>
        </p:txBody>
      </p:sp>
      <p:sp>
        <p:nvSpPr>
          <p:cNvPr id="26627" name="Rectangle 3"/>
          <p:cNvSpPr>
            <a:spLocks noGrp="1" noChangeArrowheads="1"/>
          </p:cNvSpPr>
          <p:nvPr>
            <p:ph sz="quarter" idx="1"/>
          </p:nvPr>
        </p:nvSpPr>
        <p:spPr>
          <a:xfrm>
            <a:off x="466299" y="1487163"/>
            <a:ext cx="8677701" cy="4367727"/>
          </a:xfrm>
        </p:spPr>
        <p:txBody>
          <a:bodyPr>
            <a:noAutofit/>
          </a:bodyPr>
          <a:lstStyle/>
          <a:p>
            <a:r>
              <a:rPr lang="sr-Cyrl-RS" altLang="en-US" sz="3600" dirty="0" smtClean="0">
                <a:latin typeface="Arial" panose="020B0604020202020204" pitchFamily="34" charset="0"/>
                <a:cs typeface="Arial" panose="020B0604020202020204" pitchFamily="34" charset="0"/>
              </a:rPr>
              <a:t>Ручак је такође важан јер обезбеђује енергију за остатак дана</a:t>
            </a:r>
            <a:r>
              <a:rPr lang="en-US" altLang="en-US" sz="3600" dirty="0" smtClean="0">
                <a:latin typeface="Arial" panose="020B0604020202020204" pitchFamily="34" charset="0"/>
                <a:cs typeface="Arial" panose="020B0604020202020204" pitchFamily="34" charset="0"/>
              </a:rPr>
              <a:t>. </a:t>
            </a:r>
            <a:endParaRPr lang="sr-Latn-CS" altLang="en-US" sz="3600" dirty="0">
              <a:latin typeface="Arial" panose="020B0604020202020204" pitchFamily="34" charset="0"/>
              <a:cs typeface="Arial" panose="020B0604020202020204" pitchFamily="34" charset="0"/>
            </a:endParaRPr>
          </a:p>
          <a:p>
            <a:r>
              <a:rPr lang="sr-Cyrl-RS" altLang="en-US" sz="3600" dirty="0" smtClean="0">
                <a:latin typeface="Arial" panose="020B0604020202020204" pitchFamily="34" charset="0"/>
                <a:cs typeface="Arial" panose="020B0604020202020204" pitchFamily="34" charset="0"/>
              </a:rPr>
              <a:t>За вечеру никада не треба детету препунити тањир</a:t>
            </a:r>
            <a:r>
              <a:rPr lang="en-US" altLang="en-US" sz="3600" dirty="0" smtClean="0">
                <a:latin typeface="Arial" panose="020B0604020202020204" pitchFamily="34" charset="0"/>
                <a:cs typeface="Arial" panose="020B0604020202020204" pitchFamily="34" charset="0"/>
              </a:rPr>
              <a:t>, </a:t>
            </a:r>
            <a:r>
              <a:rPr lang="sr-Cyrl-RS" altLang="en-US" sz="3600" dirty="0" smtClean="0">
                <a:latin typeface="Arial" panose="020B0604020202020204" pitchFamily="34" charset="0"/>
                <a:cs typeface="Arial" panose="020B0604020202020204" pitchFamily="34" charset="0"/>
              </a:rPr>
              <a:t>нити га форсирати да све поједе ако није гладно.</a:t>
            </a:r>
            <a:endParaRPr lang="sr-Latn-CS" altLang="en-US" sz="3600" dirty="0">
              <a:latin typeface="Arial" panose="020B0604020202020204" pitchFamily="34" charset="0"/>
              <a:cs typeface="Arial" panose="020B0604020202020204" pitchFamily="34" charset="0"/>
            </a:endParaRPr>
          </a:p>
          <a:p>
            <a:r>
              <a:rPr lang="sr-Cyrl-RS" altLang="en-US" sz="3600" dirty="0" smtClean="0">
                <a:latin typeface="Arial" panose="020B0604020202020204" pitchFamily="34" charset="0"/>
                <a:cs typeface="Arial" panose="020B0604020202020204" pitchFamily="34" charset="0"/>
              </a:rPr>
              <a:t>Детету је забавније да једе </a:t>
            </a:r>
            <a:r>
              <a:rPr lang="en-US" altLang="en-US" sz="3600" dirty="0" smtClean="0">
                <a:latin typeface="Arial" panose="020B0604020202020204" pitchFamily="34" charset="0"/>
                <a:cs typeface="Arial" panose="020B0604020202020204" pitchFamily="34" charset="0"/>
              </a:rPr>
              <a:t>o</a:t>
            </a:r>
            <a:r>
              <a:rPr lang="sr-Cyrl-RS" altLang="en-US" sz="3600" dirty="0" smtClean="0">
                <a:latin typeface="Arial" panose="020B0604020202020204" pitchFamily="34" charset="0"/>
                <a:cs typeface="Arial" panose="020B0604020202020204" pitchFamily="34" charset="0"/>
              </a:rPr>
              <a:t>брок</a:t>
            </a:r>
            <a:r>
              <a:rPr lang="en-US" altLang="en-US" sz="3600" dirty="0" smtClean="0">
                <a:latin typeface="Arial" panose="020B0604020202020204" pitchFamily="34" charset="0"/>
                <a:cs typeface="Arial" panose="020B0604020202020204" pitchFamily="34" charset="0"/>
              </a:rPr>
              <a:t> </a:t>
            </a:r>
            <a:r>
              <a:rPr lang="sr-Cyrl-RS" altLang="en-US" sz="3600" dirty="0" smtClean="0">
                <a:latin typeface="Arial" panose="020B0604020202020204" pitchFamily="34" charset="0"/>
                <a:cs typeface="Arial" panose="020B0604020202020204" pitchFamily="34" charset="0"/>
              </a:rPr>
              <a:t>у чијој</a:t>
            </a:r>
            <a:r>
              <a:rPr lang="en-US" altLang="en-US" sz="3600" dirty="0" smtClean="0">
                <a:latin typeface="Arial" panose="020B0604020202020204" pitchFamily="34" charset="0"/>
                <a:cs typeface="Arial" panose="020B0604020202020204" pitchFamily="34" charset="0"/>
              </a:rPr>
              <a:t> </a:t>
            </a:r>
            <a:r>
              <a:rPr lang="en-US" altLang="en-US" sz="3600" dirty="0">
                <a:latin typeface="Arial" panose="020B0604020202020204" pitchFamily="34" charset="0"/>
                <a:cs typeface="Arial" panose="020B0604020202020204" pitchFamily="34" charset="0"/>
              </a:rPr>
              <a:t>je </a:t>
            </a:r>
            <a:r>
              <a:rPr lang="sr-Cyrl-RS" altLang="en-US" sz="3600" dirty="0" smtClean="0">
                <a:latin typeface="Arial" panose="020B0604020202020204" pitchFamily="34" charset="0"/>
                <a:cs typeface="Arial" panose="020B0604020202020204" pitchFamily="34" charset="0"/>
              </a:rPr>
              <a:t>припреми само учествовало.</a:t>
            </a:r>
            <a:endParaRPr lang="sr-Latn-CS" altLang="en-US" sz="3600" dirty="0">
              <a:latin typeface="Arial" panose="020B0604020202020204" pitchFamily="34" charset="0"/>
              <a:cs typeface="Arial" panose="020B0604020202020204" pitchFamily="34" charset="0"/>
            </a:endParaRPr>
          </a:p>
          <a:p>
            <a:r>
              <a:rPr lang="sr-Cyrl-RS" altLang="en-US" sz="3600" dirty="0" smtClean="0">
                <a:latin typeface="Arial" panose="020B0604020202020204" pitchFamily="34" charset="0"/>
                <a:cs typeface="Arial" panose="020B0604020202020204" pitchFamily="34" charset="0"/>
              </a:rPr>
              <a:t>Две воћне или поврћне ужине.</a:t>
            </a:r>
            <a:endParaRPr lang="sr-Latn-CS" altLang="en-US" sz="3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3964" y="0"/>
            <a:ext cx="3228036" cy="215202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3809" y="4561957"/>
            <a:ext cx="2094853" cy="2094853"/>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1803" t="31789" r="24480" b="33358"/>
          <a:stretch/>
        </p:blipFill>
        <p:spPr>
          <a:xfrm>
            <a:off x="7354978" y="5253694"/>
            <a:ext cx="2846408" cy="1231246"/>
          </a:xfrm>
          <a:prstGeom prst="rect">
            <a:avLst/>
          </a:prstGeom>
        </p:spPr>
      </p:pic>
    </p:spTree>
    <p:extLst>
      <p:ext uri="{BB962C8B-B14F-4D97-AF65-F5344CB8AC3E}">
        <p14:creationId xmlns:p14="http://schemas.microsoft.com/office/powerpoint/2010/main" val="656403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0636" y="54588"/>
            <a:ext cx="11857094" cy="929184"/>
          </a:xfrm>
        </p:spPr>
        <p:txBody>
          <a:bodyPr>
            <a:noAutofit/>
          </a:bodyPr>
          <a:lstStyle/>
          <a:p>
            <a:r>
              <a:rPr lang="sr-Cyrl-RS" altLang="en-US" sz="4000" b="1" dirty="0" smtClean="0">
                <a:solidFill>
                  <a:srgbClr val="FF0000"/>
                </a:solidFill>
                <a:latin typeface="Arial" panose="020B0604020202020204" pitchFamily="34" charset="0"/>
                <a:cs typeface="Arial" panose="020B0604020202020204" pitchFamily="34" charset="0"/>
              </a:rPr>
              <a:t>ФИЗИЧКА АКТИВНОСТ ДЕЦЕ ОД 2 ДО 6 Г</a:t>
            </a:r>
            <a:r>
              <a:rPr lang="sr-Latn-RS" altLang="en-US" sz="4000" b="1" dirty="0" smtClean="0">
                <a:solidFill>
                  <a:srgbClr val="FF0000"/>
                </a:solidFill>
                <a:latin typeface="Arial" panose="020B0604020202020204" pitchFamily="34" charset="0"/>
                <a:cs typeface="Arial" panose="020B0604020202020204" pitchFamily="34" charset="0"/>
              </a:rPr>
              <a:t>.</a:t>
            </a:r>
            <a:endParaRPr lang="en-US" altLang="en-US" sz="4000" b="1" dirty="0" smtClean="0">
              <a:solidFill>
                <a:srgbClr val="FF0000"/>
              </a:solidFill>
              <a:latin typeface="Arial" panose="020B0604020202020204" pitchFamily="34" charset="0"/>
              <a:cs typeface="Arial" panose="020B0604020202020204" pitchFamily="34" charset="0"/>
            </a:endParaRPr>
          </a:p>
        </p:txBody>
      </p:sp>
      <p:sp>
        <p:nvSpPr>
          <p:cNvPr id="27651" name="Content Placeholder 2"/>
          <p:cNvSpPr>
            <a:spLocks noGrp="1"/>
          </p:cNvSpPr>
          <p:nvPr>
            <p:ph sz="quarter" idx="1"/>
          </p:nvPr>
        </p:nvSpPr>
        <p:spPr>
          <a:xfrm>
            <a:off x="16139" y="708513"/>
            <a:ext cx="11062490" cy="4723294"/>
          </a:xfrm>
        </p:spPr>
        <p:txBody>
          <a:bodyPr>
            <a:noAutofit/>
          </a:bodyPr>
          <a:lstStyle/>
          <a:p>
            <a:pPr algn="just">
              <a:lnSpc>
                <a:spcPct val="100000"/>
              </a:lnSpc>
              <a:spcBef>
                <a:spcPts val="0"/>
              </a:spcBef>
              <a:buFontTx/>
              <a:buChar char="•"/>
            </a:pPr>
            <a:r>
              <a:rPr lang="ru-RU" altLang="en-US" sz="3500" dirty="0">
                <a:latin typeface="Arial" panose="020B0604020202020204" pitchFamily="34" charset="0"/>
                <a:cs typeface="Arial" panose="020B0604020202020204" pitchFamily="34" charset="0"/>
              </a:rPr>
              <a:t>Шетња, игра на игралишту и у парку, вожња бицикла, тротинета, ролера, пливање, плес, вежбе обликовања...</a:t>
            </a:r>
          </a:p>
          <a:p>
            <a:pPr algn="just">
              <a:lnSpc>
                <a:spcPct val="100000"/>
              </a:lnSpc>
              <a:spcBef>
                <a:spcPts val="0"/>
              </a:spcBef>
              <a:buFontTx/>
              <a:buChar char="•"/>
            </a:pPr>
            <a:r>
              <a:rPr lang="ru-RU" altLang="en-US" sz="3500" dirty="0">
                <a:latin typeface="Arial" panose="020B0604020202020204" pitchFamily="34" charset="0"/>
                <a:cs typeface="Arial" panose="020B0604020202020204" pitchFamily="34" charset="0"/>
              </a:rPr>
              <a:t>Дужина свих физичких активности треба да се сабере на крају дана и збир не сме да буде мањи од сат времена.</a:t>
            </a:r>
          </a:p>
          <a:p>
            <a:pPr algn="just">
              <a:lnSpc>
                <a:spcPct val="100000"/>
              </a:lnSpc>
              <a:spcBef>
                <a:spcPts val="0"/>
              </a:spcBef>
              <a:buFontTx/>
              <a:buChar char="•"/>
            </a:pPr>
            <a:r>
              <a:rPr lang="ru-RU" altLang="en-US" sz="3500" dirty="0">
                <a:latin typeface="Arial" panose="020B0604020202020204" pitchFamily="34" charset="0"/>
                <a:cs typeface="Arial" panose="020B0604020202020204" pitchFamily="34" charset="0"/>
              </a:rPr>
              <a:t>Најбоља је физичка активност на свежем ваздуху, уз заштиту од сунца и инсеката.</a:t>
            </a:r>
            <a:endParaRPr lang="en-US" altLang="en-US" sz="35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16955" y="5007970"/>
            <a:ext cx="2775045" cy="185003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5788" y="5007970"/>
            <a:ext cx="3288943" cy="18500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39" y="5007970"/>
            <a:ext cx="2776130" cy="185003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8391" y="5007970"/>
            <a:ext cx="2775045" cy="185003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78629" y="2091105"/>
            <a:ext cx="1125569" cy="1698973"/>
          </a:xfrm>
          <a:prstGeom prst="rect">
            <a:avLst/>
          </a:prstGeom>
        </p:spPr>
      </p:pic>
      <p:sp>
        <p:nvSpPr>
          <p:cNvPr id="7" name="TextBox 6"/>
          <p:cNvSpPr txBox="1"/>
          <p:nvPr/>
        </p:nvSpPr>
        <p:spPr>
          <a:xfrm>
            <a:off x="11182933" y="1417440"/>
            <a:ext cx="894797" cy="523220"/>
          </a:xfrm>
          <a:prstGeom prst="rect">
            <a:avLst/>
          </a:prstGeom>
          <a:noFill/>
        </p:spPr>
        <p:txBody>
          <a:bodyPr wrap="none" rtlCol="0">
            <a:spAutoFit/>
          </a:bodyPr>
          <a:lstStyle/>
          <a:p>
            <a:r>
              <a:rPr lang="sr-Latn-R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60</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16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5370513"/>
            <a:ext cx="2049462"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0394950" y="5453063"/>
            <a:ext cx="1744663" cy="1347787"/>
            <a:chOff x="10394950" y="5453063"/>
            <a:chExt cx="1744663" cy="1347787"/>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rcRect l="49275" r="5890" b="54884"/>
            <a:stretch>
              <a:fillRect/>
            </a:stretch>
          </p:blipFill>
          <p:spPr bwMode="auto">
            <a:xfrm>
              <a:off x="10499725" y="5737225"/>
              <a:ext cx="163988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0394950" y="5453063"/>
              <a:ext cx="1744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0"/>
                </a:spcBef>
                <a:buFontTx/>
                <a:buNone/>
              </a:pPr>
              <a:r>
                <a:rPr lang="sr-Cyrl-RS" altLang="en-US" sz="1000" b="1" dirty="0">
                  <a:solidFill>
                    <a:srgbClr val="FF0000"/>
                  </a:solidFill>
                </a:rPr>
                <a:t>Институт за јавно здравље Војводине</a:t>
              </a:r>
              <a:endParaRPr lang="en-US" altLang="en-US" sz="1000" b="1" dirty="0">
                <a:solidFill>
                  <a:srgbClr val="FF0000"/>
                </a:solidFill>
              </a:endParaRPr>
            </a:p>
          </p:txBody>
        </p:sp>
      </p:grpSp>
      <p:sp>
        <p:nvSpPr>
          <p:cNvPr id="19" name="Title 1"/>
          <p:cNvSpPr txBox="1">
            <a:spLocks/>
          </p:cNvSpPr>
          <p:nvPr/>
        </p:nvSpPr>
        <p:spPr>
          <a:xfrm>
            <a:off x="337782" y="3930554"/>
            <a:ext cx="11221871" cy="69603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r-Cyrl-RS" sz="2400" b="1" dirty="0" smtClean="0">
                <a:solidFill>
                  <a:schemeClr val="accent1">
                    <a:lumMod val="75000"/>
                  </a:schemeClr>
                </a:solidFill>
                <a:latin typeface="Arial" panose="020B0604020202020204" pitchFamily="34" charset="0"/>
                <a:cs typeface="Arial" panose="020B0604020202020204" pitchFamily="34" charset="0"/>
              </a:rPr>
              <a:t>У презентацији су коришћене слике из следећег извора</a:t>
            </a:r>
            <a:r>
              <a:rPr lang="en-US" sz="2400" b="1" dirty="0" smtClean="0">
                <a:solidFill>
                  <a:schemeClr val="accent1">
                    <a:lumMod val="75000"/>
                  </a:schemeClr>
                </a:solidFill>
                <a:latin typeface="Arial" panose="020B0604020202020204" pitchFamily="34" charset="0"/>
                <a:cs typeface="Arial" panose="020B0604020202020204" pitchFamily="34" charset="0"/>
              </a:rPr>
              <a:t>:</a:t>
            </a:r>
            <a:r>
              <a:rPr lang="sr-Latn-RS" sz="2400" b="1" dirty="0" smtClean="0">
                <a:solidFill>
                  <a:schemeClr val="accent1">
                    <a:lumMod val="75000"/>
                  </a:schemeClr>
                </a:solidFill>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hlinkClick r:id="rId4" tooltip="https://pixabay.com/"/>
              </a:rPr>
              <a:t>https</a:t>
            </a:r>
            <a:r>
              <a:rPr lang="ru-RU" sz="2400" b="1" u="sng" dirty="0">
                <a:latin typeface="Arial" panose="020B0604020202020204" pitchFamily="34" charset="0"/>
                <a:cs typeface="Arial" panose="020B0604020202020204" pitchFamily="34" charset="0"/>
                <a:hlinkClick r:id="rId4" tooltip="https://pixabay.com/"/>
              </a:rPr>
              <a:t>://</a:t>
            </a:r>
            <a:r>
              <a:rPr lang="en-US" sz="2400" b="1" u="sng" dirty="0" err="1">
                <a:latin typeface="Arial" panose="020B0604020202020204" pitchFamily="34" charset="0"/>
                <a:cs typeface="Arial" panose="020B0604020202020204" pitchFamily="34" charset="0"/>
                <a:hlinkClick r:id="rId4" tooltip="https://pixabay.com/"/>
              </a:rPr>
              <a:t>pixabay</a:t>
            </a:r>
            <a:r>
              <a:rPr lang="ru-RU" sz="2400" b="1" u="sng" dirty="0">
                <a:latin typeface="Arial" panose="020B0604020202020204" pitchFamily="34" charset="0"/>
                <a:cs typeface="Arial" panose="020B0604020202020204" pitchFamily="34" charset="0"/>
                <a:hlinkClick r:id="rId4" tooltip="https://pixabay.com/"/>
              </a:rPr>
              <a:t>.</a:t>
            </a:r>
            <a:r>
              <a:rPr lang="en-US" sz="2400" b="1" u="sng" dirty="0">
                <a:latin typeface="Arial" panose="020B0604020202020204" pitchFamily="34" charset="0"/>
                <a:cs typeface="Arial" panose="020B0604020202020204" pitchFamily="34" charset="0"/>
                <a:hlinkClick r:id="rId4" tooltip="https://pixabay.com/"/>
              </a:rPr>
              <a:t>com</a:t>
            </a:r>
            <a:r>
              <a:rPr lang="ru-RU" sz="2400" b="1" u="sng" dirty="0">
                <a:latin typeface="Arial" panose="020B0604020202020204" pitchFamily="34" charset="0"/>
                <a:cs typeface="Arial" panose="020B0604020202020204" pitchFamily="34" charset="0"/>
                <a:hlinkClick r:id="rId4" tooltip="https://pixabay.com/"/>
              </a:rPr>
              <a:t>/</a:t>
            </a:r>
            <a:endParaRPr lang="en-US" sz="2400" b="1" dirty="0">
              <a:latin typeface="Arial" panose="020B0604020202020204" pitchFamily="34" charset="0"/>
              <a:cs typeface="Arial" panose="020B0604020202020204" pitchFamily="34" charset="0"/>
            </a:endParaRPr>
          </a:p>
        </p:txBody>
      </p:sp>
      <p:sp>
        <p:nvSpPr>
          <p:cNvPr id="21" name="Title 1"/>
          <p:cNvSpPr txBox="1">
            <a:spLocks/>
          </p:cNvSpPr>
          <p:nvPr/>
        </p:nvSpPr>
        <p:spPr>
          <a:xfrm>
            <a:off x="220598" y="464022"/>
            <a:ext cx="11759904" cy="32957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sr-Cyrl-RS" sz="2400" dirty="0" smtClean="0">
                <a:solidFill>
                  <a:schemeClr val="accent1">
                    <a:lumMod val="75000"/>
                  </a:schemeClr>
                </a:solidFill>
                <a:latin typeface="Arial" panose="020B0604020202020204" pitchFamily="34" charset="0"/>
                <a:cs typeface="Arial" panose="020B0604020202020204" pitchFamily="34" charset="0"/>
              </a:rPr>
              <a:t>Литература</a:t>
            </a:r>
            <a:r>
              <a:rPr lang="sr-Latn-RS" sz="2400" dirty="0" smtClean="0">
                <a:solidFill>
                  <a:schemeClr val="accent1">
                    <a:lumMod val="75000"/>
                  </a:schemeClr>
                </a:solidFill>
                <a:latin typeface="Arial" panose="020B0604020202020204" pitchFamily="34" charset="0"/>
                <a:cs typeface="Arial" panose="020B0604020202020204" pitchFamily="34" charset="0"/>
              </a:rPr>
              <a:t>:</a:t>
            </a:r>
            <a:endParaRPr lang="en-US" sz="2400" dirty="0" smtClean="0">
              <a:solidFill>
                <a:schemeClr val="accent1">
                  <a:lumMod val="75000"/>
                </a:schemeClr>
              </a:solidFill>
              <a:latin typeface="Arial" panose="020B0604020202020204" pitchFamily="34" charset="0"/>
              <a:cs typeface="Arial" panose="020B0604020202020204" pitchFamily="34" charset="0"/>
            </a:endParaRPr>
          </a:p>
          <a:p>
            <a:pPr marL="457200" indent="-457200" algn="l">
              <a:lnSpc>
                <a:spcPct val="100000"/>
              </a:lnSpc>
              <a:buAutoNum type="arabicPeriod"/>
            </a:pPr>
            <a:r>
              <a:rPr lang="sr-Latn-RS" sz="2400" dirty="0" smtClean="0">
                <a:solidFill>
                  <a:schemeClr val="accent1">
                    <a:lumMod val="75000"/>
                  </a:schemeClr>
                </a:solidFill>
                <a:latin typeface="Arial" panose="020B0604020202020204" pitchFamily="34" charset="0"/>
                <a:cs typeface="Arial" panose="020B0604020202020204" pitchFamily="34" charset="0"/>
              </a:rPr>
              <a:t>Garrow J.S. James W.P.T. Ralph A. Human Nutrition and Dietetics. Churchill Living Stone, 2000</a:t>
            </a:r>
            <a:endParaRPr lang="en-US" sz="2400" dirty="0" smtClean="0">
              <a:solidFill>
                <a:schemeClr val="accent1">
                  <a:lumMod val="75000"/>
                </a:schemeClr>
              </a:solidFill>
              <a:latin typeface="Arial" panose="020B0604020202020204" pitchFamily="34" charset="0"/>
              <a:cs typeface="Arial" panose="020B0604020202020204" pitchFamily="34" charset="0"/>
            </a:endParaRPr>
          </a:p>
          <a:p>
            <a:pPr algn="l">
              <a:lnSpc>
                <a:spcPct val="100000"/>
              </a:lnSpc>
            </a:pPr>
            <a:r>
              <a:rPr lang="en-US" sz="2400" dirty="0" smtClean="0">
                <a:solidFill>
                  <a:schemeClr val="accent1">
                    <a:lumMod val="75000"/>
                  </a:schemeClr>
                </a:solidFill>
                <a:latin typeface="Arial" panose="020B0604020202020204" pitchFamily="34" charset="0"/>
                <a:cs typeface="Arial" panose="020B0604020202020204" pitchFamily="34" charset="0"/>
              </a:rPr>
              <a:t>2. </a:t>
            </a:r>
            <a:r>
              <a:rPr lang="sr-Latn-RS" sz="2400" dirty="0" smtClean="0">
                <a:solidFill>
                  <a:schemeClr val="accent1">
                    <a:lumMod val="75000"/>
                  </a:schemeClr>
                </a:solidFill>
                <a:latin typeface="Arial" panose="020B0604020202020204" pitchFamily="34" charset="0"/>
                <a:cs typeface="Arial" panose="020B0604020202020204" pitchFamily="34" charset="0"/>
              </a:rPr>
              <a:t>   </a:t>
            </a:r>
            <a:r>
              <a:rPr lang="en-US" sz="2400" dirty="0" smtClean="0">
                <a:solidFill>
                  <a:schemeClr val="accent1">
                    <a:lumMod val="75000"/>
                  </a:schemeClr>
                </a:solidFill>
                <a:latin typeface="Arial" pitchFamily="34" charset="0"/>
                <a:cs typeface="Arial" pitchFamily="34" charset="0"/>
              </a:rPr>
              <a:t>WHO </a:t>
            </a:r>
            <a:r>
              <a:rPr lang="en-US" sz="2400" dirty="0">
                <a:solidFill>
                  <a:schemeClr val="accent1">
                    <a:lumMod val="75000"/>
                  </a:schemeClr>
                </a:solidFill>
                <a:latin typeface="Arial" pitchFamily="34" charset="0"/>
                <a:cs typeface="Arial" pitchFamily="34" charset="0"/>
              </a:rPr>
              <a:t>child growth standards: length/height-for-age, weight-for-age, weight-for-length, weight-for-height and body mass index-for-age: methods and </a:t>
            </a:r>
            <a:r>
              <a:rPr lang="en-US" sz="2400" dirty="0" smtClean="0">
                <a:solidFill>
                  <a:schemeClr val="accent1">
                    <a:lumMod val="75000"/>
                  </a:schemeClr>
                </a:solidFill>
                <a:latin typeface="Arial" pitchFamily="34" charset="0"/>
                <a:cs typeface="Arial" pitchFamily="34" charset="0"/>
              </a:rPr>
              <a:t>development</a:t>
            </a:r>
            <a:r>
              <a:rPr lang="sr-Latn-RS" sz="2400" dirty="0" smtClean="0">
                <a:solidFill>
                  <a:schemeClr val="accent1">
                    <a:lumMod val="75000"/>
                  </a:schemeClr>
                </a:solidFill>
                <a:latin typeface="Arial" pitchFamily="34" charset="0"/>
                <a:cs typeface="Arial" pitchFamily="34" charset="0"/>
              </a:rPr>
              <a:t>,2006.</a:t>
            </a:r>
            <a:endParaRPr lang="en-US" sz="2400" dirty="0">
              <a:solidFill>
                <a:schemeClr val="accent1">
                  <a:lumMod val="75000"/>
                </a:schemeClr>
              </a:solidFill>
              <a:latin typeface="Arial" pitchFamily="34" charset="0"/>
              <a:cs typeface="Arial" pitchFamily="34" charset="0"/>
            </a:endParaRPr>
          </a:p>
          <a:p>
            <a:pPr algn="l">
              <a:lnSpc>
                <a:spcPct val="100000"/>
              </a:lnSpc>
            </a:pPr>
            <a:r>
              <a:rPr lang="en-US" sz="2400" dirty="0" smtClean="0">
                <a:solidFill>
                  <a:schemeClr val="accent1">
                    <a:lumMod val="75000"/>
                  </a:schemeClr>
                </a:solidFill>
                <a:latin typeface="Arial" panose="020B0604020202020204" pitchFamily="34" charset="0"/>
                <a:cs typeface="Arial" panose="020B0604020202020204" pitchFamily="34" charset="0"/>
              </a:rPr>
              <a:t>3.</a:t>
            </a:r>
            <a:r>
              <a:rPr lang="sr-Latn-RS" sz="2400" dirty="0" smtClean="0">
                <a:solidFill>
                  <a:schemeClr val="accent1">
                    <a:lumMod val="75000"/>
                  </a:schemeClr>
                </a:solidFill>
                <a:latin typeface="Arial" panose="020B0604020202020204" pitchFamily="34" charset="0"/>
                <a:cs typeface="Arial" panose="020B0604020202020204" pitchFamily="34" charset="0"/>
              </a:rPr>
              <a:t>   </a:t>
            </a:r>
            <a:r>
              <a:rPr lang="en-US" sz="2400" dirty="0" smtClean="0">
                <a:solidFill>
                  <a:schemeClr val="accent1">
                    <a:lumMod val="75000"/>
                  </a:schemeClr>
                </a:solidFill>
                <a:latin typeface="Arial" panose="020B0604020202020204" pitchFamily="34" charset="0"/>
                <a:cs typeface="Arial" panose="020B0604020202020204" pitchFamily="34" charset="0"/>
              </a:rPr>
              <a:t> </a:t>
            </a:r>
            <a:r>
              <a:rPr lang="sr-Latn-RS" sz="2400" dirty="0" smtClean="0">
                <a:solidFill>
                  <a:schemeClr val="accent1">
                    <a:lumMod val="75000"/>
                  </a:schemeClr>
                </a:solidFill>
                <a:latin typeface="Arial" panose="020B0604020202020204" pitchFamily="34" charset="0"/>
                <a:cs typeface="Arial" panose="020B0604020202020204" pitchFamily="34" charset="0"/>
              </a:rPr>
              <a:t>A</a:t>
            </a:r>
            <a:r>
              <a:rPr lang="sr-Cyrl-RS" sz="2400" dirty="0" smtClean="0">
                <a:solidFill>
                  <a:schemeClr val="accent1">
                    <a:lumMod val="75000"/>
                  </a:schemeClr>
                </a:solidFill>
                <a:latin typeface="Arial" panose="020B0604020202020204" pitchFamily="34" charset="0"/>
                <a:cs typeface="Arial" panose="020B0604020202020204" pitchFamily="34" charset="0"/>
              </a:rPr>
              <a:t>нтић</a:t>
            </a:r>
            <a:r>
              <a:rPr lang="sr-Latn-RS" sz="2400" dirty="0" smtClean="0">
                <a:solidFill>
                  <a:schemeClr val="accent1">
                    <a:lumMod val="75000"/>
                  </a:schemeClr>
                </a:solidFill>
                <a:latin typeface="Arial" panose="020B0604020202020204" pitchFamily="34" charset="0"/>
                <a:cs typeface="Arial" panose="020B0604020202020204" pitchFamily="34" charset="0"/>
              </a:rPr>
              <a:t> E, A</a:t>
            </a:r>
            <a:r>
              <a:rPr lang="sr-Cyrl-RS" sz="2400" dirty="0" smtClean="0">
                <a:solidFill>
                  <a:schemeClr val="accent1">
                    <a:lumMod val="75000"/>
                  </a:schemeClr>
                </a:solidFill>
                <a:latin typeface="Arial" panose="020B0604020202020204" pitchFamily="34" charset="0"/>
                <a:cs typeface="Arial" panose="020B0604020202020204" pitchFamily="34" charset="0"/>
              </a:rPr>
              <a:t>нтић</a:t>
            </a:r>
            <a:r>
              <a:rPr lang="sr-Latn-RS" sz="2400" dirty="0" smtClean="0">
                <a:solidFill>
                  <a:schemeClr val="accent1">
                    <a:lumMod val="75000"/>
                  </a:schemeClr>
                </a:solidFill>
                <a:latin typeface="Arial" panose="020B0604020202020204" pitchFamily="34" charset="0"/>
                <a:cs typeface="Arial" panose="020B0604020202020204" pitchFamily="34" charset="0"/>
              </a:rPr>
              <a:t> M, </a:t>
            </a:r>
            <a:r>
              <a:rPr lang="sr-Cyrl-RS" sz="2400" dirty="0" smtClean="0">
                <a:solidFill>
                  <a:schemeClr val="accent1">
                    <a:lumMod val="75000"/>
                  </a:schemeClr>
                </a:solidFill>
                <a:latin typeface="Arial" panose="020B0604020202020204" pitchFamily="34" charset="0"/>
                <a:cs typeface="Arial" panose="020B0604020202020204" pitchFamily="34" charset="0"/>
              </a:rPr>
              <a:t>Стошић Д</a:t>
            </a:r>
            <a:r>
              <a:rPr lang="sr-Latn-RS" sz="2400" dirty="0" smtClean="0">
                <a:solidFill>
                  <a:schemeClr val="accent1">
                    <a:lumMod val="75000"/>
                  </a:schemeClr>
                </a:solidFill>
                <a:latin typeface="Arial" panose="020B0604020202020204" pitchFamily="34" charset="0"/>
                <a:cs typeface="Arial" panose="020B0604020202020204" pitchFamily="34" charset="0"/>
              </a:rPr>
              <a:t>. </a:t>
            </a:r>
            <a:r>
              <a:rPr lang="sr-Cyrl-RS" sz="2400" dirty="0" smtClean="0">
                <a:solidFill>
                  <a:schemeClr val="accent1">
                    <a:lumMod val="75000"/>
                  </a:schemeClr>
                </a:solidFill>
                <a:latin typeface="Arial" panose="020B0604020202020204" pitchFamily="34" charset="0"/>
                <a:cs typeface="Arial" panose="020B0604020202020204" pitchFamily="34" charset="0"/>
              </a:rPr>
              <a:t>Правилна исхрана предшколске и школске деце као превенција гојазности и њен утицај на здравље</a:t>
            </a:r>
            <a:r>
              <a:rPr lang="sr-Latn-RS" sz="2400" dirty="0" smtClean="0">
                <a:solidFill>
                  <a:schemeClr val="accent1">
                    <a:lumMod val="75000"/>
                  </a:schemeClr>
                </a:solidFill>
                <a:latin typeface="Arial" panose="020B0604020202020204" pitchFamily="34" charset="0"/>
                <a:cs typeface="Arial" panose="020B0604020202020204" pitchFamily="34" charset="0"/>
              </a:rPr>
              <a:t>. </a:t>
            </a:r>
            <a:r>
              <a:rPr lang="sr-Cyrl-RS" sz="2400" dirty="0" smtClean="0">
                <a:solidFill>
                  <a:schemeClr val="accent1">
                    <a:lumMod val="75000"/>
                  </a:schemeClr>
                </a:solidFill>
                <a:latin typeface="Arial" panose="020B0604020202020204" pitchFamily="34" charset="0"/>
                <a:cs typeface="Arial" panose="020B0604020202020204" pitchFamily="34" charset="0"/>
              </a:rPr>
              <a:t>БЕЗБЕДНОСТ ХРАНЕ И ЗДРАВЉЕ</a:t>
            </a:r>
            <a:r>
              <a:rPr lang="sr-Latn-RS" sz="2400" dirty="0" smtClean="0">
                <a:solidFill>
                  <a:schemeClr val="accent1">
                    <a:lumMod val="75000"/>
                  </a:schemeClr>
                </a:solidFill>
                <a:latin typeface="Arial" pitchFamily="34" charset="0"/>
                <a:cs typeface="Arial" pitchFamily="34" charset="0"/>
              </a:rPr>
              <a:t>. </a:t>
            </a:r>
            <a:r>
              <a:rPr lang="vi-VN" sz="2400" dirty="0" smtClean="0">
                <a:solidFill>
                  <a:schemeClr val="accent1">
                    <a:lumMod val="75000"/>
                  </a:schemeClr>
                </a:solidFill>
                <a:latin typeface="Arial" pitchFamily="34" charset="0"/>
                <a:cs typeface="Arial" pitchFamily="34" charset="0"/>
              </a:rPr>
              <a:t>1</a:t>
            </a:r>
            <a:r>
              <a:rPr lang="vi-VN" sz="2400" dirty="0">
                <a:solidFill>
                  <a:schemeClr val="accent1">
                    <a:lumMod val="75000"/>
                  </a:schemeClr>
                </a:solidFill>
                <a:latin typeface="Arial" pitchFamily="34" charset="0"/>
                <a:cs typeface="Arial" pitchFamily="34" charset="0"/>
              </a:rPr>
              <a:t>. </a:t>
            </a:r>
            <a:r>
              <a:rPr lang="sr-Cyrl-RS" sz="2400" dirty="0" smtClean="0">
                <a:solidFill>
                  <a:schemeClr val="accent1">
                    <a:lumMod val="75000"/>
                  </a:schemeClr>
                </a:solidFill>
                <a:latin typeface="Arial" pitchFamily="34" charset="0"/>
                <a:cs typeface="Arial" pitchFamily="34" charset="0"/>
              </a:rPr>
              <a:t>Конференција са међународним учешћем, </a:t>
            </a:r>
            <a:r>
              <a:rPr lang="sr-Latn-RS" sz="2400" dirty="0" smtClean="0">
                <a:solidFill>
                  <a:schemeClr val="accent1">
                    <a:lumMod val="75000"/>
                  </a:schemeClr>
                </a:solidFill>
                <a:latin typeface="Arial" pitchFamily="34" charset="0"/>
                <a:cs typeface="Arial" pitchFamily="34" charset="0"/>
              </a:rPr>
              <a:t>2017.</a:t>
            </a:r>
            <a:endParaRPr lang="en-US" sz="2400" dirty="0">
              <a:latin typeface="Arial" panose="020B0604020202020204" pitchFamily="34" charset="0"/>
              <a:cs typeface="Arial" panose="020B0604020202020204" pitchFamily="34" charset="0"/>
            </a:endParaRPr>
          </a:p>
        </p:txBody>
      </p:sp>
      <p:sp>
        <p:nvSpPr>
          <p:cNvPr id="10" name="WordArt 9"/>
          <p:cNvSpPr>
            <a:spLocks noChangeArrowheads="1" noChangeShapeType="1" noTextEdit="1"/>
          </p:cNvSpPr>
          <p:nvPr/>
        </p:nvSpPr>
        <p:spPr bwMode="auto">
          <a:xfrm>
            <a:off x="4530725" y="5737225"/>
            <a:ext cx="3140075" cy="466725"/>
          </a:xfrm>
          <a:prstGeom prst="rect">
            <a:avLst/>
          </a:prstGeom>
        </p:spPr>
        <p:txBody>
          <a:bodyPr wrap="none" fromWordArt="1">
            <a:prstTxWarp prst="textPlain">
              <a:avLst>
                <a:gd name="adj" fmla="val 50000"/>
              </a:avLst>
            </a:prstTxWarp>
          </a:bodyPr>
          <a:lstStyle/>
          <a:p>
            <a:pPr algn="ct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Знањем</a:t>
            </a:r>
            <a:r>
              <a:rPr lang="en-U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до</a:t>
            </a:r>
            <a:r>
              <a:rPr lang="en-U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здравих</a:t>
            </a:r>
            <a:r>
              <a:rPr lang="en-U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избора</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11" name="Text Box 7"/>
          <p:cNvSpPr txBox="1">
            <a:spLocks noChangeArrowheads="1"/>
          </p:cNvSpPr>
          <p:nvPr/>
        </p:nvSpPr>
        <p:spPr bwMode="auto">
          <a:xfrm>
            <a:off x="2678762" y="6292850"/>
            <a:ext cx="7044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58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58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58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58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sr-Cyrl-RS" altLang="en-US" sz="1200" b="1" dirty="0" smtClean="0">
                <a:latin typeface="Arial" panose="020B0604020202020204" pitchFamily="34" charset="0"/>
              </a:rPr>
              <a:t>Програмски</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задатак</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Посебног</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програма</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у области</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јавног</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здравља</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за</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АПВ</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у </a:t>
            </a:r>
            <a:r>
              <a:rPr lang="sr-Cyrl-RS" altLang="en-US" sz="1200" b="1" dirty="0">
                <a:latin typeface="Arial" panose="020B0604020202020204" pitchFamily="34" charset="0"/>
              </a:rPr>
              <a:t>2020. </a:t>
            </a:r>
            <a:r>
              <a:rPr lang="sr-Cyrl-RS" altLang="en-US" sz="1200" b="1" dirty="0" smtClean="0">
                <a:latin typeface="Arial" panose="020B0604020202020204" pitchFamily="34" charset="0"/>
              </a:rPr>
              <a:t>години:</a:t>
            </a:r>
            <a:endParaRPr lang="sr-Cyrl-RS" altLang="en-US" sz="1200" b="1" dirty="0">
              <a:latin typeface="Arial" panose="020B0604020202020204" pitchFamily="34" charset="0"/>
            </a:endParaRPr>
          </a:p>
          <a:p>
            <a:pPr algn="ctr" eaLnBrk="1" hangingPunct="1">
              <a:lnSpc>
                <a:spcPct val="100000"/>
              </a:lnSpc>
              <a:spcBef>
                <a:spcPct val="0"/>
              </a:spcBef>
              <a:buFontTx/>
              <a:buNone/>
            </a:pPr>
            <a:r>
              <a:rPr lang="sr-Cyrl-RS" altLang="en-US" sz="1200" b="1" dirty="0" smtClean="0">
                <a:latin typeface="Arial" panose="020B0604020202020204" pitchFamily="34" charset="0"/>
              </a:rPr>
              <a:t>Унапређење здравствене</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писмености</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популације</a:t>
            </a:r>
            <a:r>
              <a:rPr lang="en-US" altLang="en-US" sz="1200" b="1" dirty="0" smtClean="0">
                <a:latin typeface="Arial" panose="020B0604020202020204" pitchFamily="34" charset="0"/>
              </a:rPr>
              <a:t> </a:t>
            </a:r>
            <a:r>
              <a:rPr lang="en-US" altLang="en-US" sz="1200" b="1" dirty="0">
                <a:latin typeface="Arial" panose="020B0604020202020204" pitchFamily="34" charset="0"/>
              </a:rPr>
              <a:t>– </a:t>
            </a:r>
            <a:r>
              <a:rPr lang="en-US" altLang="en-US" sz="1200" b="1" dirty="0" smtClean="0">
                <a:latin typeface="Arial" panose="020B0604020202020204" pitchFamily="34" charset="0"/>
              </a:rPr>
              <a:t>„</a:t>
            </a:r>
            <a:r>
              <a:rPr lang="sr-Cyrl-RS" altLang="en-US" sz="1200" b="1" dirty="0" smtClean="0">
                <a:latin typeface="Arial" panose="020B0604020202020204" pitchFamily="34" charset="0"/>
              </a:rPr>
              <a:t>Знањем до</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здравих</a:t>
            </a:r>
            <a:r>
              <a:rPr lang="en-US" altLang="en-US" sz="1200" b="1" dirty="0" smtClean="0">
                <a:latin typeface="Arial" panose="020B0604020202020204" pitchFamily="34" charset="0"/>
              </a:rPr>
              <a:t> </a:t>
            </a:r>
            <a:r>
              <a:rPr lang="sr-Cyrl-RS" altLang="en-US" sz="1200" b="1" dirty="0" smtClean="0">
                <a:latin typeface="Arial" panose="020B0604020202020204" pitchFamily="34" charset="0"/>
              </a:rPr>
              <a:t>избора</a:t>
            </a:r>
            <a:r>
              <a:rPr lang="en-US" altLang="en-US" sz="1200" b="1" dirty="0" smtClean="0">
                <a:latin typeface="Arial" panose="020B0604020202020204" pitchFamily="34" charset="0"/>
              </a:rPr>
              <a:t>“ </a:t>
            </a:r>
            <a:endParaRPr lang="en-US" altLang="en-US" sz="1200" b="1" dirty="0">
              <a:latin typeface="Arial" panose="020B0604020202020204" pitchFamily="34" charset="0"/>
            </a:endParaRPr>
          </a:p>
        </p:txBody>
      </p:sp>
    </p:spTree>
    <p:extLst>
      <p:ext uri="{BB962C8B-B14F-4D97-AF65-F5344CB8AC3E}">
        <p14:creationId xmlns:p14="http://schemas.microsoft.com/office/powerpoint/2010/main" val="2557507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05972" y="245660"/>
            <a:ext cx="8826690" cy="1254528"/>
          </a:xfrm>
          <a:ln>
            <a:miter lim="800000"/>
            <a:headEnd/>
            <a:tailEnd/>
          </a:ln>
        </p:spPr>
        <p:txBody>
          <a:bodyPr>
            <a:noAutofit/>
          </a:bodyPr>
          <a:lstStyle/>
          <a:p>
            <a:pPr algn="ctr">
              <a:defRPr/>
            </a:pPr>
            <a:r>
              <a:rPr lang="sr-Cyrl-RS" sz="3200" b="1" dirty="0" smtClean="0">
                <a:solidFill>
                  <a:srgbClr val="FF0000"/>
                </a:solidFill>
                <a:latin typeface="Arial" pitchFamily="34" charset="0"/>
                <a:cs typeface="Arial" pitchFamily="34" charset="0"/>
              </a:rPr>
              <a:t>Просечна телесна маса и телесна висина</a:t>
            </a:r>
            <a:r>
              <a:rPr lang="sr-Latn-RS" sz="3200" b="1" dirty="0">
                <a:solidFill>
                  <a:srgbClr val="FF0000"/>
                </a:solidFill>
                <a:latin typeface="Arial" pitchFamily="34" charset="0"/>
                <a:cs typeface="Arial" pitchFamily="34" charset="0"/>
              </a:rPr>
              <a:t/>
            </a:r>
            <a:br>
              <a:rPr lang="sr-Latn-RS" sz="3200" b="1" dirty="0">
                <a:solidFill>
                  <a:srgbClr val="FF0000"/>
                </a:solidFill>
                <a:latin typeface="Arial" pitchFamily="34" charset="0"/>
                <a:cs typeface="Arial" pitchFamily="34" charset="0"/>
              </a:rPr>
            </a:br>
            <a:r>
              <a:rPr lang="sr-Cyrl-RS" sz="3200" b="1" dirty="0" smtClean="0">
                <a:solidFill>
                  <a:srgbClr val="FF0000"/>
                </a:solidFill>
                <a:latin typeface="Arial" pitchFamily="34" charset="0"/>
                <a:cs typeface="Arial" pitchFamily="34" charset="0"/>
              </a:rPr>
              <a:t>Препоруке за енергетски унос и унос протеина</a:t>
            </a:r>
            <a:endParaRPr lang="en-US" sz="3200" b="1" dirty="0">
              <a:solidFill>
                <a:srgbClr val="FF0000"/>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59885564"/>
              </p:ext>
            </p:extLst>
          </p:nvPr>
        </p:nvGraphicFramePr>
        <p:xfrm>
          <a:off x="2224583" y="1813234"/>
          <a:ext cx="7871952" cy="4452095"/>
        </p:xfrm>
        <a:graphic>
          <a:graphicData uri="http://schemas.openxmlformats.org/drawingml/2006/table">
            <a:tbl>
              <a:tblPr firstRow="1" bandRow="1">
                <a:tableStyleId>{21E4AEA4-8DFA-4A89-87EB-49C32662AFE0}</a:tableStyleId>
              </a:tblPr>
              <a:tblGrid>
                <a:gridCol w="2623984">
                  <a:extLst>
                    <a:ext uri="{9D8B030D-6E8A-4147-A177-3AD203B41FA5}">
                      <a16:colId xmlns:a16="http://schemas.microsoft.com/office/drawing/2014/main" val="20000"/>
                    </a:ext>
                  </a:extLst>
                </a:gridCol>
                <a:gridCol w="2623984">
                  <a:extLst>
                    <a:ext uri="{9D8B030D-6E8A-4147-A177-3AD203B41FA5}">
                      <a16:colId xmlns:a16="http://schemas.microsoft.com/office/drawing/2014/main" val="20001"/>
                    </a:ext>
                  </a:extLst>
                </a:gridCol>
                <a:gridCol w="2623984">
                  <a:extLst>
                    <a:ext uri="{9D8B030D-6E8A-4147-A177-3AD203B41FA5}">
                      <a16:colId xmlns:a16="http://schemas.microsoft.com/office/drawing/2014/main" val="20002"/>
                    </a:ext>
                  </a:extLst>
                </a:gridCol>
              </a:tblGrid>
              <a:tr h="561239">
                <a:tc>
                  <a:txBody>
                    <a:bodyPr/>
                    <a:lstStyle/>
                    <a:p>
                      <a:pPr algn="ctr"/>
                      <a:r>
                        <a:rPr lang="sr-Cyrl-RS" sz="2400" dirty="0" smtClean="0">
                          <a:latin typeface="Arial" pitchFamily="34" charset="0"/>
                          <a:cs typeface="Arial" pitchFamily="34" charset="0"/>
                        </a:rPr>
                        <a:t>Деца</a:t>
                      </a:r>
                      <a:endParaRPr lang="en-US" sz="2400" dirty="0">
                        <a:latin typeface="Arial" pitchFamily="34" charset="0"/>
                        <a:cs typeface="Arial" pitchFamily="34" charset="0"/>
                      </a:endParaRPr>
                    </a:p>
                  </a:txBody>
                  <a:tcPr marL="91439" marR="91439" marT="45715" marB="45715" anchor="ctr"/>
                </a:tc>
                <a:tc>
                  <a:txBody>
                    <a:bodyPr/>
                    <a:lstStyle/>
                    <a:p>
                      <a:pPr algn="ctr"/>
                      <a:r>
                        <a:rPr lang="sr-Cyrl-RS" sz="2400" dirty="0" smtClean="0">
                          <a:latin typeface="Arial" pitchFamily="34" charset="0"/>
                          <a:cs typeface="Arial" pitchFamily="34" charset="0"/>
                        </a:rPr>
                        <a:t>Од </a:t>
                      </a:r>
                      <a:r>
                        <a:rPr lang="sr-Latn-RS" sz="2400" dirty="0" smtClean="0">
                          <a:latin typeface="Arial" pitchFamily="34" charset="0"/>
                          <a:cs typeface="Arial" pitchFamily="34" charset="0"/>
                        </a:rPr>
                        <a:t>1 – 3 </a:t>
                      </a:r>
                      <a:r>
                        <a:rPr lang="sr-Cyrl-RS" sz="2400" dirty="0" smtClean="0">
                          <a:latin typeface="Arial" pitchFamily="34" charset="0"/>
                          <a:cs typeface="Arial" pitchFamily="34" charset="0"/>
                        </a:rPr>
                        <a:t>године</a:t>
                      </a:r>
                      <a:endParaRPr lang="en-US" sz="2400" dirty="0">
                        <a:latin typeface="Arial" pitchFamily="34" charset="0"/>
                        <a:cs typeface="Arial" pitchFamily="34" charset="0"/>
                      </a:endParaRPr>
                    </a:p>
                  </a:txBody>
                  <a:tcPr marL="91439" marR="91439" marT="45715" marB="45715" anchor="ctr"/>
                </a:tc>
                <a:tc>
                  <a:txBody>
                    <a:bodyPr/>
                    <a:lstStyle/>
                    <a:p>
                      <a:pPr algn="ctr"/>
                      <a:r>
                        <a:rPr lang="en-US" sz="2400" dirty="0" smtClean="0">
                          <a:latin typeface="Arial" pitchFamily="34" charset="0"/>
                          <a:cs typeface="Arial" pitchFamily="34" charset="0"/>
                        </a:rPr>
                        <a:t>O</a:t>
                      </a:r>
                      <a:r>
                        <a:rPr lang="sr-Cyrl-RS" sz="2400" dirty="0" smtClean="0">
                          <a:latin typeface="Arial" pitchFamily="34" charset="0"/>
                          <a:cs typeface="Arial" pitchFamily="34" charset="0"/>
                        </a:rPr>
                        <a:t>д</a:t>
                      </a:r>
                      <a:r>
                        <a:rPr lang="sr-Latn-RS" sz="2400" dirty="0" smtClean="0">
                          <a:latin typeface="Arial" pitchFamily="34" charset="0"/>
                          <a:cs typeface="Arial" pitchFamily="34" charset="0"/>
                        </a:rPr>
                        <a:t> 4 – 6 </a:t>
                      </a:r>
                      <a:r>
                        <a:rPr lang="sr-Cyrl-RS" sz="2400" dirty="0" smtClean="0">
                          <a:latin typeface="Arial" pitchFamily="34" charset="0"/>
                          <a:cs typeface="Arial" pitchFamily="34" charset="0"/>
                        </a:rPr>
                        <a:t>година</a:t>
                      </a:r>
                      <a:endParaRPr lang="en-US" sz="2400"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0"/>
                  </a:ext>
                </a:extLst>
              </a:tr>
              <a:tr h="640016">
                <a:tc>
                  <a:txBody>
                    <a:bodyPr/>
                    <a:lstStyle/>
                    <a:p>
                      <a:pPr algn="ctr"/>
                      <a:r>
                        <a:rPr lang="sr-Cyrl-RS" sz="2400" dirty="0" smtClean="0">
                          <a:latin typeface="Arial" pitchFamily="34" charset="0"/>
                          <a:cs typeface="Arial" pitchFamily="34" charset="0"/>
                        </a:rPr>
                        <a:t>Телесна маса </a:t>
                      </a:r>
                      <a:r>
                        <a:rPr lang="sr-Latn-RS" sz="2400" dirty="0" smtClean="0">
                          <a:latin typeface="Arial" pitchFamily="34" charset="0"/>
                          <a:cs typeface="Arial" pitchFamily="34" charset="0"/>
                        </a:rPr>
                        <a:t>(kg)</a:t>
                      </a:r>
                      <a:endParaRPr lang="en-US" sz="2400" dirty="0">
                        <a:latin typeface="Arial" pitchFamily="34" charset="0"/>
                        <a:cs typeface="Arial" pitchFamily="34" charset="0"/>
                      </a:endParaRPr>
                    </a:p>
                  </a:txBody>
                  <a:tcPr marL="91439" marR="91439" marT="45715" marB="45715" anchor="ctr"/>
                </a:tc>
                <a:tc>
                  <a:txBody>
                    <a:bodyPr/>
                    <a:lstStyle/>
                    <a:p>
                      <a:pPr algn="ctr"/>
                      <a:r>
                        <a:rPr lang="sr-Cyrl-RS" sz="2400" dirty="0" smtClean="0">
                          <a:latin typeface="Arial" pitchFamily="34" charset="0"/>
                          <a:cs typeface="Arial" pitchFamily="34" charset="0"/>
                        </a:rPr>
                        <a:t>Просечно</a:t>
                      </a:r>
                      <a:r>
                        <a:rPr lang="sr-Latn-RS" sz="2400" dirty="0" smtClean="0">
                          <a:latin typeface="Arial" pitchFamily="34" charset="0"/>
                          <a:cs typeface="Arial" pitchFamily="34" charset="0"/>
                        </a:rPr>
                        <a:t> 13 </a:t>
                      </a:r>
                    </a:p>
                    <a:p>
                      <a:pPr algn="ctr"/>
                      <a:r>
                        <a:rPr lang="sr-Latn-RS" sz="2400" dirty="0" smtClean="0">
                          <a:latin typeface="Arial" pitchFamily="34" charset="0"/>
                          <a:cs typeface="Arial" pitchFamily="34" charset="0"/>
                        </a:rPr>
                        <a:t>(10,2 - 14)</a:t>
                      </a:r>
                      <a:endParaRPr lang="en-US" sz="2400" dirty="0">
                        <a:latin typeface="Arial" pitchFamily="34" charset="0"/>
                        <a:cs typeface="Arial" pitchFamily="34" charset="0"/>
                      </a:endParaRPr>
                    </a:p>
                  </a:txBody>
                  <a:tcPr marL="91439" marR="91439" marT="45715" marB="45715" anchor="ctr"/>
                </a:tc>
                <a:tc>
                  <a:txBody>
                    <a:bodyPr/>
                    <a:lstStyle/>
                    <a:p>
                      <a:pPr algn="ctr"/>
                      <a:r>
                        <a:rPr lang="sr-Cyrl-RS" sz="2400" dirty="0" smtClean="0">
                          <a:latin typeface="Arial" pitchFamily="34" charset="0"/>
                          <a:cs typeface="Arial" pitchFamily="34" charset="0"/>
                        </a:rPr>
                        <a:t>Просечно</a:t>
                      </a:r>
                      <a:r>
                        <a:rPr lang="sr-Latn-RS" sz="2400" dirty="0" smtClean="0">
                          <a:latin typeface="Arial" pitchFamily="34" charset="0"/>
                          <a:cs typeface="Arial" pitchFamily="34" charset="0"/>
                        </a:rPr>
                        <a:t> 20 </a:t>
                      </a:r>
                    </a:p>
                    <a:p>
                      <a:pPr algn="ctr"/>
                      <a:r>
                        <a:rPr lang="sr-Latn-RS" sz="2400" dirty="0" smtClean="0">
                          <a:latin typeface="Arial" pitchFamily="34" charset="0"/>
                          <a:cs typeface="Arial" pitchFamily="34" charset="0"/>
                        </a:rPr>
                        <a:t>(16 - 20,5)</a:t>
                      </a:r>
                      <a:endParaRPr lang="en-US" sz="2400"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1"/>
                  </a:ext>
                </a:extLst>
              </a:tr>
              <a:tr h="640016">
                <a:tc>
                  <a:txBody>
                    <a:bodyPr/>
                    <a:lstStyle/>
                    <a:p>
                      <a:pPr algn="ctr"/>
                      <a:r>
                        <a:rPr lang="sr-Cyrl-RS" sz="2400" dirty="0" smtClean="0">
                          <a:latin typeface="Arial" pitchFamily="34" charset="0"/>
                          <a:cs typeface="Arial" pitchFamily="34" charset="0"/>
                        </a:rPr>
                        <a:t>Телесна висина</a:t>
                      </a:r>
                    </a:p>
                    <a:p>
                      <a:pPr algn="ctr"/>
                      <a:r>
                        <a:rPr lang="sr-Latn-RS" sz="2400" dirty="0" smtClean="0">
                          <a:latin typeface="Arial" pitchFamily="34" charset="0"/>
                          <a:cs typeface="Arial" pitchFamily="34" charset="0"/>
                        </a:rPr>
                        <a:t>(cm)</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baseline="0" dirty="0" smtClean="0">
                          <a:latin typeface="Arial" pitchFamily="34" charset="0"/>
                          <a:cs typeface="Arial" pitchFamily="34" charset="0"/>
                        </a:rPr>
                        <a:t>Prosečno 90 </a:t>
                      </a:r>
                    </a:p>
                    <a:p>
                      <a:pPr algn="ctr"/>
                      <a:r>
                        <a:rPr lang="sr-Latn-RS" sz="2400" baseline="0" dirty="0" smtClean="0">
                          <a:latin typeface="Arial" pitchFamily="34" charset="0"/>
                          <a:cs typeface="Arial" pitchFamily="34" charset="0"/>
                        </a:rPr>
                        <a:t>(75 - 95)</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Prosečno 112 </a:t>
                      </a:r>
                    </a:p>
                    <a:p>
                      <a:pPr algn="ctr"/>
                      <a:r>
                        <a:rPr lang="sr-Latn-RS" sz="2400" dirty="0" smtClean="0">
                          <a:latin typeface="Arial" pitchFamily="34" charset="0"/>
                          <a:cs typeface="Arial" pitchFamily="34" charset="0"/>
                        </a:rPr>
                        <a:t>(76 - 116)</a:t>
                      </a:r>
                      <a:endParaRPr lang="en-US" sz="2400"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2"/>
                  </a:ext>
                </a:extLst>
              </a:tr>
              <a:tr h="561239">
                <a:tc>
                  <a:txBody>
                    <a:bodyPr/>
                    <a:lstStyle/>
                    <a:p>
                      <a:pPr algn="ctr"/>
                      <a:r>
                        <a:rPr lang="sr-Latn-RS" sz="2400" dirty="0" smtClean="0">
                          <a:latin typeface="Arial" pitchFamily="34" charset="0"/>
                          <a:cs typeface="Arial" pitchFamily="34" charset="0"/>
                        </a:rPr>
                        <a:t>kcal/dan</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1300</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1700</a:t>
                      </a:r>
                      <a:endParaRPr lang="en-US" sz="2400"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3"/>
                  </a:ext>
                </a:extLst>
              </a:tr>
              <a:tr h="561239">
                <a:tc>
                  <a:txBody>
                    <a:bodyPr/>
                    <a:lstStyle/>
                    <a:p>
                      <a:pPr algn="ctr"/>
                      <a:r>
                        <a:rPr lang="sr-Latn-RS" sz="2400" dirty="0" smtClean="0">
                          <a:latin typeface="Arial" pitchFamily="34" charset="0"/>
                          <a:cs typeface="Arial" pitchFamily="34" charset="0"/>
                        </a:rPr>
                        <a:t>kcal/kg </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100</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85</a:t>
                      </a:r>
                      <a:endParaRPr lang="en-US" sz="2400"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4"/>
                  </a:ext>
                </a:extLst>
              </a:tr>
              <a:tr h="561239">
                <a:tc>
                  <a:txBody>
                    <a:bodyPr/>
                    <a:lstStyle/>
                    <a:p>
                      <a:pPr algn="ctr"/>
                      <a:r>
                        <a:rPr lang="sr-Cyrl-RS" sz="2400" dirty="0" smtClean="0">
                          <a:latin typeface="Arial" pitchFamily="34" charset="0"/>
                          <a:cs typeface="Arial" pitchFamily="34" charset="0"/>
                        </a:rPr>
                        <a:t>Протеини</a:t>
                      </a:r>
                      <a:r>
                        <a:rPr lang="sr-Latn-RS" sz="2400" dirty="0" smtClean="0">
                          <a:latin typeface="Arial" pitchFamily="34" charset="0"/>
                          <a:cs typeface="Arial" pitchFamily="34" charset="0"/>
                        </a:rPr>
                        <a:t>, g/dan</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23</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30</a:t>
                      </a:r>
                      <a:endParaRPr lang="en-US" sz="2400"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5"/>
                  </a:ext>
                </a:extLst>
              </a:tr>
              <a:tr h="561239">
                <a:tc>
                  <a:txBody>
                    <a:bodyPr/>
                    <a:lstStyle/>
                    <a:p>
                      <a:pPr algn="ctr"/>
                      <a:r>
                        <a:rPr lang="sr-Cyrl-RS" sz="2400" dirty="0" smtClean="0">
                          <a:latin typeface="Arial" pitchFamily="34" charset="0"/>
                          <a:cs typeface="Arial" pitchFamily="34" charset="0"/>
                        </a:rPr>
                        <a:t>Протеини</a:t>
                      </a:r>
                      <a:r>
                        <a:rPr lang="sr-Latn-RS" sz="2400" dirty="0" smtClean="0">
                          <a:latin typeface="Arial" pitchFamily="34" charset="0"/>
                          <a:cs typeface="Arial" pitchFamily="34" charset="0"/>
                        </a:rPr>
                        <a:t>, g/kg</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1,8</a:t>
                      </a:r>
                      <a:endParaRPr lang="en-US" sz="2400" dirty="0">
                        <a:latin typeface="Arial" pitchFamily="34" charset="0"/>
                        <a:cs typeface="Arial" pitchFamily="34" charset="0"/>
                      </a:endParaRPr>
                    </a:p>
                  </a:txBody>
                  <a:tcPr marL="91439" marR="91439" marT="45715" marB="45715" anchor="ctr"/>
                </a:tc>
                <a:tc>
                  <a:txBody>
                    <a:bodyPr/>
                    <a:lstStyle/>
                    <a:p>
                      <a:pPr algn="ctr"/>
                      <a:r>
                        <a:rPr lang="sr-Latn-RS" sz="2400" dirty="0" smtClean="0">
                          <a:latin typeface="Arial" pitchFamily="34" charset="0"/>
                          <a:cs typeface="Arial" pitchFamily="34" charset="0"/>
                        </a:rPr>
                        <a:t>1,5</a:t>
                      </a:r>
                      <a:endParaRPr lang="en-US" sz="2400" dirty="0">
                        <a:latin typeface="Arial" pitchFamily="34" charset="0"/>
                        <a:cs typeface="Arial" pitchFamily="34" charset="0"/>
                      </a:endParaRPr>
                    </a:p>
                  </a:txBody>
                  <a:tcPr marL="91439" marR="91439" marT="45715" marB="45715"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63629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7116" y="268123"/>
            <a:ext cx="8229600" cy="866775"/>
          </a:xfrm>
        </p:spPr>
        <p:txBody>
          <a:bodyPr>
            <a:normAutofit/>
          </a:bodyPr>
          <a:lstStyle/>
          <a:p>
            <a:r>
              <a:rPr lang="sr-Cyrl-RS" altLang="en-US" sz="4800" b="1" dirty="0" smtClean="0">
                <a:solidFill>
                  <a:srgbClr val="FF0000"/>
                </a:solidFill>
                <a:latin typeface="Arial" panose="020B0604020202020204" pitchFamily="34" charset="0"/>
                <a:cs typeface="Arial" panose="020B0604020202020204" pitchFamily="34" charset="0"/>
              </a:rPr>
              <a:t>Утицај родитеља</a:t>
            </a:r>
            <a:endParaRPr lang="sr-Latn-CS" altLang="en-US" sz="4800" b="1" dirty="0" smtClean="0">
              <a:solidFill>
                <a:srgbClr val="FF0000"/>
              </a:solidFill>
              <a:latin typeface="Arial" panose="020B0604020202020204" pitchFamily="34" charset="0"/>
              <a:cs typeface="Arial" panose="020B0604020202020204" pitchFamily="34" charset="0"/>
            </a:endParaRPr>
          </a:p>
        </p:txBody>
      </p:sp>
      <p:sp>
        <p:nvSpPr>
          <p:cNvPr id="9219" name="Rectangle 3"/>
          <p:cNvSpPr>
            <a:spLocks noGrp="1" noChangeArrowheads="1"/>
          </p:cNvSpPr>
          <p:nvPr>
            <p:ph sz="quarter" idx="1"/>
          </p:nvPr>
        </p:nvSpPr>
        <p:spPr>
          <a:xfrm>
            <a:off x="177421" y="1530392"/>
            <a:ext cx="8993875" cy="4492625"/>
          </a:xfrm>
        </p:spPr>
        <p:txBody>
          <a:bodyPr>
            <a:noAutofit/>
          </a:bodyPr>
          <a:lstStyle/>
          <a:p>
            <a:r>
              <a:rPr lang="sr-Cyrl-RS" altLang="en-US" sz="3600" dirty="0" smtClean="0">
                <a:latin typeface="Arial" panose="020B0604020202020204" pitchFamily="34" charset="0"/>
                <a:cs typeface="Arial" panose="020B0604020202020204" pitchFamily="34" charset="0"/>
              </a:rPr>
              <a:t>Деца прате одрасле и имитирају их.</a:t>
            </a:r>
          </a:p>
          <a:p>
            <a:r>
              <a:rPr lang="sr-Cyrl-RS" altLang="en-US" sz="3600" dirty="0" smtClean="0">
                <a:latin typeface="Arial" panose="020B0604020202020204" pitchFamily="34" charset="0"/>
                <a:cs typeface="Arial" panose="020B0604020202020204" pitchFamily="34" charset="0"/>
              </a:rPr>
              <a:t>Нутритивне навике родитеља утичу на нутритивне навике деце.</a:t>
            </a:r>
          </a:p>
          <a:p>
            <a:r>
              <a:rPr lang="sr-Cyrl-RS" altLang="en-US" sz="3600" dirty="0" smtClean="0">
                <a:latin typeface="Arial" panose="020B0604020202020204" pitchFamily="34" charset="0"/>
                <a:cs typeface="Arial" panose="020B0604020202020204" pitchFamily="34" charset="0"/>
              </a:rPr>
              <a:t>Кад год је могуће, дете треба да има оброке са својим родитељима.</a:t>
            </a:r>
          </a:p>
          <a:p>
            <a:r>
              <a:rPr lang="sr-Cyrl-RS" altLang="en-US" sz="3600" dirty="0" smtClean="0">
                <a:latin typeface="Arial" panose="020B0604020202020204" pitchFamily="34" charset="0"/>
                <a:cs typeface="Arial" panose="020B0604020202020204" pitchFamily="34" charset="0"/>
              </a:rPr>
              <a:t>Апетит деце варира, наиме, повећава се током периода интензивног раста и смањује се када су уморни или узбуђени.</a:t>
            </a:r>
          </a:p>
          <a:p>
            <a:pPr marL="0" indent="0">
              <a:buNone/>
            </a:pPr>
            <a:endParaRPr lang="sr-Cyrl-RS" altLang="en-US" sz="36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4716"/>
          <a:stretch/>
        </p:blipFill>
        <p:spPr>
          <a:xfrm>
            <a:off x="9000876" y="516834"/>
            <a:ext cx="3014315" cy="2679717"/>
          </a:xfrm>
          <a:prstGeom prst="rect">
            <a:avLst/>
          </a:prstGeom>
        </p:spPr>
      </p:pic>
    </p:spTree>
    <p:extLst>
      <p:ext uri="{BB962C8B-B14F-4D97-AF65-F5344CB8AC3E}">
        <p14:creationId xmlns:p14="http://schemas.microsoft.com/office/powerpoint/2010/main" val="3044528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06221" y="323294"/>
            <a:ext cx="8229600" cy="1000125"/>
          </a:xfrm>
        </p:spPr>
        <p:txBody>
          <a:bodyPr>
            <a:normAutofit/>
          </a:bodyPr>
          <a:lstStyle/>
          <a:p>
            <a:pPr algn="ctr"/>
            <a:r>
              <a:rPr lang="sr-Cyrl-RS" altLang="en-US" sz="4800" b="1" dirty="0" smtClean="0">
                <a:solidFill>
                  <a:srgbClr val="FF0000"/>
                </a:solidFill>
                <a:latin typeface="Arial" panose="020B0604020202020204" pitchFamily="34" charset="0"/>
                <a:cs typeface="Arial" panose="020B0604020202020204" pitchFamily="34" charset="0"/>
              </a:rPr>
              <a:t>Храна није награда</a:t>
            </a:r>
            <a:r>
              <a:rPr lang="sr-Latn-CS" altLang="en-US" sz="4800" b="1" dirty="0" smtClean="0">
                <a:solidFill>
                  <a:srgbClr val="FF0000"/>
                </a:solidFill>
                <a:latin typeface="Arial" panose="020B0604020202020204" pitchFamily="34" charset="0"/>
                <a:cs typeface="Arial" panose="020B0604020202020204" pitchFamily="34" charset="0"/>
              </a:rPr>
              <a:t>!</a:t>
            </a:r>
          </a:p>
        </p:txBody>
      </p:sp>
      <p:sp>
        <p:nvSpPr>
          <p:cNvPr id="10243" name="Rectangle 3"/>
          <p:cNvSpPr>
            <a:spLocks noGrp="1" noChangeArrowheads="1"/>
          </p:cNvSpPr>
          <p:nvPr>
            <p:ph sz="quarter" idx="1"/>
          </p:nvPr>
        </p:nvSpPr>
        <p:spPr>
          <a:xfrm>
            <a:off x="465111" y="1323418"/>
            <a:ext cx="9434264" cy="4846793"/>
          </a:xfrm>
        </p:spPr>
        <p:txBody>
          <a:bodyPr>
            <a:noAutofit/>
          </a:bodyPr>
          <a:lstStyle/>
          <a:p>
            <a:pPr>
              <a:lnSpc>
                <a:spcPct val="80000"/>
              </a:lnSpc>
            </a:pPr>
            <a:r>
              <a:rPr lang="sr-Cyrl-RS" altLang="en-US" sz="3600" dirty="0" smtClean="0">
                <a:latin typeface="Arial" panose="020B0604020202020204" pitchFamily="34" charset="0"/>
                <a:cs typeface="Arial" panose="020B0604020202020204" pitchFamily="34" charset="0"/>
              </a:rPr>
              <a:t>Родитељи треба да избегавају наваљивање, наговарање и награђивање за јело.</a:t>
            </a:r>
            <a:endParaRPr lang="sr-Latn-RS" altLang="en-US" sz="3600" dirty="0" smtClean="0">
              <a:latin typeface="Arial" panose="020B0604020202020204" pitchFamily="34" charset="0"/>
              <a:cs typeface="Arial" panose="020B0604020202020204" pitchFamily="34" charset="0"/>
            </a:endParaRPr>
          </a:p>
          <a:p>
            <a:pPr marL="0" indent="0">
              <a:lnSpc>
                <a:spcPct val="80000"/>
              </a:lnSpc>
              <a:buNone/>
            </a:pPr>
            <a:endParaRPr lang="sr-Latn-CS" altLang="en-US" sz="1800" dirty="0">
              <a:latin typeface="Arial" panose="020B0604020202020204" pitchFamily="34" charset="0"/>
              <a:cs typeface="Arial" panose="020B0604020202020204" pitchFamily="34" charset="0"/>
            </a:endParaRPr>
          </a:p>
          <a:p>
            <a:pPr>
              <a:lnSpc>
                <a:spcPct val="80000"/>
              </a:lnSpc>
            </a:pPr>
            <a:r>
              <a:rPr lang="sr-Cyrl-RS" altLang="en-US" sz="3600" dirty="0" smtClean="0">
                <a:latin typeface="Arial" panose="020B0604020202020204" pitchFamily="34" charset="0"/>
                <a:cs typeface="Arial" panose="020B0604020202020204" pitchFamily="34" charset="0"/>
              </a:rPr>
              <a:t>Деца брло рано науче да манипулишу јелом.</a:t>
            </a:r>
            <a:endParaRPr lang="sr-Latn-RS" altLang="en-US" sz="1800" dirty="0" smtClean="0">
              <a:latin typeface="Arial" panose="020B0604020202020204" pitchFamily="34" charset="0"/>
              <a:cs typeface="Arial" panose="020B0604020202020204" pitchFamily="34" charset="0"/>
            </a:endParaRPr>
          </a:p>
          <a:p>
            <a:pPr marL="0" indent="0">
              <a:lnSpc>
                <a:spcPct val="80000"/>
              </a:lnSpc>
              <a:buNone/>
            </a:pPr>
            <a:endParaRPr lang="sr-Latn-CS" altLang="en-US" sz="1800" dirty="0">
              <a:latin typeface="Arial" panose="020B0604020202020204" pitchFamily="34" charset="0"/>
              <a:cs typeface="Arial" panose="020B0604020202020204" pitchFamily="34" charset="0"/>
            </a:endParaRPr>
          </a:p>
          <a:p>
            <a:pPr>
              <a:lnSpc>
                <a:spcPct val="80000"/>
              </a:lnSpc>
            </a:pPr>
            <a:r>
              <a:rPr lang="sr-Cyrl-RS" altLang="en-US" sz="3600" dirty="0" smtClean="0">
                <a:latin typeface="Arial" panose="020B0604020202020204" pitchFamily="34" charset="0"/>
                <a:cs typeface="Arial" panose="020B0604020202020204" pitchFamily="34" charset="0"/>
              </a:rPr>
              <a:t>Уколико дете нема апетит и уколико то потраје, потребно је урадити лекарски преглед са лабораторијским анализама</a:t>
            </a:r>
            <a:r>
              <a:rPr lang="sr-Latn-RS" altLang="en-US" sz="3600" dirty="0" smtClean="0">
                <a:latin typeface="Arial" panose="020B0604020202020204" pitchFamily="34" charset="0"/>
                <a:cs typeface="Arial" panose="020B0604020202020204" pitchFamily="34" charset="0"/>
              </a:rPr>
              <a:t>.</a:t>
            </a:r>
            <a:r>
              <a:rPr lang="en-US" altLang="en-US" sz="3600" dirty="0" smtClean="0">
                <a:latin typeface="Arial" panose="020B0604020202020204" pitchFamily="34" charset="0"/>
                <a:cs typeface="Arial" panose="020B0604020202020204" pitchFamily="34" charset="0"/>
              </a:rPr>
              <a:t> </a:t>
            </a:r>
            <a:endParaRPr lang="sr-Latn-CS" altLang="en-US" sz="3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6581" y="174929"/>
            <a:ext cx="1751463" cy="2646839"/>
          </a:xfrm>
          <a:prstGeom prst="rect">
            <a:avLst/>
          </a:prstGeom>
        </p:spPr>
      </p:pic>
    </p:spTree>
    <p:extLst>
      <p:ext uri="{BB962C8B-B14F-4D97-AF65-F5344CB8AC3E}">
        <p14:creationId xmlns:p14="http://schemas.microsoft.com/office/powerpoint/2010/main" val="3647521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25" y="140673"/>
            <a:ext cx="7643006" cy="1009650"/>
          </a:xfrm>
        </p:spPr>
        <p:txBody>
          <a:bodyPr>
            <a:noAutofit/>
          </a:bodyPr>
          <a:lstStyle/>
          <a:p>
            <a:r>
              <a:rPr lang="sr-Cyrl-RS" altLang="en-US" sz="4800" b="1" dirty="0" smtClean="0">
                <a:solidFill>
                  <a:srgbClr val="FF0000"/>
                </a:solidFill>
                <a:latin typeface="Arial" panose="020B0604020202020204" pitchFamily="34" charset="0"/>
                <a:cs typeface="Arial" panose="020B0604020202020204" pitchFamily="34" charset="0"/>
              </a:rPr>
              <a:t>Чешћи и мањи оброци</a:t>
            </a:r>
            <a:endParaRPr lang="sr-Latn-CS" altLang="en-US" sz="4800" b="1" dirty="0" smtClean="0">
              <a:solidFill>
                <a:srgbClr val="FF0000"/>
              </a:solidFill>
              <a:latin typeface="Arial" panose="020B0604020202020204" pitchFamily="34" charset="0"/>
              <a:cs typeface="Arial" panose="020B0604020202020204" pitchFamily="34" charset="0"/>
            </a:endParaRPr>
          </a:p>
        </p:txBody>
      </p:sp>
      <p:sp>
        <p:nvSpPr>
          <p:cNvPr id="11267" name="Rectangle 3"/>
          <p:cNvSpPr>
            <a:spLocks noGrp="1" noChangeArrowheads="1"/>
          </p:cNvSpPr>
          <p:nvPr>
            <p:ph sz="quarter" idx="1"/>
          </p:nvPr>
        </p:nvSpPr>
        <p:spPr>
          <a:xfrm>
            <a:off x="245660" y="1150323"/>
            <a:ext cx="9990161" cy="5000359"/>
          </a:xfrm>
        </p:spPr>
        <p:txBody>
          <a:bodyPr>
            <a:noAutofit/>
          </a:bodyPr>
          <a:lstStyle/>
          <a:p>
            <a:pPr>
              <a:lnSpc>
                <a:spcPct val="80000"/>
              </a:lnSpc>
            </a:pPr>
            <a:r>
              <a:rPr lang="sr-Cyrl-RS" altLang="en-US" sz="3400" dirty="0" smtClean="0">
                <a:latin typeface="Arial" panose="020B0604020202020204" pitchFamily="34" charset="0"/>
                <a:cs typeface="Arial" panose="020B0604020202020204" pitchFamily="34" charset="0"/>
              </a:rPr>
              <a:t>Деца су врло осетљива на температуру хране</a:t>
            </a:r>
            <a:r>
              <a:rPr lang="en-US" altLang="en-US" sz="3400" dirty="0" smtClean="0">
                <a:latin typeface="Arial" panose="020B0604020202020204" pitchFamily="34" charset="0"/>
                <a:cs typeface="Arial" panose="020B0604020202020204" pitchFamily="34" charset="0"/>
              </a:rPr>
              <a:t>, </a:t>
            </a:r>
            <a:r>
              <a:rPr lang="sr-Cyrl-RS" altLang="en-US" sz="3400" dirty="0" smtClean="0">
                <a:latin typeface="Arial" panose="020B0604020202020204" pitchFamily="34" charset="0"/>
                <a:cs typeface="Arial" panose="020B0604020202020204" pitchFamily="34" charset="0"/>
              </a:rPr>
              <a:t>већина не воли ни сувише топлу или хладну храну.</a:t>
            </a:r>
            <a:endParaRPr lang="sr-Latn-CS" altLang="en-US" sz="3400" dirty="0">
              <a:latin typeface="Arial" panose="020B0604020202020204" pitchFamily="34" charset="0"/>
              <a:cs typeface="Arial" panose="020B0604020202020204" pitchFamily="34" charset="0"/>
            </a:endParaRPr>
          </a:p>
          <a:p>
            <a:pPr>
              <a:lnSpc>
                <a:spcPct val="80000"/>
              </a:lnSpc>
            </a:pPr>
            <a:r>
              <a:rPr lang="sr-Cyrl-RS" altLang="en-US" sz="3400" dirty="0" smtClean="0">
                <a:latin typeface="Arial" panose="020B0604020202020204" pitchFamily="34" charset="0"/>
                <a:cs typeface="Arial" panose="020B0604020202020204" pitchFamily="34" charset="0"/>
              </a:rPr>
              <a:t>Радије ће јести храну која је разних боја</a:t>
            </a:r>
            <a:r>
              <a:rPr lang="en-US" altLang="en-US" sz="3400" dirty="0" smtClean="0">
                <a:latin typeface="Arial" panose="020B0604020202020204" pitchFamily="34" charset="0"/>
                <a:cs typeface="Arial" panose="020B0604020202020204" pitchFamily="34" charset="0"/>
              </a:rPr>
              <a:t>, </a:t>
            </a:r>
            <a:r>
              <a:rPr lang="sr-Cyrl-RS" altLang="en-US" sz="3400" dirty="0" smtClean="0">
                <a:latin typeface="Arial" panose="020B0604020202020204" pitchFamily="34" charset="0"/>
                <a:cs typeface="Arial" panose="020B0604020202020204" pitchFamily="34" charset="0"/>
              </a:rPr>
              <a:t>необично украшена</a:t>
            </a:r>
            <a:r>
              <a:rPr lang="en-US" altLang="en-US" sz="3400" dirty="0" smtClean="0">
                <a:latin typeface="Arial" panose="020B0604020202020204" pitchFamily="34" charset="0"/>
                <a:cs typeface="Arial" panose="020B0604020202020204" pitchFamily="34" charset="0"/>
              </a:rPr>
              <a:t>.</a:t>
            </a:r>
            <a:endParaRPr lang="sr-Latn-CS" altLang="en-US" sz="3400" dirty="0">
              <a:latin typeface="Arial" panose="020B0604020202020204" pitchFamily="34" charset="0"/>
              <a:cs typeface="Arial" panose="020B0604020202020204" pitchFamily="34" charset="0"/>
            </a:endParaRPr>
          </a:p>
          <a:p>
            <a:pPr>
              <a:lnSpc>
                <a:spcPct val="80000"/>
              </a:lnSpc>
            </a:pPr>
            <a:r>
              <a:rPr lang="sr-Cyrl-RS" altLang="en-US" sz="3400" dirty="0" smtClean="0">
                <a:latin typeface="Arial" panose="020B0604020202020204" pitchFamily="34" charset="0"/>
                <a:cs typeface="Arial" panose="020B0604020202020204" pitchFamily="34" charset="0"/>
              </a:rPr>
              <a:t>Избегавати прекувану и сувише зачињену храну, деца више воле сирове или барене намирнице</a:t>
            </a:r>
            <a:r>
              <a:rPr lang="en-US" altLang="en-US" sz="3400" dirty="0" smtClean="0">
                <a:latin typeface="Arial" panose="020B0604020202020204" pitchFamily="34" charset="0"/>
                <a:cs typeface="Arial" panose="020B0604020202020204" pitchFamily="34" charset="0"/>
              </a:rPr>
              <a:t>.</a:t>
            </a:r>
            <a:endParaRPr lang="sr-Latn-CS" altLang="en-US" sz="3400" dirty="0">
              <a:latin typeface="Arial" panose="020B0604020202020204" pitchFamily="34" charset="0"/>
              <a:cs typeface="Arial" panose="020B0604020202020204" pitchFamily="34" charset="0"/>
            </a:endParaRPr>
          </a:p>
          <a:p>
            <a:pPr>
              <a:lnSpc>
                <a:spcPct val="80000"/>
              </a:lnSpc>
            </a:pPr>
            <a:r>
              <a:rPr lang="sr-Cyrl-RS" altLang="en-US" sz="3400" dirty="0" smtClean="0">
                <a:latin typeface="Arial" panose="020B0604020202020204" pitchFamily="34" charset="0"/>
                <a:cs typeface="Arial" panose="020B0604020202020204" pitchFamily="34" charset="0"/>
              </a:rPr>
              <a:t>Већина деце воли да једе из личног прибора за јело.</a:t>
            </a:r>
            <a:endParaRPr lang="sr-Latn-RS" altLang="en-US" sz="3400" dirty="0">
              <a:latin typeface="Arial" panose="020B0604020202020204" pitchFamily="34" charset="0"/>
              <a:cs typeface="Arial" panose="020B0604020202020204" pitchFamily="34" charset="0"/>
            </a:endParaRPr>
          </a:p>
          <a:p>
            <a:pPr>
              <a:lnSpc>
                <a:spcPct val="80000"/>
              </a:lnSpc>
            </a:pPr>
            <a:r>
              <a:rPr lang="sr-Cyrl-RS" altLang="en-US" sz="3400" dirty="0" smtClean="0">
                <a:latin typeface="Arial" panose="020B0604020202020204" pitchFamily="34" charset="0"/>
                <a:cs typeface="Arial" panose="020B0604020202020204" pitchFamily="34" charset="0"/>
              </a:rPr>
              <a:t>Свако дете има јединствене нутритивне навике</a:t>
            </a:r>
            <a:r>
              <a:rPr lang="sr-Latn-RS" altLang="en-US" sz="3400" dirty="0" smtClean="0">
                <a:latin typeface="Arial" panose="020B0604020202020204" pitchFamily="34" charset="0"/>
                <a:cs typeface="Arial" panose="020B0604020202020204" pitchFamily="34" charset="0"/>
              </a:rPr>
              <a:t>, </a:t>
            </a:r>
            <a:r>
              <a:rPr lang="sr-Latn-RS" altLang="en-US" sz="3400" dirty="0">
                <a:latin typeface="Arial" panose="020B0604020202020204" pitchFamily="34" charset="0"/>
                <a:cs typeface="Arial" panose="020B0604020202020204" pitchFamily="34" charset="0"/>
              </a:rPr>
              <a:t>a </a:t>
            </a:r>
            <a:r>
              <a:rPr lang="sr-Cyrl-RS" altLang="en-US" sz="3400" dirty="0" smtClean="0">
                <a:latin typeface="Arial" panose="020B0604020202020204" pitchFamily="34" charset="0"/>
                <a:cs typeface="Arial" panose="020B0604020202020204" pitchFamily="34" charset="0"/>
              </a:rPr>
              <a:t>задатак родитеља је да их обогаћују.</a:t>
            </a:r>
            <a:endParaRPr lang="sr-Latn-CS" altLang="en-US" sz="3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2239" y="2235359"/>
            <a:ext cx="2963857" cy="211637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1539" y="0"/>
            <a:ext cx="2034557" cy="158314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6262" r="14475"/>
          <a:stretch/>
        </p:blipFill>
        <p:spPr>
          <a:xfrm>
            <a:off x="9976514" y="4738340"/>
            <a:ext cx="2101756" cy="2022970"/>
          </a:xfrm>
          <a:prstGeom prst="rect">
            <a:avLst/>
          </a:prstGeom>
        </p:spPr>
      </p:pic>
    </p:spTree>
    <p:extLst>
      <p:ext uri="{BB962C8B-B14F-4D97-AF65-F5344CB8AC3E}">
        <p14:creationId xmlns:p14="http://schemas.microsoft.com/office/powerpoint/2010/main" val="3393136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1162" y="246778"/>
            <a:ext cx="8501063" cy="1360487"/>
          </a:xfrm>
        </p:spPr>
        <p:txBody>
          <a:bodyPr>
            <a:normAutofit/>
          </a:bodyPr>
          <a:lstStyle/>
          <a:p>
            <a:r>
              <a:rPr lang="sr-Cyrl-RS" altLang="en-US" sz="4000" b="1" dirty="0" smtClean="0">
                <a:solidFill>
                  <a:srgbClr val="FF0000"/>
                </a:solidFill>
                <a:latin typeface="Arial" panose="020B0604020202020204" pitchFamily="34" charset="0"/>
                <a:cs typeface="Arial" panose="020B0604020202020204" pitchFamily="34" charset="0"/>
              </a:rPr>
              <a:t>ПРЕПОРУКЕ ЗА ПРЕДШКОЛСКЕ УСТАНОВЕ</a:t>
            </a:r>
            <a:endParaRPr lang="sr-Latn-CS" altLang="en-US" sz="4000" b="1" dirty="0" smtClean="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7102" y="500932"/>
            <a:ext cx="2814954" cy="187517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832017">
            <a:off x="9106654" y="3777634"/>
            <a:ext cx="3355739" cy="1777493"/>
          </a:xfrm>
          <a:prstGeom prst="rect">
            <a:avLst/>
          </a:prstGeom>
        </p:spPr>
      </p:pic>
      <p:sp>
        <p:nvSpPr>
          <p:cNvPr id="7" name="Rectangle 3"/>
          <p:cNvSpPr>
            <a:spLocks noGrp="1" noChangeArrowheads="1"/>
          </p:cNvSpPr>
          <p:nvPr>
            <p:ph sz="quarter" idx="1"/>
          </p:nvPr>
        </p:nvSpPr>
        <p:spPr>
          <a:xfrm>
            <a:off x="221162" y="1607265"/>
            <a:ext cx="9646169" cy="4572000"/>
          </a:xfrm>
        </p:spPr>
        <p:txBody>
          <a:bodyPr>
            <a:noAutofit/>
          </a:bodyPr>
          <a:lstStyle/>
          <a:p>
            <a:pPr>
              <a:spcBef>
                <a:spcPts val="580"/>
              </a:spcBef>
              <a:defRPr/>
            </a:pPr>
            <a:r>
              <a:rPr lang="sr-Cyrl-RS" sz="3200" dirty="0" smtClean="0">
                <a:latin typeface="Arial" pitchFamily="34" charset="0"/>
                <a:cs typeface="Arial" pitchFamily="34" charset="0"/>
              </a:rPr>
              <a:t>Енергетска вредност дневног оброка у вртићима одређена је </a:t>
            </a:r>
            <a:r>
              <a:rPr lang="sr-Cyrl-RS" sz="3200" b="1" dirty="0" smtClean="0">
                <a:latin typeface="Arial" pitchFamily="34" charset="0"/>
                <a:cs typeface="Arial" pitchFamily="34" charset="0"/>
              </a:rPr>
              <a:t>„Правилником о нормативу друштвене исхране деце у установама за децу“</a:t>
            </a:r>
            <a:endParaRPr lang="sr-Latn-CS" sz="3200" b="1" dirty="0">
              <a:latin typeface="Arial" pitchFamily="34" charset="0"/>
              <a:cs typeface="Arial" pitchFamily="34" charset="0"/>
            </a:endParaRPr>
          </a:p>
          <a:p>
            <a:pPr>
              <a:spcBef>
                <a:spcPts val="580"/>
              </a:spcBef>
              <a:defRPr/>
            </a:pPr>
            <a:r>
              <a:rPr lang="sr-Cyrl-RS" sz="3200" dirty="0" smtClean="0">
                <a:latin typeface="Arial" pitchFamily="34" charset="0"/>
                <a:cs typeface="Arial" pitchFamily="34" charset="0"/>
              </a:rPr>
              <a:t>Овим се обезбеђује око</a:t>
            </a:r>
            <a:r>
              <a:rPr lang="sr-Latn-CS" sz="3200" dirty="0" smtClean="0">
                <a:latin typeface="Arial" pitchFamily="34" charset="0"/>
                <a:cs typeface="Arial" pitchFamily="34" charset="0"/>
              </a:rPr>
              <a:t> </a:t>
            </a:r>
            <a:r>
              <a:rPr lang="sr-Latn-CS" sz="3200" dirty="0">
                <a:latin typeface="Arial" pitchFamily="34" charset="0"/>
                <a:cs typeface="Arial" pitchFamily="34" charset="0"/>
              </a:rPr>
              <a:t>75% </a:t>
            </a:r>
            <a:r>
              <a:rPr lang="sr-Cyrl-RS" sz="3200" dirty="0" smtClean="0">
                <a:latin typeface="Arial" pitchFamily="34" charset="0"/>
                <a:cs typeface="Arial" pitchFamily="34" charset="0"/>
              </a:rPr>
              <a:t>укупних дневних енергетскух потреба деце предшколског узраста.</a:t>
            </a:r>
            <a:r>
              <a:rPr lang="sr-Latn-CS" sz="3200" dirty="0" smtClean="0">
                <a:latin typeface="Arial" pitchFamily="34" charset="0"/>
                <a:cs typeface="Arial" pitchFamily="34" charset="0"/>
              </a:rPr>
              <a:t> </a:t>
            </a:r>
            <a:endParaRPr lang="sr-Latn-CS" sz="3200" dirty="0">
              <a:latin typeface="Arial" pitchFamily="34" charset="0"/>
              <a:cs typeface="Arial" pitchFamily="34" charset="0"/>
            </a:endParaRPr>
          </a:p>
          <a:p>
            <a:pPr>
              <a:spcBef>
                <a:spcPts val="580"/>
              </a:spcBef>
              <a:defRPr/>
            </a:pPr>
            <a:r>
              <a:rPr lang="sr-Cyrl-RS" sz="3200" dirty="0" smtClean="0">
                <a:latin typeface="Arial" pitchFamily="34" charset="0"/>
                <a:cs typeface="Arial" pitchFamily="34" charset="0"/>
              </a:rPr>
              <a:t>Јаслени узраст</a:t>
            </a:r>
            <a:r>
              <a:rPr lang="sr-Latn-CS" sz="3200" dirty="0" smtClean="0">
                <a:latin typeface="Arial" pitchFamily="34" charset="0"/>
                <a:cs typeface="Arial" pitchFamily="34" charset="0"/>
              </a:rPr>
              <a:t> </a:t>
            </a:r>
            <a:r>
              <a:rPr lang="sr-Latn-CS" sz="3200" dirty="0">
                <a:latin typeface="Arial" pitchFamily="34" charset="0"/>
                <a:cs typeface="Arial" pitchFamily="34" charset="0"/>
              </a:rPr>
              <a:t>(2 - 3 </a:t>
            </a:r>
            <a:r>
              <a:rPr lang="sr-Cyrl-RS" sz="3200" dirty="0" smtClean="0">
                <a:latin typeface="Arial" pitchFamily="34" charset="0"/>
                <a:cs typeface="Arial" pitchFamily="34" charset="0"/>
              </a:rPr>
              <a:t>године</a:t>
            </a:r>
            <a:r>
              <a:rPr lang="sr-Latn-CS" sz="3200" dirty="0" smtClean="0">
                <a:latin typeface="Arial" pitchFamily="34" charset="0"/>
                <a:cs typeface="Arial" pitchFamily="34" charset="0"/>
              </a:rPr>
              <a:t>) o</a:t>
            </a:r>
            <a:r>
              <a:rPr lang="sr-Cyrl-RS" sz="3200" dirty="0" smtClean="0">
                <a:latin typeface="Arial" pitchFamily="34" charset="0"/>
                <a:cs typeface="Arial" pitchFamily="34" charset="0"/>
              </a:rPr>
              <a:t>к</a:t>
            </a:r>
            <a:r>
              <a:rPr lang="sr-Latn-CS" sz="3200" dirty="0" smtClean="0">
                <a:latin typeface="Arial" pitchFamily="34" charset="0"/>
                <a:cs typeface="Arial" pitchFamily="34" charset="0"/>
              </a:rPr>
              <a:t>o </a:t>
            </a:r>
            <a:r>
              <a:rPr lang="sr-Latn-CS" sz="3200" dirty="0">
                <a:latin typeface="Arial" pitchFamily="34" charset="0"/>
                <a:cs typeface="Arial" pitchFamily="34" charset="0"/>
              </a:rPr>
              <a:t>975 kcal </a:t>
            </a:r>
            <a:r>
              <a:rPr lang="sr-Cyrl-RS" sz="3200" dirty="0" smtClean="0">
                <a:latin typeface="Arial" pitchFamily="34" charset="0"/>
                <a:cs typeface="Arial" pitchFamily="34" charset="0"/>
              </a:rPr>
              <a:t>дневно</a:t>
            </a:r>
            <a:endParaRPr lang="sr-Latn-CS" sz="3200" dirty="0">
              <a:latin typeface="Arial" pitchFamily="34" charset="0"/>
              <a:cs typeface="Arial" pitchFamily="34" charset="0"/>
            </a:endParaRPr>
          </a:p>
          <a:p>
            <a:pPr>
              <a:spcBef>
                <a:spcPts val="580"/>
              </a:spcBef>
              <a:defRPr/>
            </a:pPr>
            <a:r>
              <a:rPr lang="sr-Cyrl-RS" sz="3200" dirty="0" smtClean="0">
                <a:latin typeface="Arial" pitchFamily="34" charset="0"/>
                <a:cs typeface="Arial" pitchFamily="34" charset="0"/>
              </a:rPr>
              <a:t>Деца узраста</a:t>
            </a:r>
            <a:r>
              <a:rPr lang="sr-Latn-CS" sz="3200" dirty="0" smtClean="0">
                <a:latin typeface="Arial" pitchFamily="34" charset="0"/>
                <a:cs typeface="Arial" pitchFamily="34" charset="0"/>
              </a:rPr>
              <a:t> </a:t>
            </a:r>
            <a:r>
              <a:rPr lang="sr-Latn-CS" sz="3200" dirty="0">
                <a:latin typeface="Arial" pitchFamily="34" charset="0"/>
                <a:cs typeface="Arial" pitchFamily="34" charset="0"/>
              </a:rPr>
              <a:t>3 - 5 </a:t>
            </a:r>
            <a:r>
              <a:rPr lang="sr-Cyrl-RS" sz="3200" dirty="0" smtClean="0">
                <a:latin typeface="Arial" pitchFamily="34" charset="0"/>
                <a:cs typeface="Arial" pitchFamily="34" charset="0"/>
              </a:rPr>
              <a:t>година</a:t>
            </a:r>
            <a:r>
              <a:rPr lang="sr-Latn-CS" sz="3200" dirty="0" smtClean="0">
                <a:latin typeface="Arial" pitchFamily="34" charset="0"/>
                <a:cs typeface="Arial" pitchFamily="34" charset="0"/>
              </a:rPr>
              <a:t> </a:t>
            </a:r>
            <a:r>
              <a:rPr lang="sr-Latn-CS" sz="3200" dirty="0">
                <a:latin typeface="Arial" pitchFamily="34" charset="0"/>
                <a:cs typeface="Arial" pitchFamily="34" charset="0"/>
              </a:rPr>
              <a:t>1200 kcal</a:t>
            </a:r>
          </a:p>
          <a:p>
            <a:pPr>
              <a:spcBef>
                <a:spcPts val="580"/>
              </a:spcBef>
              <a:defRPr/>
            </a:pPr>
            <a:r>
              <a:rPr lang="sr-Cyrl-RS" sz="3200" dirty="0" smtClean="0">
                <a:latin typeface="Arial" pitchFamily="34" charset="0"/>
                <a:cs typeface="Arial" pitchFamily="34" charset="0"/>
              </a:rPr>
              <a:t>Предшколски узраст</a:t>
            </a:r>
            <a:r>
              <a:rPr lang="sr-Latn-CS" sz="3200" dirty="0" smtClean="0">
                <a:latin typeface="Arial" pitchFamily="34" charset="0"/>
                <a:cs typeface="Arial" pitchFamily="34" charset="0"/>
              </a:rPr>
              <a:t> </a:t>
            </a:r>
            <a:r>
              <a:rPr lang="sr-Latn-CS" sz="3200" dirty="0">
                <a:latin typeface="Arial" pitchFamily="34" charset="0"/>
                <a:cs typeface="Arial" pitchFamily="34" charset="0"/>
              </a:rPr>
              <a:t>(5 - 7 </a:t>
            </a:r>
            <a:r>
              <a:rPr lang="sr-Cyrl-RS" sz="3200" dirty="0" smtClean="0">
                <a:latin typeface="Arial" pitchFamily="34" charset="0"/>
                <a:cs typeface="Arial" pitchFamily="34" charset="0"/>
              </a:rPr>
              <a:t>година</a:t>
            </a:r>
            <a:r>
              <a:rPr lang="sr-Latn-CS" sz="3200" dirty="0" smtClean="0">
                <a:latin typeface="Arial" pitchFamily="34" charset="0"/>
                <a:cs typeface="Arial" pitchFamily="34" charset="0"/>
              </a:rPr>
              <a:t>) o</a:t>
            </a:r>
            <a:r>
              <a:rPr lang="sr-Cyrl-RS" sz="3200" dirty="0" smtClean="0">
                <a:latin typeface="Arial" pitchFamily="34" charset="0"/>
                <a:cs typeface="Arial" pitchFamily="34" charset="0"/>
              </a:rPr>
              <a:t>к</a:t>
            </a:r>
            <a:r>
              <a:rPr lang="sr-Latn-CS" sz="3200" dirty="0" smtClean="0">
                <a:latin typeface="Arial" pitchFamily="34" charset="0"/>
                <a:cs typeface="Arial" pitchFamily="34" charset="0"/>
              </a:rPr>
              <a:t>o </a:t>
            </a:r>
            <a:r>
              <a:rPr lang="sr-Latn-CS" sz="3200" dirty="0">
                <a:latin typeface="Arial" pitchFamily="34" charset="0"/>
                <a:cs typeface="Arial" pitchFamily="34" charset="0"/>
              </a:rPr>
              <a:t>1400 kcal.</a:t>
            </a:r>
          </a:p>
        </p:txBody>
      </p:sp>
    </p:spTree>
    <p:extLst>
      <p:ext uri="{BB962C8B-B14F-4D97-AF65-F5344CB8AC3E}">
        <p14:creationId xmlns:p14="http://schemas.microsoft.com/office/powerpoint/2010/main" val="249075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78641" y="184182"/>
            <a:ext cx="7800834" cy="1042167"/>
          </a:xfrm>
        </p:spPr>
        <p:txBody>
          <a:bodyPr>
            <a:normAutofit/>
          </a:bodyPr>
          <a:lstStyle/>
          <a:p>
            <a:r>
              <a:rPr lang="sr-Cyrl-RS" altLang="en-US" sz="4800" b="1" dirty="0" smtClean="0">
                <a:solidFill>
                  <a:srgbClr val="FF0000"/>
                </a:solidFill>
                <a:latin typeface="Arial" panose="020B0604020202020204" pitchFamily="34" charset="0"/>
                <a:cs typeface="Arial" panose="020B0604020202020204" pitchFamily="34" charset="0"/>
              </a:rPr>
              <a:t>Беланчевине (протеини)</a:t>
            </a:r>
            <a:endParaRPr lang="sr-Latn-CS" altLang="en-US" sz="4800" b="1" dirty="0" smtClean="0">
              <a:solidFill>
                <a:srgbClr val="FF0000"/>
              </a:solidFill>
              <a:latin typeface="Arial" panose="020B0604020202020204" pitchFamily="34" charset="0"/>
              <a:cs typeface="Arial" panose="020B0604020202020204" pitchFamily="34" charset="0"/>
            </a:endParaRPr>
          </a:p>
        </p:txBody>
      </p:sp>
      <p:sp>
        <p:nvSpPr>
          <p:cNvPr id="13315" name="Rectangle 3"/>
          <p:cNvSpPr>
            <a:spLocks noGrp="1" noChangeArrowheads="1"/>
          </p:cNvSpPr>
          <p:nvPr>
            <p:ph sz="quarter" idx="1"/>
          </p:nvPr>
        </p:nvSpPr>
        <p:spPr>
          <a:xfrm>
            <a:off x="259756" y="1186919"/>
            <a:ext cx="8680952" cy="3306382"/>
          </a:xfrm>
        </p:spPr>
        <p:txBody>
          <a:bodyPr>
            <a:noAutofit/>
          </a:bodyPr>
          <a:lstStyle/>
          <a:p>
            <a:r>
              <a:rPr lang="sr-Cyrl-RS" altLang="en-US" sz="3600" dirty="0" smtClean="0">
                <a:latin typeface="Arial" panose="020B0604020202020204" pitchFamily="34" charset="0"/>
                <a:cs typeface="Arial" panose="020B0604020202020204" pitchFamily="34" charset="0"/>
              </a:rPr>
              <a:t>Беланчевине треба да чине 10 до 15</a:t>
            </a:r>
            <a:r>
              <a:rPr lang="sr-Latn-CS" altLang="en-US" sz="3600" dirty="0" smtClean="0">
                <a:latin typeface="Arial" panose="020B0604020202020204" pitchFamily="34" charset="0"/>
                <a:cs typeface="Arial" panose="020B0604020202020204" pitchFamily="34" charset="0"/>
              </a:rPr>
              <a:t>% </a:t>
            </a:r>
            <a:r>
              <a:rPr lang="sr-Cyrl-RS" altLang="en-US" sz="3600" dirty="0" smtClean="0">
                <a:latin typeface="Arial" panose="020B0604020202020204" pitchFamily="34" charset="0"/>
                <a:cs typeface="Arial" panose="020B0604020202020204" pitchFamily="34" charset="0"/>
              </a:rPr>
              <a:t>дневних енергетских потреба</a:t>
            </a:r>
            <a:r>
              <a:rPr lang="sr-Latn-CS" altLang="en-US" sz="3600" dirty="0" smtClean="0">
                <a:latin typeface="Arial" panose="020B0604020202020204" pitchFamily="34" charset="0"/>
                <a:cs typeface="Arial" panose="020B0604020202020204" pitchFamily="34" charset="0"/>
              </a:rPr>
              <a:t> </a:t>
            </a:r>
          </a:p>
          <a:p>
            <a:r>
              <a:rPr lang="sr-Cyrl-RS" altLang="en-US" sz="3600" dirty="0" smtClean="0">
                <a:latin typeface="Arial" panose="020B0604020202020204" pitchFamily="34" charset="0"/>
                <a:cs typeface="Arial" panose="020B0604020202020204" pitchFamily="34" charset="0"/>
              </a:rPr>
              <a:t>Однос биљних и животињских беланчевина треба да је 1</a:t>
            </a:r>
            <a:r>
              <a:rPr lang="sr-Latn-CS" altLang="en-US" sz="3600" dirty="0" smtClean="0">
                <a:latin typeface="Arial" panose="020B0604020202020204" pitchFamily="34" charset="0"/>
                <a:cs typeface="Arial" panose="020B0604020202020204" pitchFamily="34" charset="0"/>
              </a:rPr>
              <a:t>:2</a:t>
            </a:r>
          </a:p>
          <a:p>
            <a:r>
              <a:rPr lang="sr-Cyrl-RS" altLang="en-US" sz="3600" dirty="0" smtClean="0">
                <a:latin typeface="Arial" panose="020B0604020202020204" pitchFamily="34" charset="0"/>
                <a:cs typeface="Arial" panose="020B0604020202020204" pitchFamily="34" charset="0"/>
              </a:rPr>
              <a:t>Беланчевине су неопходан градивни елемент за правилан раст и развој.</a:t>
            </a:r>
            <a:endParaRPr lang="sr-Latn-CS" altLang="en-US" sz="36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3056" y="2365677"/>
            <a:ext cx="2980451" cy="198696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03057" y="142487"/>
            <a:ext cx="3000830" cy="200055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3055" y="4503982"/>
            <a:ext cx="2980451" cy="198696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0911" y="4484173"/>
            <a:ext cx="2035398" cy="200677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4409" y="4545763"/>
            <a:ext cx="2917778" cy="194518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550" y="4545764"/>
            <a:ext cx="2853136" cy="1945185"/>
          </a:xfrm>
          <a:prstGeom prst="rect">
            <a:avLst/>
          </a:prstGeom>
        </p:spPr>
      </p:pic>
    </p:spTree>
    <p:extLst>
      <p:ext uri="{BB962C8B-B14F-4D97-AF65-F5344CB8AC3E}">
        <p14:creationId xmlns:p14="http://schemas.microsoft.com/office/powerpoint/2010/main" val="4206128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8767" y="228647"/>
            <a:ext cx="6520673" cy="1325563"/>
          </a:xfrm>
        </p:spPr>
        <p:txBody>
          <a:bodyPr>
            <a:normAutofit/>
          </a:bodyPr>
          <a:lstStyle/>
          <a:p>
            <a:r>
              <a:rPr lang="sr-Cyrl-RS" altLang="en-US" b="1" dirty="0" smtClean="0">
                <a:solidFill>
                  <a:srgbClr val="FF0000"/>
                </a:solidFill>
                <a:latin typeface="Arial" panose="020B0604020202020204" pitchFamily="34" charset="0"/>
                <a:cs typeface="Arial" panose="020B0604020202020204" pitchFamily="34" charset="0"/>
              </a:rPr>
              <a:t>Масти (липиди)</a:t>
            </a:r>
            <a:endParaRPr lang="sr-Latn-CS" altLang="en-US" b="1" dirty="0" smtClean="0">
              <a:solidFill>
                <a:srgbClr val="FF0000"/>
              </a:solidFill>
              <a:latin typeface="Arial" panose="020B0604020202020204" pitchFamily="34" charset="0"/>
              <a:cs typeface="Arial" panose="020B0604020202020204" pitchFamily="34" charset="0"/>
            </a:endParaRPr>
          </a:p>
        </p:txBody>
      </p:sp>
      <p:sp>
        <p:nvSpPr>
          <p:cNvPr id="13315" name="Rectangle 3"/>
          <p:cNvSpPr>
            <a:spLocks noGrp="1" noChangeArrowheads="1"/>
          </p:cNvSpPr>
          <p:nvPr>
            <p:ph sz="quarter" idx="1"/>
          </p:nvPr>
        </p:nvSpPr>
        <p:spPr>
          <a:xfrm>
            <a:off x="292290" y="1367624"/>
            <a:ext cx="8362923" cy="4656225"/>
          </a:xfrm>
        </p:spPr>
        <p:txBody>
          <a:bodyPr>
            <a:noAutofit/>
          </a:bodyPr>
          <a:lstStyle/>
          <a:p>
            <a:pPr>
              <a:spcBef>
                <a:spcPts val="580"/>
              </a:spcBef>
              <a:defRPr/>
            </a:pPr>
            <a:r>
              <a:rPr lang="sr-Cyrl-RS" sz="3600" dirty="0" smtClean="0">
                <a:latin typeface="Arial" pitchFamily="34" charset="0"/>
                <a:cs typeface="Arial" pitchFamily="34" charset="0"/>
              </a:rPr>
              <a:t>Масти чине </a:t>
            </a:r>
            <a:r>
              <a:rPr lang="sr-Latn-CS" sz="3600" dirty="0" smtClean="0">
                <a:latin typeface="Arial" pitchFamily="34" charset="0"/>
                <a:cs typeface="Arial" pitchFamily="34" charset="0"/>
              </a:rPr>
              <a:t>25 </a:t>
            </a:r>
            <a:r>
              <a:rPr lang="sr-Cyrl-RS" sz="3600" dirty="0" smtClean="0">
                <a:latin typeface="Arial" pitchFamily="34" charset="0"/>
                <a:cs typeface="Arial" pitchFamily="34" charset="0"/>
              </a:rPr>
              <a:t>до</a:t>
            </a:r>
            <a:r>
              <a:rPr lang="sr-Latn-CS" sz="3600" dirty="0" smtClean="0">
                <a:latin typeface="Arial" pitchFamily="34" charset="0"/>
                <a:cs typeface="Arial" pitchFamily="34" charset="0"/>
              </a:rPr>
              <a:t> 30% </a:t>
            </a:r>
            <a:r>
              <a:rPr lang="sr-Cyrl-RS" sz="3600" dirty="0" smtClean="0">
                <a:latin typeface="Arial" pitchFamily="34" charset="0"/>
                <a:cs typeface="Arial" pitchFamily="34" charset="0"/>
              </a:rPr>
              <a:t>дневних</a:t>
            </a:r>
            <a:r>
              <a:rPr lang="sr-Latn-CS" sz="3600" dirty="0" smtClean="0">
                <a:latin typeface="Arial" pitchFamily="34" charset="0"/>
                <a:cs typeface="Arial" pitchFamily="34" charset="0"/>
              </a:rPr>
              <a:t>                 </a:t>
            </a:r>
            <a:r>
              <a:rPr lang="sr-Cyrl-RS" sz="3600" dirty="0" smtClean="0">
                <a:latin typeface="Arial" pitchFamily="34" charset="0"/>
                <a:cs typeface="Arial" pitchFamily="34" charset="0"/>
              </a:rPr>
              <a:t>енергетских потреба.</a:t>
            </a:r>
            <a:endParaRPr lang="sr-Latn-CS" sz="3600" dirty="0" smtClean="0">
              <a:latin typeface="Arial" pitchFamily="34" charset="0"/>
              <a:cs typeface="Arial" pitchFamily="34" charset="0"/>
            </a:endParaRPr>
          </a:p>
          <a:p>
            <a:pPr>
              <a:spcBef>
                <a:spcPts val="580"/>
              </a:spcBef>
              <a:defRPr/>
            </a:pPr>
            <a:r>
              <a:rPr lang="sr-Cyrl-RS" sz="3600" dirty="0" smtClean="0">
                <a:latin typeface="Arial" pitchFamily="34" charset="0"/>
                <a:cs typeface="Arial" pitchFamily="34" charset="0"/>
              </a:rPr>
              <a:t>Половину дневног уноса треба да буду масти биљног порекла.</a:t>
            </a:r>
            <a:r>
              <a:rPr lang="sr-Latn-CS" sz="3600" dirty="0" smtClean="0">
                <a:latin typeface="Arial" pitchFamily="34" charset="0"/>
                <a:cs typeface="Arial" pitchFamily="34" charset="0"/>
              </a:rPr>
              <a:t> </a:t>
            </a:r>
          </a:p>
          <a:p>
            <a:pPr>
              <a:spcBef>
                <a:spcPts val="580"/>
              </a:spcBef>
              <a:defRPr/>
            </a:pPr>
            <a:r>
              <a:rPr lang="sr-Cyrl-RS" sz="3600" dirty="0" smtClean="0">
                <a:latin typeface="Arial" pitchFamily="34" charset="0"/>
                <a:cs typeface="Arial" pitchFamily="34" charset="0"/>
              </a:rPr>
              <a:t>Предност дати хладно цеђеном маслиновом и сунцокретовом уљу.</a:t>
            </a:r>
            <a:endParaRPr lang="sr-Latn-CS" sz="3600" dirty="0" smtClean="0">
              <a:latin typeface="Arial" pitchFamily="34" charset="0"/>
              <a:cs typeface="Arial" pitchFamily="34" charset="0"/>
            </a:endParaRPr>
          </a:p>
          <a:p>
            <a:pPr>
              <a:spcBef>
                <a:spcPts val="580"/>
              </a:spcBef>
              <a:defRPr/>
            </a:pPr>
            <a:r>
              <a:rPr lang="sr-Cyrl-RS" sz="3600" dirty="0" smtClean="0">
                <a:latin typeface="Arial" pitchFamily="34" charset="0"/>
                <a:cs typeface="Arial" pitchFamily="34" charset="0"/>
              </a:rPr>
              <a:t>Масти су, као и беланчевине, неопходан градивни елемент за правилан раст и развој.</a:t>
            </a:r>
            <a:endParaRPr lang="sr-Latn-CS" sz="3600" dirty="0">
              <a:latin typeface="Arial" pitchFamily="34" charset="0"/>
              <a:cs typeface="Arial" pitchFamily="34" charset="0"/>
            </a:endParaRPr>
          </a:p>
          <a:p>
            <a:pPr>
              <a:spcBef>
                <a:spcPts val="580"/>
              </a:spcBef>
              <a:defRPr/>
            </a:pPr>
            <a:endParaRPr lang="sr-Latn-CS" sz="4000" dirty="0" smtClean="0">
              <a:latin typeface="Arial" pitchFamily="34" charset="0"/>
              <a:cs typeface="Arial"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2324" t="37672" r="23571" b="4378"/>
          <a:stretch/>
        </p:blipFill>
        <p:spPr>
          <a:xfrm>
            <a:off x="8357811" y="158254"/>
            <a:ext cx="3166280" cy="219729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5213" y="4246589"/>
            <a:ext cx="2415653" cy="1610435"/>
          </a:xfrm>
          <a:prstGeom prst="rect">
            <a:avLst/>
          </a:prstGeom>
        </p:spPr>
      </p:pic>
    </p:spTree>
    <p:extLst>
      <p:ext uri="{BB962C8B-B14F-4D97-AF65-F5344CB8AC3E}">
        <p14:creationId xmlns:p14="http://schemas.microsoft.com/office/powerpoint/2010/main" val="820441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advClick="0" advTm="10000"/>
    </mc:Fallback>
  </mc:AlternateContent>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1695</Words>
  <Application>Microsoft Office PowerPoint</Application>
  <PresentationFormat>Widescreen</PresentationFormat>
  <Paragraphs>228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Calibri</vt:lpstr>
      <vt:lpstr>Calibri Light</vt:lpstr>
      <vt:lpstr>Office tema</vt:lpstr>
      <vt:lpstr>ИСХРАНА ДЕЦЕ  ОД 2 ДО 6 ГОДИНА</vt:lpstr>
      <vt:lpstr>PowerPoint Presentation</vt:lpstr>
      <vt:lpstr>Просечна телесна маса и телесна висина Препоруке за енергетски унос и унос протеина</vt:lpstr>
      <vt:lpstr>Утицај родитеља</vt:lpstr>
      <vt:lpstr>Храна није награда!</vt:lpstr>
      <vt:lpstr>Чешћи и мањи оброци</vt:lpstr>
      <vt:lpstr>ПРЕПОРУКЕ ЗА ПРЕДШКОЛСКЕ УСТАНОВЕ</vt:lpstr>
      <vt:lpstr>Беланчевине (протеини)</vt:lpstr>
      <vt:lpstr>Масти (липиди)</vt:lpstr>
      <vt:lpstr>Угљени хидрати</vt:lpstr>
      <vt:lpstr>ВИТАМИНИ</vt:lpstr>
      <vt:lpstr>МИНЕРАЛИ</vt:lpstr>
      <vt:lpstr>Разноврсна исхрана</vt:lpstr>
      <vt:lpstr>Савети</vt:lpstr>
      <vt:lpstr>Дете од две године</vt:lpstr>
      <vt:lpstr>Дете од три године</vt:lpstr>
      <vt:lpstr>Са навршене четири године предшколско дете: </vt:lpstr>
      <vt:lpstr>Исхрана деце од 5 до 7 година </vt:lpstr>
      <vt:lpstr>PowerPoint Presentation</vt:lpstr>
      <vt:lpstr>Доручак</vt:lpstr>
      <vt:lpstr>Ручак и вечера, ужине</vt:lpstr>
      <vt:lpstr>ФИЗИЧКА АКТИВНОСТ ДЕЦЕ ОД 2 ДО 6 Г.</vt:lpstr>
      <vt:lpstr>PowerPoint Presentation</vt:lpstr>
    </vt:vector>
  </TitlesOfParts>
  <Company>Institut za javno zdravlje Vojvodine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Dušan Čanković</dc:creator>
  <cp:lastModifiedBy>Korisnik</cp:lastModifiedBy>
  <cp:revision>154</cp:revision>
  <dcterms:created xsi:type="dcterms:W3CDTF">2020-02-26T08:59:08Z</dcterms:created>
  <dcterms:modified xsi:type="dcterms:W3CDTF">2020-12-29T10:25:32Z</dcterms:modified>
</cp:coreProperties>
</file>