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9"/>
  </p:notesMasterIdLst>
  <p:sldIdLst>
    <p:sldId id="409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07" r:id="rId2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C2E"/>
    <a:srgbClr val="FF9933"/>
    <a:srgbClr val="EBC00B"/>
    <a:srgbClr val="FFFFC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3613" autoAdjust="0"/>
  </p:normalViewPr>
  <p:slideViewPr>
    <p:cSldViewPr>
      <p:cViewPr varScale="1">
        <p:scale>
          <a:sx n="65" d="100"/>
          <a:sy n="65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A5CDD-32AF-4D7F-B41A-F188DCCD524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E8D28-924D-4ABC-A725-B2C844F2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E8D28-924D-4ABC-A725-B2C844F294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2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E8D28-924D-4ABC-A725-B2C844F294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E8D28-924D-4ABC-A725-B2C844F294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4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35D4-A17B-4E17-B6B2-9CEACD203F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68319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7332-831E-4132-B3F1-F337BA2DE6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5044598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18F2-D7BD-4B0E-884A-3D09A30871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0789438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495CC-AA1A-4384-BD05-3A7A318CAB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2286311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98C40-6F99-4492-B56E-204301ECDC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7742752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9CBF-FAB7-41B3-A272-52317BE762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6819657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1E77-F6C8-44C9-BEAE-453F4DC2D9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7283361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2564-B8B0-48AB-A265-6861C50B0D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2515169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7E25-CCF3-4A3C-BB25-70B40B7409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6138268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968A-CCCE-43AE-9F63-E7D013C5D5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460959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4084-C1B8-4C00-88F0-FB4521D11D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6526108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F36A98-A085-4FD9-BE74-C14E987D75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1500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pexels.com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freedigitalphoto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healthywater/hygiene/index.html" TargetMode="Externa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unsplas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900362" y="2735823"/>
            <a:ext cx="6400800" cy="1224136"/>
          </a:xfrm>
        </p:spPr>
        <p:txBody>
          <a:bodyPr/>
          <a:lstStyle/>
          <a:p>
            <a:pPr eaLnBrk="1" hangingPunct="1"/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Проф. др Јелена Бјелановић</a:t>
            </a:r>
          </a:p>
          <a:p>
            <a:pPr eaLnBrk="1" hangingPunct="1"/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Проф. др Милка Поповић</a:t>
            </a:r>
          </a:p>
          <a:p>
            <a:pPr eaLnBrk="1" hangingPunct="1"/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Доц. др Радмила Велицки</a:t>
            </a:r>
            <a:endParaRPr lang="sr-Latn-C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504" y="1821201"/>
            <a:ext cx="3376703" cy="384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9"/>
          <a:stretch/>
        </p:blipFill>
        <p:spPr bwMode="auto">
          <a:xfrm>
            <a:off x="75679" y="5292435"/>
            <a:ext cx="2119166" cy="14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>
                  <a:solidFill>
                    <a:srgbClr val="FF0000"/>
                  </a:solidFill>
                  <a:latin typeface="Arial" panose="020B0604020202020204" pitchFamily="34" charset="0"/>
                </a:rPr>
                <a:t>Институт за јавно здравље Војводине</a:t>
              </a:r>
              <a:endParaRPr lang="en-US" altLang="en-US" sz="10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649" y="457760"/>
            <a:ext cx="10457655" cy="1471613"/>
          </a:xfrm>
        </p:spPr>
        <p:txBody>
          <a:bodyPr/>
          <a:lstStyle/>
          <a:p>
            <a:pPr eaLnBrk="1" hangingPunct="1"/>
            <a:r>
              <a:rPr lang="ru-RU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 правилне личне хигијене и хигијене простора</a:t>
            </a:r>
            <a:endParaRPr lang="sr-Latn-CS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4531058" y="5737225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678753" y="6292850"/>
            <a:ext cx="7044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 b="1" dirty="0"/>
              <a:t>Програмски задатак Посебног програма у области јавног здравља за АПВ у 2020. години: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 b="1" dirty="0"/>
              <a:t>Унапређење здравствене писмености популације – „Знањем до здравих избора“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5139025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Хигијена руку</a:t>
            </a:r>
            <a:endParaRPr lang="sr-Latn-C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1788"/>
            <a:ext cx="10134600" cy="1751012"/>
          </a:xfrm>
        </p:spPr>
        <p:txBody>
          <a:bodyPr/>
          <a:lstStyle/>
          <a:p>
            <a:pPr eaLnBrk="1" hangingPunct="1"/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Правилним прањем руку уништава се више од 99% пролазних бактерија, па тако и патогених микроорганизама</a:t>
            </a:r>
            <a:r>
              <a:rPr lang="sr-Latn-C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r-Latn-C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5410201" cy="33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584357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7313"/>
            <a:ext cx="8763000" cy="979487"/>
          </a:xfrm>
        </p:spPr>
        <p:txBody>
          <a:bodyPr/>
          <a:lstStyle/>
          <a:p>
            <a:pPr eaLnBrk="1" hangingPunct="1"/>
            <a:r>
              <a:rPr lang="ru-RU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правилно опрати руке - 1</a:t>
            </a: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333302" cy="5638800"/>
          </a:xfrm>
        </p:spPr>
        <p:txBody>
          <a:bodyPr/>
          <a:lstStyle/>
          <a:p>
            <a:pPr marL="609600" indent="-609600" eaLnBrk="1" hangingPunct="1"/>
            <a:r>
              <a:rPr lang="sr-Cyrl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Скинути прстење и сат</a:t>
            </a:r>
            <a:r>
              <a:rPr lang="sr-Latn-C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/>
            <a:r>
              <a:rPr lang="ru-RU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Наквасити руке под млазом текуће топле воде</a:t>
            </a:r>
            <a:r>
              <a:rPr lang="sr-Latn-C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C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/>
            <a:r>
              <a:rPr lang="ru-RU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Нанети на руке мало течног сапуна</a:t>
            </a:r>
            <a:r>
              <a:rPr lang="sr-Latn-C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C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/>
            <a:r>
              <a:rPr lang="ru-RU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Снажно трљајући, распоредити сапун и воду по целој површини руку, посебно пажљиво између прстију, на палчевима и на подручју испод ноктију</a:t>
            </a:r>
            <a:r>
              <a:rPr lang="sr-Latn-C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Испрати руке под млазом текуће воде</a:t>
            </a:r>
            <a:r>
              <a:rPr lang="sr-Latn-C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64" b="49403"/>
          <a:stretch/>
        </p:blipFill>
        <p:spPr bwMode="auto">
          <a:xfrm>
            <a:off x="8362336" y="853649"/>
            <a:ext cx="3587782" cy="14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t="50597"/>
          <a:stretch/>
        </p:blipFill>
        <p:spPr bwMode="auto">
          <a:xfrm>
            <a:off x="8409502" y="5414183"/>
            <a:ext cx="3465410" cy="13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4" r="48864"/>
          <a:stretch/>
        </p:blipFill>
        <p:spPr bwMode="auto">
          <a:xfrm>
            <a:off x="8394755" y="3810000"/>
            <a:ext cx="3568645" cy="145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b="50585"/>
          <a:stretch/>
        </p:blipFill>
        <p:spPr bwMode="auto">
          <a:xfrm>
            <a:off x="8362336" y="2362200"/>
            <a:ext cx="3505200" cy="13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2936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2179"/>
            <a:ext cx="8832850" cy="1325563"/>
          </a:xfrm>
        </p:spPr>
        <p:txBody>
          <a:bodyPr/>
          <a:lstStyle/>
          <a:p>
            <a:pPr eaLnBrk="1" hangingPunct="1"/>
            <a:r>
              <a:rPr lang="ru-RU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правилно опрати руке </a:t>
            </a:r>
            <a:r>
              <a:rPr lang="sr-Latn-C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33400" y="1600200"/>
            <a:ext cx="8881884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3400" dirty="0">
                <a:cs typeface="Arial" panose="020B0604020202020204" pitchFamily="34" charset="0"/>
              </a:rPr>
              <a:t>Пажљиво осушити руке користећи сув и чист пешкир (у кући сваки члан породице треба да има свој пешкир) или папирни убрус, пазећи да се што мање додирују површине након завршеног прања руку</a:t>
            </a:r>
            <a:r>
              <a:rPr lang="sr-Latn-CS" altLang="en-US" sz="3400" dirty="0" smtClean="0">
                <a:cs typeface="Arial" panose="020B0604020202020204" pitchFamily="34" charset="0"/>
              </a:rPr>
              <a:t>. </a:t>
            </a:r>
            <a:endParaRPr lang="sr-Latn-CS" altLang="en-US" sz="34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sr-Latn-CS" altLang="en-US" sz="16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3400" dirty="0">
                <a:cs typeface="Arial" panose="020B0604020202020204" pitchFamily="34" charset="0"/>
              </a:rPr>
              <a:t>Славину треба, нарочито на јавним местима, затворити папирним убрусом којим смо обрисали руке</a:t>
            </a:r>
            <a:r>
              <a:rPr lang="sr-Latn-CS" altLang="en-US" sz="3400" dirty="0" smtClean="0">
                <a:cs typeface="Arial" panose="020B0604020202020204" pitchFamily="34" charset="0"/>
              </a:rPr>
              <a:t>. </a:t>
            </a:r>
            <a:endParaRPr lang="sr-Latn-CS" altLang="en-US" sz="34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endParaRPr lang="sr-Latn-CS" altLang="en-US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3400" dirty="0">
                <a:cs typeface="Arial" panose="020B0604020202020204" pitchFamily="34" charset="0"/>
              </a:rPr>
              <a:t>За сушење руку могу се користити и уређаји, феномати</a:t>
            </a:r>
            <a:r>
              <a:rPr lang="sr-Latn-CS" altLang="en-US" sz="3400" dirty="0" smtClean="0">
                <a:cs typeface="Arial" panose="020B0604020202020204" pitchFamily="34" charset="0"/>
              </a:rPr>
              <a:t>.</a:t>
            </a:r>
            <a:endParaRPr lang="en-US" altLang="en-US" sz="34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84" y="1219200"/>
            <a:ext cx="2045077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50" y="4168378"/>
            <a:ext cx="2551320" cy="21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564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ranje ru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31454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9067800" cy="760412"/>
          </a:xfrm>
        </p:spPr>
        <p:txBody>
          <a:bodyPr/>
          <a:lstStyle/>
          <a:p>
            <a:pPr eaLnBrk="1" hangingPunct="1"/>
            <a:r>
              <a:rPr lang="ru-RU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 све треба опрати руке</a:t>
            </a:r>
            <a:r>
              <a:rPr lang="sr-Latn-C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sr-Latn-C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63000" cy="577645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R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Увек</a:t>
            </a:r>
            <a:r>
              <a:rPr lang="sr-Latn-C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C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Кад изгледају прљаво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доласком кући или на радно место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R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Код послова у </a:t>
            </a:r>
            <a:r>
              <a:rPr lang="sr-Cyrl-R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кухињи</a:t>
            </a:r>
            <a:r>
              <a:rPr lang="sr-Latn-C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пре и после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јела</a:t>
            </a:r>
          </a:p>
          <a:p>
            <a:pPr eaLnBrk="1" hangingPunct="1">
              <a:lnSpc>
                <a:spcPct val="80000"/>
              </a:lnSpc>
            </a:pP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 кувања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након обраде сировог поврћа, меса и рибе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R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При коришћењу санитарног </a:t>
            </a:r>
            <a:r>
              <a:rPr lang="sr-Cyrl-R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чвора</a:t>
            </a:r>
            <a:r>
              <a:rPr lang="sr-Latn-C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 и после 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WC-a 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пре и после промене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пелена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након послова око запрљаног рубља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2192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01744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9753600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Код контакта с кућним </a:t>
            </a:r>
            <a:r>
              <a:rPr lang="ru-RU" alt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љубимцима</a:t>
            </a:r>
            <a:r>
              <a:rPr lang="sr-Latn-CS" alt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после чишћења прибора </a:t>
            </a:r>
            <a:endParaRPr lang="sr-Cyrl-RS" alt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игре</a:t>
            </a:r>
            <a:r>
              <a:rPr lang="sr-Latn-C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При раду око стана </a:t>
            </a:r>
            <a:r>
              <a:rPr lang="ru-RU" alt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куће</a:t>
            </a:r>
            <a:r>
              <a:rPr lang="sr-Latn-CS" alt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после чишћења</a:t>
            </a:r>
            <a:r>
              <a:rPr lang="sr-Latn-C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CS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после рада око цвећа, са земљом и у врту</a:t>
            </a:r>
            <a:r>
              <a:rPr lang="sr-Latn-C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Код послова везаних уз здравствене </a:t>
            </a:r>
            <a:r>
              <a:rPr lang="ru-RU" alt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проблеме</a:t>
            </a:r>
            <a:r>
              <a:rPr lang="sr-Latn-CS" alt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пре стављања контактних сочива</a:t>
            </a:r>
            <a:r>
              <a:rPr lang="sr-Latn-C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CS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пре давања или узимања лекова</a:t>
            </a:r>
            <a:r>
              <a:rPr lang="sr-Latn-C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CS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пре обраде мањих рана или опекотина</a:t>
            </a:r>
            <a:r>
              <a:rPr lang="sr-Latn-C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CS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након додира с излучевинама (пљувачка, исцедак из носа, крв, повраћени садржај</a:t>
            </a:r>
            <a:r>
              <a:rPr lang="sr-Latn-C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након неге непокретних болесника</a:t>
            </a:r>
            <a:r>
              <a:rPr lang="sr-Latn-C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760412"/>
          </a:xfrm>
          <a:noFill/>
        </p:spPr>
        <p:txBody>
          <a:bodyPr/>
          <a:lstStyle/>
          <a:p>
            <a:pPr eaLnBrk="1" hangingPunct="1"/>
            <a:r>
              <a:rPr lang="ru-RU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 све треба опрати руке</a:t>
            </a:r>
            <a:r>
              <a:rPr lang="sr-Latn-C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r-Latn-C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C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98" y="2163594"/>
            <a:ext cx="2555260" cy="2525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8" y="4954535"/>
            <a:ext cx="1998331" cy="1598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36" y="59491"/>
            <a:ext cx="2768264" cy="1845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98" y="1205707"/>
            <a:ext cx="1905297" cy="191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4698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991600" cy="739776"/>
          </a:xfrm>
          <a:noFill/>
        </p:spPr>
        <p:txBody>
          <a:bodyPr anchor="b"/>
          <a:lstStyle/>
          <a:p>
            <a:pPr eaLnBrk="1" hangingPunct="1"/>
            <a:r>
              <a:rPr lang="ru-RU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када при руци нема воде</a:t>
            </a:r>
            <a:r>
              <a:rPr lang="sr-Latn-C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Latn-C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97256"/>
            <a:ext cx="9525000" cy="6019800"/>
          </a:xfrm>
        </p:spPr>
        <p:txBody>
          <a:bodyPr/>
          <a:lstStyle/>
          <a:p>
            <a:pPr eaLnBrk="1" hangingPunct="1"/>
            <a:r>
              <a:rPr lang="sr-Cyrl-R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Дезинфиковати руке алкохолним </a:t>
            </a:r>
            <a:r>
              <a:rPr lang="sr-Cyrl-R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дезинфицијенсом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Дезинфицијенси за руке се примењују самостално, без претходног прања руку,  уколико су руке чисте, без видљиве запрљаности, утрљавањем средства у кожу према упутствима произвођача, а најчешће је  то око 30 секунди, све док се кожа не осуши</a:t>
            </a:r>
            <a:r>
              <a:rPr lang="sr-Latn-C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ru-RU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Нашој кожи треба природна масноћа и влага како би остала здрава. Пажљиво бирати средства за прање руку, јер уз ефикасно прање (уклањање свих патогених микроорганизама), морају и неговати кожу, штитећи је од исушивања и одмашћивања</a:t>
            </a:r>
            <a:r>
              <a:rPr lang="sr-Latn-C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/>
          <a:stretch>
            <a:fillRect/>
          </a:stretch>
        </p:blipFill>
        <p:spPr bwMode="auto">
          <a:xfrm>
            <a:off x="9496425" y="5042704"/>
            <a:ext cx="2619375" cy="16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949" y="228600"/>
            <a:ext cx="27336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3889"/>
      </p:ext>
    </p:extLst>
  </p:cSld>
  <p:clrMapOvr>
    <a:masterClrMapping/>
  </p:clrMapOvr>
  <p:transition advClick="0"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160463"/>
          </a:xfrm>
        </p:spPr>
        <p:txBody>
          <a:bodyPr/>
          <a:lstStyle/>
          <a:p>
            <a:pPr eaLnBrk="1" hangingPunct="1"/>
            <a:r>
              <a:rPr lang="sr-Cyrl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Хигијена тела</a:t>
            </a:r>
            <a:endParaRPr lang="sr-Latn-C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5588"/>
            <a:ext cx="10515600" cy="4351338"/>
          </a:xfrm>
        </p:spPr>
        <p:txBody>
          <a:bodyPr/>
          <a:lstStyle/>
          <a:p>
            <a:pPr eaLnBrk="1" hangingPunct="1"/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Телесна лична хигијена обухвата мере одржавања </a:t>
            </a:r>
            <a:r>
              <a:rPr lang="ru-RU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чистоће</a:t>
            </a:r>
            <a:r>
              <a:rPr lang="sr-Latn-C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коже руку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коже ногу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коже и слузокожа лица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гениталија и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чистоћу косе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36" name="Group 7"/>
          <p:cNvGrpSpPr>
            <a:grpSpLocks/>
          </p:cNvGrpSpPr>
          <p:nvPr/>
        </p:nvGrpSpPr>
        <p:grpSpPr bwMode="auto">
          <a:xfrm>
            <a:off x="5638800" y="2286000"/>
            <a:ext cx="6172200" cy="4038600"/>
            <a:chOff x="2744" y="1979"/>
            <a:chExt cx="3016" cy="1916"/>
          </a:xfrm>
        </p:grpSpPr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979"/>
              <a:ext cx="3016" cy="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Oval 5"/>
            <p:cNvSpPr>
              <a:spLocks noChangeArrowheads="1"/>
            </p:cNvSpPr>
            <p:nvPr/>
          </p:nvSpPr>
          <p:spPr bwMode="auto">
            <a:xfrm>
              <a:off x="3853" y="2568"/>
              <a:ext cx="726" cy="7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cs typeface="Arial" panose="020B0604020202020204" pitchFamily="34" charset="0"/>
              </a:endParaRPr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3936" y="2816"/>
              <a:ext cx="54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sr-Cyrl-RS" altLang="en-US" sz="1400" dirty="0" smtClean="0">
                  <a:cs typeface="Arial" panose="020B0604020202020204" pitchFamily="34" charset="0"/>
                </a:rPr>
                <a:t>ХИГИЈЕНА</a:t>
              </a:r>
              <a:endParaRPr lang="en-US" altLang="en-US" sz="1400" dirty="0"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sr-Cyrl-RS" altLang="en-US" sz="1400" dirty="0" smtClean="0">
                  <a:cs typeface="Arial" panose="020B0604020202020204" pitchFamily="34" charset="0"/>
                </a:rPr>
                <a:t>ТЕЛА</a:t>
              </a:r>
              <a:endParaRPr lang="sr-Latn-CS" altLang="en-US" sz="14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868799"/>
      </p:ext>
    </p:extLst>
  </p:cSld>
  <p:clrMapOvr>
    <a:masterClrMapping/>
  </p:clrMapOvr>
  <p:transition advClick="0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9898640" cy="5619749"/>
          </a:xfrm>
        </p:spPr>
        <p:txBody>
          <a:bodyPr/>
          <a:lstStyle/>
          <a:p>
            <a:pPr lvl="1" eaLnBrk="1" hangingPunct="1"/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Чистоћу тела је најбоље спроводити свакодневним туширањем (у летњим месецима и чешће), прво топлијом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водом    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(37-40</a:t>
            </a:r>
            <a:r>
              <a:rPr lang="sr-Latn-CS" alt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да би се повећала периферна циркулација, а завршити хладнијом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водом   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(22-25</a:t>
            </a:r>
            <a:r>
              <a:rPr lang="sr-Latn-CS" alt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да би се крв из периферне циркулације вратила ка унутрашњим органима и тело освежило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sr-Latn-C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За одржавање чисточе тела користити сапуне. Сапуни се у дејству са водом растварају на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натријумхидроксид 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CS" alt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и масне киселине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CS" alt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sr-Latn-C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раствара прљавштину са тела, а масне киселине је прикупљају, па путем воде одстрањују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76" y="354363"/>
            <a:ext cx="2055793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0646">
            <a:off x="9864943" y="2987991"/>
            <a:ext cx="1849925" cy="1167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040" y="4800600"/>
            <a:ext cx="135284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69326"/>
      </p:ext>
    </p:extLst>
  </p:cSld>
  <p:clrMapOvr>
    <a:masterClrMapping/>
  </p:clrMapOvr>
  <p:transition advClick="0"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9772650" cy="6048375"/>
          </a:xfrm>
        </p:spPr>
        <p:txBody>
          <a:bodyPr/>
          <a:lstStyle/>
          <a:p>
            <a:pPr eaLnBrk="1" hangingPunct="1"/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Купање у кади напуњеној водом није препоручљиво, јер се онда тело пере водом у којој се већ налази прљавштина са коже. Евентуално се после лежања у кади, детаљно истуширати под млазом текуће воде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r-Latn-C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Косу треба прати увек када се замасти/испрља, најмање 1-2 пута недељно, благим шампонима (да би се што мање скинуо воштани прекривач длаке и коса не би постала крта и ломљива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Брисањем и фротирањем тела након туширања се са коже упија вишак воде, додатно се покреће циркулација и тело освежава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486400"/>
            <a:ext cx="1568944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4460">
            <a:off x="10623540" y="3886550"/>
            <a:ext cx="806640" cy="161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57200"/>
            <a:ext cx="1963340" cy="21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71906"/>
      </p:ext>
    </p:extLst>
  </p:cSld>
  <p:clrMapOvr>
    <a:masterClrMapping/>
  </p:clrMapOvr>
  <p:transition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Здравље</a:t>
            </a:r>
            <a:endParaRPr lang="sr-Latn-C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0" y="1700212"/>
            <a:ext cx="9802814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733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ru-RU" altLang="en-US" sz="3200" dirty="0">
                <a:cs typeface="Arial" panose="020B0604020202020204" pitchFamily="34" charset="0"/>
              </a:rPr>
              <a:t>Једно од основних права сваког човека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ru-RU" altLang="en-US" sz="3200" dirty="0">
                <a:cs typeface="Arial" panose="020B0604020202020204" pitchFamily="34" charset="0"/>
              </a:rPr>
              <a:t>Предуслов благостања и квалитетног живота</a:t>
            </a:r>
            <a:endParaRPr lang="hr-HR" altLang="en-US" sz="2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endParaRPr lang="hr-HR" altLang="en-US" sz="2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endParaRPr lang="hr-HR" altLang="en-US" sz="2800" dirty="0">
              <a:cs typeface="Arial" panose="020B0604020202020204" pitchFamily="34" charset="0"/>
            </a:endParaRPr>
          </a:p>
        </p:txBody>
      </p:sp>
      <p:pic>
        <p:nvPicPr>
          <p:cNvPr id="4100" name="Picture 4" descr="index-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3826"/>
            <a:ext cx="4541837" cy="362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6" descr="Values Educatio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cs typeface="Arial" panose="020B0604020202020204" pitchFamily="34" charset="0"/>
            </a:endParaRP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65100"/>
            <a:ext cx="52562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820393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10515600" cy="1325563"/>
          </a:xfrm>
        </p:spPr>
        <p:txBody>
          <a:bodyPr/>
          <a:lstStyle/>
          <a:p>
            <a:pPr eaLnBrk="1" hangingPunct="1"/>
            <a:r>
              <a:rPr lang="sr-Cyrl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Хигијена животног простора</a:t>
            </a:r>
            <a:endParaRPr lang="sr-Latn-C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78850" cy="4525962"/>
          </a:xfrm>
        </p:spPr>
        <p:txBody>
          <a:bodyPr/>
          <a:lstStyle/>
          <a:p>
            <a:pPr marL="0" indent="0" eaLnBrk="1" hangingPunct="1"/>
            <a:r>
              <a:rPr lang="sr-Latn-CS" alt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Чишћење животног простора је важна метода дезинфекције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CS" alt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sr-Latn-CS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Чишћење не уништава микроорганизме, али их одстрањује у великом броју, тако да се у већини случајева постиже задовољавајуће стање чистоће и без примене хемијских дезинфекционих средстава</a:t>
            </a:r>
            <a:r>
              <a:rPr lang="sr-Latn-C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sr-Latn-C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9" y="2568610"/>
            <a:ext cx="3586851" cy="337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03627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22237"/>
            <a:ext cx="11430000" cy="1325563"/>
          </a:xfrm>
        </p:spPr>
        <p:txBody>
          <a:bodyPr/>
          <a:lstStyle/>
          <a:p>
            <a:pPr eaLnBrk="1" hangingPunct="1"/>
            <a:r>
              <a:rPr lang="ru-RU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Подела површина у животном простору</a:t>
            </a:r>
            <a:endParaRPr lang="sr-Latn-C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Content Placeholder 2"/>
          <p:cNvSpPr>
            <a:spLocks/>
          </p:cNvSpPr>
          <p:nvPr/>
        </p:nvSpPr>
        <p:spPr bwMode="auto">
          <a:xfrm>
            <a:off x="228600" y="1447800"/>
            <a:ext cx="9601200" cy="49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733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3600" dirty="0">
                <a:cs typeface="Arial" panose="020B0604020202020204" pitchFamily="34" charset="0"/>
              </a:rPr>
              <a:t>Површине с минималним контактом </a:t>
            </a:r>
            <a:r>
              <a:rPr lang="ru-RU" altLang="en-US" sz="3600" dirty="0" smtClean="0">
                <a:cs typeface="Arial" panose="020B0604020202020204" pitchFamily="34" charset="0"/>
              </a:rPr>
              <a:t>         с рукама</a:t>
            </a:r>
            <a:r>
              <a:rPr lang="sr-Latn-CS" altLang="en-US" sz="4000" dirty="0" smtClean="0">
                <a:cs typeface="Arial" panose="020B0604020202020204" pitchFamily="34" charset="0"/>
              </a:rPr>
              <a:t>:</a:t>
            </a:r>
            <a:endParaRPr lang="sr-Latn-CS" altLang="en-US" sz="40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4000" dirty="0">
                <a:cs typeface="Arial" panose="020B0604020202020204" pitchFamily="34" charset="0"/>
              </a:rPr>
              <a:t> </a:t>
            </a:r>
            <a:r>
              <a:rPr lang="sr-Cyrl-RS" altLang="en-US" sz="3200" dirty="0">
                <a:cs typeface="Arial" panose="020B0604020202020204" pitchFamily="34" charset="0"/>
              </a:rPr>
              <a:t>подови, зидови, прозорска окна</a:t>
            </a:r>
            <a:r>
              <a:rPr lang="en-US" altLang="en-US" sz="3200" dirty="0" smtClean="0">
                <a:cs typeface="Arial" panose="020B0604020202020204" pitchFamily="34" charset="0"/>
              </a:rPr>
              <a:t>..., </a:t>
            </a:r>
            <a:endParaRPr lang="sr-Latn-CS" altLang="en-US" sz="32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3600" dirty="0">
                <a:cs typeface="Arial" panose="020B0604020202020204" pitchFamily="34" charset="0"/>
              </a:rPr>
              <a:t>Површине изложене честом контакту с </a:t>
            </a:r>
            <a:r>
              <a:rPr lang="ru-RU" altLang="en-US" sz="3600" dirty="0" smtClean="0">
                <a:cs typeface="Arial" panose="020B0604020202020204" pitchFamily="34" charset="0"/>
              </a:rPr>
              <a:t>рукама</a:t>
            </a:r>
            <a:r>
              <a:rPr lang="sr-Cyrl-RS" altLang="en-US" sz="4000" dirty="0" smtClean="0">
                <a:cs typeface="Arial" panose="020B0604020202020204" pitchFamily="34" charset="0"/>
              </a:rPr>
              <a:t>:</a:t>
            </a:r>
            <a:r>
              <a:rPr lang="en-US" altLang="en-US" sz="4000" dirty="0" smtClean="0">
                <a:cs typeface="Arial" panose="020B0604020202020204" pitchFamily="34" charset="0"/>
              </a:rPr>
              <a:t> </a:t>
            </a:r>
            <a:endParaRPr lang="sr-Latn-CS" altLang="en-US" sz="40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 smtClean="0">
                <a:cs typeface="Arial" panose="020B0604020202020204" pitchFamily="34" charset="0"/>
              </a:rPr>
              <a:t> </a:t>
            </a:r>
            <a:r>
              <a:rPr lang="ru-RU" altLang="en-US" sz="3200" dirty="0">
                <a:cs typeface="Arial" panose="020B0604020202020204" pitchFamily="34" charset="0"/>
              </a:rPr>
              <a:t>кваке на вратима, славине, прекидачи и утичнице, радне површине у кухињама, тоалет, ивице кревета, рубови завеса</a:t>
            </a:r>
            <a:r>
              <a:rPr lang="sr-Latn-CS" altLang="en-US" sz="3200" dirty="0" smtClean="0">
                <a:cs typeface="Arial" panose="020B0604020202020204" pitchFamily="34" charset="0"/>
              </a:rPr>
              <a:t>...</a:t>
            </a: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40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27" y="3013193"/>
            <a:ext cx="895469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1522700"/>
            <a:ext cx="1270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10" y="5110828"/>
            <a:ext cx="1347233" cy="17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09254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982200" cy="1001456"/>
          </a:xfrm>
        </p:spPr>
        <p:txBody>
          <a:bodyPr/>
          <a:lstStyle/>
          <a:p>
            <a:pPr eaLnBrk="1" hangingPunct="1"/>
            <a:r>
              <a:rPr lang="sr-Cyrl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Општа начела чишћења простора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5" name="Content Placeholder 2"/>
          <p:cNvSpPr>
            <a:spLocks/>
          </p:cNvSpPr>
          <p:nvPr/>
        </p:nvSpPr>
        <p:spPr bwMode="auto">
          <a:xfrm>
            <a:off x="0" y="1066800"/>
            <a:ext cx="10591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7338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3600" dirty="0">
                <a:cs typeface="Arial" panose="020B0604020202020204" pitchFamily="34" charset="0"/>
              </a:rPr>
              <a:t>Учесталост чишћења површина зависи од више </a:t>
            </a:r>
            <a:r>
              <a:rPr lang="ru-RU" altLang="en-US" sz="3600" dirty="0" smtClean="0">
                <a:cs typeface="Arial" panose="020B0604020202020204" pitchFamily="34" charset="0"/>
              </a:rPr>
              <a:t>фактора</a:t>
            </a:r>
            <a:r>
              <a:rPr lang="en-US" altLang="en-US" sz="3600" dirty="0" smtClean="0">
                <a:cs typeface="Arial" panose="020B0604020202020204" pitchFamily="34" charset="0"/>
              </a:rPr>
              <a:t>: </a:t>
            </a:r>
            <a:endParaRPr lang="en-US" altLang="en-US" sz="36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 smtClean="0">
                <a:cs typeface="Arial" panose="020B0604020202020204" pitchFamily="34" charset="0"/>
              </a:rPr>
              <a:t> </a:t>
            </a:r>
            <a:r>
              <a:rPr lang="ru-RU" altLang="en-US" sz="3200" dirty="0">
                <a:cs typeface="Arial" panose="020B0604020202020204" pitchFamily="34" charset="0"/>
              </a:rPr>
              <a:t>броја људи у животном простору</a:t>
            </a:r>
            <a:r>
              <a:rPr lang="en-US" altLang="en-US" sz="3200" dirty="0" smtClean="0">
                <a:cs typeface="Arial" panose="020B0604020202020204" pitchFamily="34" charset="0"/>
              </a:rPr>
              <a:t>, 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ru-RU" altLang="en-US" sz="3200" dirty="0">
                <a:cs typeface="Arial" panose="020B0604020202020204" pitchFamily="34" charset="0"/>
              </a:rPr>
              <a:t>количине кретања (интензитет кретања људи</a:t>
            </a:r>
            <a:r>
              <a:rPr lang="en-US" altLang="en-US" sz="3200" dirty="0" smtClean="0">
                <a:cs typeface="Arial" panose="020B0604020202020204" pitchFamily="34" charset="0"/>
              </a:rPr>
              <a:t>), 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sr-Cyrl-RS" altLang="en-US" sz="3200" dirty="0">
                <a:cs typeface="Arial" panose="020B0604020202020204" pitchFamily="34" charset="0"/>
              </a:rPr>
              <a:t>количине влаге</a:t>
            </a:r>
            <a:r>
              <a:rPr lang="en-US" altLang="en-US" sz="3200" dirty="0" smtClean="0">
                <a:cs typeface="Arial" panose="020B0604020202020204" pitchFamily="34" charset="0"/>
              </a:rPr>
              <a:t>, 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ru-RU" altLang="en-US" sz="3200" dirty="0">
                <a:cs typeface="Arial" panose="020B0604020202020204" pitchFamily="34" charset="0"/>
              </a:rPr>
              <a:t>присуства материја </a:t>
            </a:r>
            <a:r>
              <a:rPr lang="ru-RU" altLang="en-US" sz="3200" dirty="0" smtClean="0">
                <a:cs typeface="Arial" panose="020B0604020202020204" pitchFamily="34" charset="0"/>
              </a:rPr>
              <a:t>које родржавају                  раст </a:t>
            </a:r>
            <a:r>
              <a:rPr lang="ru-RU" altLang="en-US" sz="3200" dirty="0">
                <a:cs typeface="Arial" panose="020B0604020202020204" pitchFamily="34" charset="0"/>
              </a:rPr>
              <a:t>микроорганизама</a:t>
            </a:r>
            <a:r>
              <a:rPr lang="en-US" altLang="en-US" sz="3200" dirty="0" smtClean="0">
                <a:cs typeface="Arial" panose="020B0604020202020204" pitchFamily="34" charset="0"/>
              </a:rPr>
              <a:t>, 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sr-Cyrl-RS" altLang="en-US" sz="3200" dirty="0">
                <a:cs typeface="Arial" panose="020B0604020202020204" pitchFamily="34" charset="0"/>
              </a:rPr>
              <a:t>степена загађености ваздуха</a:t>
            </a:r>
            <a:r>
              <a:rPr lang="en-US" altLang="en-US" sz="3200" dirty="0" smtClean="0">
                <a:cs typeface="Arial" panose="020B0604020202020204" pitchFamily="34" charset="0"/>
              </a:rPr>
              <a:t>, 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200" dirty="0" smtClean="0">
                <a:cs typeface="Arial" panose="020B0604020202020204" pitchFamily="34" charset="0"/>
              </a:rPr>
              <a:t> </a:t>
            </a:r>
            <a:r>
              <a:rPr lang="ru-RU" altLang="en-US" sz="3200" dirty="0">
                <a:cs typeface="Arial" panose="020B0604020202020204" pitchFamily="34" charset="0"/>
              </a:rPr>
              <a:t>врсте површина (зидови и подови</a:t>
            </a:r>
            <a:r>
              <a:rPr lang="en-US" altLang="en-US" sz="3200" dirty="0" smtClean="0">
                <a:cs typeface="Arial" panose="020B0604020202020204" pitchFamily="34" charset="0"/>
              </a:rPr>
              <a:t>)</a:t>
            </a:r>
            <a:r>
              <a:rPr lang="sr-Latn-CS" altLang="en-US" sz="3200" dirty="0">
                <a:cs typeface="Arial" panose="020B0604020202020204" pitchFamily="34" charset="0"/>
              </a:rPr>
              <a:t>.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05200"/>
            <a:ext cx="3685881" cy="276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993495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599" cy="5867400"/>
          </a:xfrm>
        </p:spPr>
        <p:txBody>
          <a:bodyPr/>
          <a:lstStyle/>
          <a:p>
            <a:pPr eaLnBrk="1" hangingPunct="1"/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За чишћење површина животног простора користити неутралне детерџенте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Прање водом с детерџентом уклања се преко 80% микроорганизама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Чишћење треба радити с две канте. Једна канта је с чистом водом, а другу канту треба напунити водом са средством. Крпу за прање наквасити у канту са средством, а испирати у канти без средства за прање. Пребрисавањем треба видљиво навлажити површину и није потребно испирати је, осим у случају ако се користи неко средство на бази хлора (Доместос, Варикина и друго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r="20872"/>
          <a:stretch/>
        </p:blipFill>
        <p:spPr>
          <a:xfrm>
            <a:off x="9753599" y="4505483"/>
            <a:ext cx="2438401" cy="2352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4909323"/>
            <a:ext cx="1561919" cy="1544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914504"/>
            <a:ext cx="1567696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6" y="197995"/>
            <a:ext cx="1653103" cy="15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75959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11201400" cy="4525963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sr-Latn-C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Посебну пажњу треба посветити </a:t>
            </a:r>
            <a:r>
              <a:rPr lang="ru-RU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чишћењу површина на којима се припрема храна, ножевима и даскама за сечење меса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Те површине морају бити водоотпорне, без дубоких усекотина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AutoShape 10" descr="ARENA - Kuhinje - Fabrika nameštaja Numanovi&amp;cacute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25604" name="AutoShape 12" descr="ARENA - Kuhinje - Fabrika nameštaja Numanovi&amp;cacute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cs typeface="Arial" panose="020B0604020202020204" pitchFamily="34" charset="0"/>
            </a:endParaRPr>
          </a:p>
        </p:txBody>
      </p:sp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5176259" cy="35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88890"/>
            <a:ext cx="257972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1112"/>
      </p:ext>
    </p:extLst>
  </p:cSld>
  <p:clrMapOvr>
    <a:masterClrMapping/>
  </p:clrMapOvr>
  <p:transition advClick="0" advTm="1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5791200" cy="1138237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Cyrl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Брисање прашине</a:t>
            </a: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152400" y="1940026"/>
            <a:ext cx="11811000" cy="453697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Ако се не изводи исправно може бити узрок распршивања микроорганизама и честица прљавштине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Неопходно је прашину покупити влажном крпом, који треба испрати после сваког брисања, или посебно конструисаним усисивачем за прашину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Метле треба што ређе користити, јер распршују наталожене честице прљавштине и микроорганизме</a:t>
            </a:r>
            <a:r>
              <a:rPr lang="sr-Latn-C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29" y="7372"/>
            <a:ext cx="2957872" cy="177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31587"/>
      </p:ext>
    </p:extLst>
  </p:cSld>
  <p:clrMapOvr>
    <a:masterClrMapping/>
  </p:clrMapOvr>
  <p:transition advClick="0" advTm="1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9372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Cyrl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Одржавање опреме за чишћење</a:t>
            </a: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Picture 5" descr="BENT excellent | Čista boravišna ili radna okolina, čovjeku pruž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r="14430"/>
          <a:stretch/>
        </p:blipFill>
        <p:spPr bwMode="auto">
          <a:xfrm>
            <a:off x="8686800" y="4510548"/>
            <a:ext cx="3505200" cy="207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95400"/>
            <a:ext cx="990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Прање и сушење опреме за чишћење пре следеће употребе, те замена новом, смањује могућност контаминације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defTabSz="914400" eaLnBrk="1" hangingPunct="1"/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Канта са средством буде контаминирана врло брзо у току чишћења и даљња употреба доводи до преношења прљавштине и микроорганизама на друге површине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 eaLnBrk="1" hangingPunct="1"/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Други извор контаминације су крпе за прање, посебно ако се остављају уроњене у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прљавом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раствору средства за чишћење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defTabSz="914400"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11177"/>
      </p:ext>
    </p:extLst>
  </p:cSld>
  <p:clrMapOvr>
    <a:masterClrMapping/>
  </p:clrMapOvr>
  <p:transition advClick="0" advTm="2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21536"/>
            <a:ext cx="10515600" cy="740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презентацији су коришћене слике из публикација Института за јавно здравље Војводине и из следећих извора </a:t>
            </a:r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21" y="4114800"/>
            <a:ext cx="10515600" cy="1476973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http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://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www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.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freedigitalphotos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.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net</a:t>
            </a:r>
            <a:endParaRPr lang="sr-Cyrl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pexels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</a:t>
            </a:r>
            <a:r>
              <a:rPr lang="sr-Latn-R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2400" u="sng" dirty="0" smtClean="0">
              <a:latin typeface="Arial" panose="020B0604020202020204" pitchFamily="34" charset="0"/>
              <a:cs typeface="Arial" panose="020B0604020202020204" pitchFamily="34" charset="0"/>
              <a:hlinkClick r:id="rId4" tooltip="https://unsplash.com/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://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pixabay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.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com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21" y="280243"/>
            <a:ext cx="1159887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Литература</a:t>
            </a:r>
            <a:endParaRPr lang="sr-Latn-RS" sz="3200" dirty="0" smtClean="0"/>
          </a:p>
          <a:p>
            <a:endParaRPr lang="sr-Latn-RS" sz="700" dirty="0"/>
          </a:p>
          <a:p>
            <a:pPr marL="457200" indent="-457200">
              <a:buAutoNum type="arabicPeriod"/>
            </a:pPr>
            <a:r>
              <a:rPr lang="ru-RU" sz="2400" dirty="0"/>
              <a:t>Кристофоровић-Илић M и сар. Хигијена, медицинска екологија и јавно здравље. Ortomedics Нови Сад, 2010</a:t>
            </a:r>
            <a:r>
              <a:rPr lang="ru-RU" sz="2400" dirty="0" smtClean="0"/>
              <a:t>.</a:t>
            </a:r>
            <a:endParaRPr lang="sr-Latn-RS" sz="2400" dirty="0" smtClean="0"/>
          </a:p>
          <a:p>
            <a:pPr marL="457200" indent="-457200">
              <a:buAutoNum type="arabicPeriod"/>
            </a:pPr>
            <a:r>
              <a:rPr lang="ru-RU" sz="2400" dirty="0"/>
              <a:t>Новаковић Б, Грујић В. Хигијена и здравствено васпитање. Медицински факултет у Новом Саду, </a:t>
            </a:r>
            <a:r>
              <a:rPr lang="ru-RU" sz="2400" dirty="0" smtClean="0"/>
              <a:t>2005</a:t>
            </a:r>
            <a:r>
              <a:rPr lang="sr-Latn-RS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www.cdc.gov/healthywater/hygiene/index.html</a:t>
            </a:r>
            <a:endParaRPr lang="sr-Latn-RS" sz="2400" dirty="0" smtClean="0"/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4531058" y="5737225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78753" y="6292850"/>
            <a:ext cx="7044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 b="1" dirty="0"/>
              <a:t>Програмски задатак Посебног програма у области јавног здравља за АПВ у 2020. години: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 b="1" dirty="0"/>
              <a:t>Унапређење здравствене писмености популације – „Знањем до здравих избора“</a:t>
            </a:r>
            <a:endParaRPr lang="en-US" altLang="en-US" sz="1200" b="1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6"/>
          <a:stretch/>
        </p:blipFill>
        <p:spPr bwMode="auto">
          <a:xfrm>
            <a:off x="125413" y="5370513"/>
            <a:ext cx="204946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287000" y="5334000"/>
            <a:ext cx="1744663" cy="1347787"/>
            <a:chOff x="10394950" y="5453063"/>
            <a:chExt cx="1744663" cy="134778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038105"/>
      </p:ext>
    </p:extLst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10515600" cy="1325563"/>
          </a:xfrm>
        </p:spPr>
        <p:txBody>
          <a:bodyPr/>
          <a:lstStyle/>
          <a:p>
            <a:pPr eaLnBrk="1" hangingPunct="1"/>
            <a:r>
              <a:rPr lang="sr-Cyrl-C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Лична хигијена</a:t>
            </a:r>
            <a:endParaRPr lang="sr-Latn-C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5" descr="ANd9GcRpY9FRtlonD_YzfeW7tD1fRjM4GsqPL0n_nuVbG6KauSmjqI1y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73" y="2895600"/>
            <a:ext cx="4121252" cy="217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6" descr="9k=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cs typeface="Arial" panose="020B0604020202020204" pitchFamily="34" charset="0"/>
            </a:endParaRP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5291262"/>
            <a:ext cx="4948237" cy="1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1143000"/>
            <a:ext cx="10972800" cy="514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sr-Cyrl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Под личном хигијеном се подразумева понашање појединца/особе које обезбеђује заштиту и унапређење здравља и спречавање болести, односно</a:t>
            </a:r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defTabSz="914400" eaLnBrk="1" hangingPunct="1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хигијена руку и тела,</a:t>
            </a:r>
          </a:p>
          <a:p>
            <a:pPr lvl="1" defTabSz="914400" eaLnBrk="1" hangingPunct="1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хигијена одеће и обуће,</a:t>
            </a:r>
          </a:p>
          <a:p>
            <a:pPr lvl="1" defTabSz="914400" eaLnBrk="1" hangingPunct="1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хигијена исхране,</a:t>
            </a:r>
          </a:p>
          <a:p>
            <a:pPr lvl="1" defTabSz="914400" eaLnBrk="1" hangingPunct="1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хигијена физичке активности,</a:t>
            </a:r>
          </a:p>
          <a:p>
            <a:pPr lvl="1" defTabSz="914400" eaLnBrk="1" hangingPunct="1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хигијена одмора и сна,</a:t>
            </a:r>
          </a:p>
          <a:p>
            <a:pPr lvl="1" defTabSz="914400" eaLnBrk="1" hangingPunct="1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ментална хигијена,</a:t>
            </a:r>
          </a:p>
          <a:p>
            <a:pPr lvl="1" defTabSz="914400" eaLnBrk="1" hangingPunct="1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хигијена животног простора....</a:t>
            </a:r>
          </a:p>
        </p:txBody>
      </p:sp>
    </p:spTree>
    <p:extLst>
      <p:ext uri="{BB962C8B-B14F-4D97-AF65-F5344CB8AC3E}">
        <p14:creationId xmlns:p14="http://schemas.microsoft.com/office/powerpoint/2010/main" val="284032920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50225" cy="949325"/>
          </a:xfrm>
          <a:noFill/>
        </p:spPr>
        <p:txBody>
          <a:bodyPr anchor="b"/>
          <a:lstStyle/>
          <a:p>
            <a:pPr eaLnBrk="1" hangingPunct="1"/>
            <a:r>
              <a:rPr lang="sr-Cyrl-R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Хигијена руку и тела</a:t>
            </a:r>
            <a:endParaRPr lang="sr-Latn-CS" altLang="en-US" sz="4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668000" cy="4456113"/>
          </a:xfrm>
          <a:noFill/>
        </p:spPr>
        <p:txBody>
          <a:bodyPr/>
          <a:lstStyle/>
          <a:p>
            <a:pPr eaLnBrk="1" hangingPunct="1"/>
            <a:r>
              <a:rPr lang="sr-Cyrl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Одржавање чистоће тела, а нарочито руку, битан је предуслов за спречавање ширења заразних болести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r-Cyrl-R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Cyrl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Кожа је заштитни омотач тела који нас штити од механичких повреда, инфекције и служи као регулатор телесне топлоте. 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r-Cyrl-R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Cyrl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Хигијена коже има важну улогу у одржавању њене функције и чувању здравља. </a:t>
            </a:r>
            <a:endParaRPr lang="sr-Latn-C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0"/>
            <a:ext cx="320357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68351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47900"/>
            <a:ext cx="4495800" cy="33909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04814"/>
            <a:ext cx="11049000" cy="500538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Горњи делови коже се непрестано обнављају, а одумрли слојеви се љуште заједно с машћу, знојем, прашином и морају се уклањати редовним прањем, како би кожа могла нормално да функционише. </a:t>
            </a:r>
          </a:p>
          <a:p>
            <a:pPr eaLnBrk="1" hangingPunct="1">
              <a:lnSpc>
                <a:spcPct val="80000"/>
              </a:lnSpc>
            </a:pPr>
            <a:endParaRPr lang="sr-Latn-C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sr-Latn-C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Cyrl-C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Прљавштина на кожи представља повољно тло за размножавање многих микроорганизама. </a:t>
            </a:r>
            <a:endParaRPr lang="sr-Latn-C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524000" y="23251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2910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515600" cy="1325563"/>
          </a:xfrm>
        </p:spPr>
        <p:txBody>
          <a:bodyPr/>
          <a:lstStyle/>
          <a:p>
            <a:pPr eaLnBrk="1" hangingPunct="1"/>
            <a:r>
              <a:rPr lang="sr-Cyrl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Микроорганизми и инфекције 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1788"/>
            <a:ext cx="108204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Микроорганизми су оку невидљиви организми који се налазе свуда у природи</a:t>
            </a:r>
            <a:r>
              <a:rPr lang="sr-Latn-C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buNone/>
            </a:pPr>
            <a:endParaRPr lang="sr-Latn-C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Микроорганизми се према својој грађи деле на</a:t>
            </a:r>
            <a:r>
              <a:rPr lang="sr-Latn-C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бактерије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eaLnBrk="1" hangingPunct="1"/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вирусе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eaLnBrk="1" hangingPunct="1"/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гљиве и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/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паразите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5503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07552"/>
            <a:ext cx="10515600" cy="1325563"/>
          </a:xfrm>
        </p:spPr>
        <p:txBody>
          <a:bodyPr/>
          <a:lstStyle/>
          <a:p>
            <a:pPr eaLnBrk="1" hangingPunct="1"/>
            <a:r>
              <a:rPr lang="sr-Cyrl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Микроорганизми – утицај на људе</a:t>
            </a:r>
            <a:endParaRPr lang="sr-Latn-C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533115"/>
            <a:ext cx="10287000" cy="5003800"/>
          </a:xfrm>
        </p:spPr>
        <p:txBody>
          <a:bodyPr/>
          <a:lstStyle/>
          <a:p>
            <a:pPr marL="0" indent="0" eaLnBrk="1" hangingPunct="1"/>
            <a:r>
              <a:rPr lang="sr-Cyrl-R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Патогени </a:t>
            </a:r>
            <a:r>
              <a:rPr lang="sr-Latn-C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r-Latn-C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утичу на појаву различити заразних болести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Cyrl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sr-Latn-C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/>
            <a:r>
              <a:rPr lang="sr-Cyrl-R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Непатогени </a:t>
            </a:r>
            <a:r>
              <a:rPr lang="sr-Latn-C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r-Latn-C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безопасни су за човека, а неки од њих чак врло корисни у очувању здравља и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sr-Latn-C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sr-Cyrl-R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Условно патогени </a:t>
            </a:r>
            <a:r>
              <a:rPr lang="sr-Latn-C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у неким деловима тела се нормално налазе неизазивајући сметње, али изазивају болест уколико се нађу у већем броју,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или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на другом месту у људском организму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01" y="423252"/>
            <a:ext cx="1581195" cy="1555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54" y="2150207"/>
            <a:ext cx="1791660" cy="1892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48" y="4328637"/>
            <a:ext cx="1960959" cy="25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1093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pPr eaLnBrk="1" hangingPunct="1"/>
            <a:r>
              <a:rPr lang="sr-Cyrl-C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Бактерије на рукама</a:t>
            </a:r>
            <a:endParaRPr lang="sr-Latn-C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11125200" cy="4525963"/>
          </a:xfrm>
        </p:spPr>
        <p:txBody>
          <a:bodyPr/>
          <a:lstStyle/>
          <a:p>
            <a:pPr lvl="1" eaLnBrk="1" hangingPunct="1"/>
            <a:r>
              <a:rPr lang="sr-Cyrl-C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Пролазне </a:t>
            </a:r>
            <a:r>
              <a:rPr lang="sr-Cyrl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бактерије које нису стално присутне на кожи руку, него се повремено на њој накупљају контактом са разним површинама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Cyrl-R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sr-Cyrl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sr-Cyrl-C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Трајне </a:t>
            </a:r>
            <a:r>
              <a:rPr lang="sr-Cyrl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бактерије које су стални 'становници' наше коже (имају велику улогу у заштити од патогених микроорганизама)</a:t>
            </a:r>
            <a:r>
              <a:rPr lang="sr-Cyrl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7445895" cy="30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49310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 се болести најчешће преносе прљавим рукама</a:t>
            </a:r>
            <a:r>
              <a:rPr lang="sr-Latn-C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Latn-C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599" y="1895476"/>
            <a:ext cx="11418277" cy="44862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Патогени микроорганизми улазе у човека </a:t>
            </a:r>
            <a:r>
              <a:rPr lang="sr-Cyrl-RS" alt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индиректно </a:t>
            </a:r>
            <a:r>
              <a:rPr lang="ru-RU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(путем прљавих руку) које служе као преносиоци узрочника </a:t>
            </a:r>
            <a:r>
              <a:rPr lang="sr-Cyrl-C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C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Цревне заразне болести (тровања храном и проливи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Инфекције коже (акне, чиреви, инфекције рана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Вирусне болести (прехлада, грип, херпес, жутица типа А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Latn-C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Паразитарне болести (ехинококоза коју изазива пасја пантљичара или токсоакароза изазвана глистама пса или мачке и </a:t>
            </a:r>
            <a:r>
              <a:rPr lang="ru-R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  <a:r>
              <a:rPr lang="sr-Latn-C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00781"/>
            <a:ext cx="2397558" cy="23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9919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6994</TotalTime>
  <Words>1537</Words>
  <Application>Microsoft Office PowerPoint</Application>
  <PresentationFormat>Widescreen</PresentationFormat>
  <Paragraphs>163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Office Theme</vt:lpstr>
      <vt:lpstr>Мере правилне личне хигијене и хигијене простора</vt:lpstr>
      <vt:lpstr>Здравље</vt:lpstr>
      <vt:lpstr>Лична хигијена</vt:lpstr>
      <vt:lpstr>Хигијена руку и тела</vt:lpstr>
      <vt:lpstr>PowerPoint Presentation</vt:lpstr>
      <vt:lpstr>Микроорганизми и инфекције </vt:lpstr>
      <vt:lpstr>Микроорганизми – утицај на људе</vt:lpstr>
      <vt:lpstr>Бактерије на рукама</vt:lpstr>
      <vt:lpstr>Које се болести најчешће преносе прљавим рукама? </vt:lpstr>
      <vt:lpstr>Хигијена руку</vt:lpstr>
      <vt:lpstr>Како правилно опрати руке - 1</vt:lpstr>
      <vt:lpstr>Како правилно опрати руке - 2</vt:lpstr>
      <vt:lpstr>PowerPoint Presentation</vt:lpstr>
      <vt:lpstr>Када све треба опрати руке - 1 </vt:lpstr>
      <vt:lpstr>Када све треба опрати руке - 2 </vt:lpstr>
      <vt:lpstr>Шта када при руци нема воде? </vt:lpstr>
      <vt:lpstr>Хигијена тела</vt:lpstr>
      <vt:lpstr>PowerPoint Presentation</vt:lpstr>
      <vt:lpstr>PowerPoint Presentation</vt:lpstr>
      <vt:lpstr>Хигијена животног простора</vt:lpstr>
      <vt:lpstr>Подела површина у животном простору</vt:lpstr>
      <vt:lpstr>Општа начела чишћења простора </vt:lpstr>
      <vt:lpstr>PowerPoint Presentation</vt:lpstr>
      <vt:lpstr>PowerPoint Presentation</vt:lpstr>
      <vt:lpstr>Брисање прашине</vt:lpstr>
      <vt:lpstr>Одржавање опреме за чишћење</vt:lpstr>
      <vt:lpstr>У презентацији су коришћене слике из публикација Института за јавно здравље Војводине и из следећих извора 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Karakteristike povreda i trovanja kod dece</dc:title>
  <dc:creator>Sale</dc:creator>
  <cp:lastModifiedBy>Korisnik</cp:lastModifiedBy>
  <cp:revision>175</cp:revision>
  <dcterms:created xsi:type="dcterms:W3CDTF">2009-11-22T22:40:45Z</dcterms:created>
  <dcterms:modified xsi:type="dcterms:W3CDTF">2020-12-07T13:03:35Z</dcterms:modified>
</cp:coreProperties>
</file>