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7" r:id="rId18"/>
    <p:sldId id="338" r:id="rId19"/>
    <p:sldId id="339" r:id="rId20"/>
    <p:sldId id="340" r:id="rId21"/>
    <p:sldId id="319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3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5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7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7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pPr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hyperlink" Target="https://www.halobeba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1125" y="259486"/>
            <a:ext cx="9526137" cy="1470025"/>
          </a:xfrm>
        </p:spPr>
        <p:txBody>
          <a:bodyPr anchor="ctr">
            <a:noAutofit/>
          </a:bodyPr>
          <a:lstStyle/>
          <a:p>
            <a:r>
              <a:rPr lang="ru-RU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И ХИГИЈЕНА</a:t>
            </a:r>
            <a:br>
              <a:rPr lang="ru-RU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НОВОРОЂЕНЧЕТА И ОДОЈЧЕТА</a:t>
            </a:r>
            <a:endParaRPr lang="sr-Latn-R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9" name="Picture 9" descr="Image result for nega odojÄ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50" y="2162175"/>
            <a:ext cx="4191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Унапређење здравствене писмености популације – „Знањем до здравих избора“</a:t>
            </a:r>
            <a:endParaRPr lang="en-US" altLang="en-US" sz="1200" b="1" dirty="0"/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7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72" y="-85256"/>
            <a:ext cx="10515600" cy="1325563"/>
          </a:xfrm>
        </p:spPr>
        <p:txBody>
          <a:bodyPr>
            <a:norm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гениталија код девојчица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472" y="1013110"/>
            <a:ext cx="5618328" cy="4798539"/>
          </a:xfrm>
        </p:spPr>
        <p:txBody>
          <a:bodyPr>
            <a:normAutofit/>
          </a:bodyPr>
          <a:lstStyle/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Гениталије никада не треба прати пеном за купање, сапуном или купком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јер се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иритирати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слузокожа.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Код девојчица се дешава да се из вагине појави оскудан бели секрет и ово је нормална појава. </a:t>
            </a:r>
            <a:r>
              <a:rPr lang="sr-Latn-R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 marL="0" indent="0">
              <a:buNone/>
            </a:pP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04613" y="985813"/>
            <a:ext cx="5286801" cy="5454175"/>
          </a:xfrm>
        </p:spPr>
        <p:txBody>
          <a:bodyPr>
            <a:noAutofit/>
          </a:bodyPr>
          <a:lstStyle/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брисању гениталне регије водити рачуна да се брише тупфером од вате обилно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натопљеним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топлом водом, од спреда ка позади (један потез један тупфер). 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Никада обрнуто или трљати горе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доле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јер тиме би се бактерије са аналног отвора пренеле у вагину.</a:t>
            </a: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Image result for nega genitalija kod devojÄ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8" y="4492280"/>
            <a:ext cx="3548579" cy="23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233" y="204712"/>
            <a:ext cx="10515600" cy="912763"/>
          </a:xfrm>
        </p:spPr>
        <p:txBody>
          <a:bodyPr>
            <a:norm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гениталија код дечака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433" y="1115839"/>
            <a:ext cx="5625608" cy="4351338"/>
          </a:xfrm>
        </p:spPr>
        <p:txBody>
          <a:bodyPr>
            <a:noAutofit/>
          </a:bodyPr>
          <a:lstStyle/>
          <a:p>
            <a:pPr algn="just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Кожа која покрива главић пениса повлачи се нежно уназад, колико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  да би се избрисале беле наслаге. </a:t>
            </a:r>
          </a:p>
          <a:p>
            <a:pPr algn="just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 брисање се користи тупфер вате натопљен топлом водом. </a:t>
            </a:r>
          </a:p>
          <a:p>
            <a:pPr algn="just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Беле наслаге су нормална појава, нема разлога за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бригу.То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производи лојних жлезда. </a:t>
            </a:r>
          </a:p>
          <a:p>
            <a:pPr marL="0" indent="0" algn="just">
              <a:buNone/>
            </a:pP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89341" y="1076532"/>
            <a:ext cx="5447733" cy="4351338"/>
          </a:xfrm>
        </p:spPr>
        <p:txBody>
          <a:bodyPr>
            <a:noAutofit/>
          </a:bodyPr>
          <a:lstStyle/>
          <a:p>
            <a:pPr algn="just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Дечаци до три године имају физиолошку фимозу, односно сужење и кожица се не може превући до краја.</a:t>
            </a:r>
          </a:p>
          <a:p>
            <a:pPr algn="just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Кожица се повлачи уназад  само до границе покретљивости, онолико колико може, а да не боли. </a:t>
            </a:r>
          </a:p>
          <a:p>
            <a:pPr algn="just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Затим се испере топлом водом и кожица врати назад.</a:t>
            </a:r>
            <a:r>
              <a:rPr lang="ru-RU" altLang="en-US" sz="30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en-US" sz="30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8" y="5486704"/>
            <a:ext cx="2091157" cy="13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597" y="133113"/>
            <a:ext cx="10515600" cy="1325563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бебине гардеробе</a:t>
            </a:r>
            <a:endParaRPr lang="sr-Cyrl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597" y="1458676"/>
            <a:ext cx="10515600" cy="3318040"/>
          </a:xfrm>
        </p:spPr>
        <p:txBody>
          <a:bodyPr>
            <a:normAutofit/>
          </a:bodyPr>
          <a:lstStyle/>
          <a:p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Сву купљену гардеробу је потребно увек опрати пре употребе јер се нова одећа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увек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третира разним хемикалијама против гљивица и микроба.</a:t>
            </a:r>
          </a:p>
          <a:p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Различити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одевни предмети захтевају различите температуре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прања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етикетама се могу пронаћи детаљна упутства, и тиме спречити уништавање и смањивање тканине.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3"/>
          <a:stretch/>
        </p:blipFill>
        <p:spPr>
          <a:xfrm>
            <a:off x="5785957" y="4458741"/>
            <a:ext cx="5551068" cy="2710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5" y="4769835"/>
            <a:ext cx="4694704" cy="20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824" y="122237"/>
            <a:ext cx="10515600" cy="1325563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бебине гардеробе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824" y="1322920"/>
            <a:ext cx="6324600" cy="5213445"/>
          </a:xfrm>
        </p:spPr>
        <p:txBody>
          <a:bodyPr>
            <a:noAutofit/>
          </a:bodyPr>
          <a:lstStyle/>
          <a:p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Бебину одећу увек треба прати одвојено од гардеробе других укућана.</a:t>
            </a:r>
          </a:p>
          <a:p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Обојена одећа се пере на 40 степени, бела гардероба на 60 степени, док </a:t>
            </a:r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памучне </a:t>
            </a:r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пелене, пешкири, постељина и све што долази у директан контакт са бебином кожом, пере </a:t>
            </a:r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највишој температури (90 степени). </a:t>
            </a:r>
          </a:p>
          <a:p>
            <a:endParaRPr lang="sr-Latn-R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5" descr="Baby in White Onesie Lying on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14" y="1336568"/>
            <a:ext cx="4191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401" y="150125"/>
            <a:ext cx="7391402" cy="817230"/>
          </a:xfrm>
        </p:spPr>
        <p:txBody>
          <a:bodyPr>
            <a:normAutofit fontScale="90000"/>
          </a:bodyPr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бебине гардеробе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402" y="1158423"/>
            <a:ext cx="10448500" cy="543344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Бебина кожа је веома осетљива и бурно може реаговати на одређене супстанце које се налазе у прашку за веш.</a:t>
            </a:r>
          </a:p>
          <a:p>
            <a:pPr>
              <a:spcBef>
                <a:spcPts val="1800"/>
              </a:spcBef>
            </a:pP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Увек након прања, укључити опцију додатног испирања.</a:t>
            </a:r>
          </a:p>
          <a:p>
            <a:pPr>
              <a:spcBef>
                <a:spcPts val="1800"/>
              </a:spcBef>
            </a:pP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избору прашка за веш, најбоље је да буде течан.</a:t>
            </a:r>
          </a:p>
          <a:p>
            <a:pPr>
              <a:spcBef>
                <a:spcPts val="1800"/>
              </a:spcBef>
            </a:pP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Приликом куповине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детерџента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 омекшивача водите рачуна да буде благ, да је нежног мириса, да је биоразградив и да садржи адитиве природног порекла.</a:t>
            </a:r>
          </a:p>
          <a:p>
            <a:pPr>
              <a:spcBef>
                <a:spcPts val="1800"/>
              </a:spcBef>
            </a:pP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паковању мора бити назначено да су дерматолошки тестирани на осетљивој кожи, а ознака 0+ значи да се могу користити од најранијег узраста, од рођења</a:t>
            </a:r>
          </a:p>
        </p:txBody>
      </p:sp>
      <p:pic>
        <p:nvPicPr>
          <p:cNvPr id="4" name="Picture 13" descr="Topless Baby Lying on Blue Tex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99" y="0"/>
            <a:ext cx="1819701" cy="2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85" y="104277"/>
            <a:ext cx="7432343" cy="1148143"/>
          </a:xfrm>
        </p:spPr>
        <p:txBody>
          <a:bodyPr>
            <a:normAutofit fontScale="90000"/>
          </a:bodyPr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бебине гардеробе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993" y="1252420"/>
            <a:ext cx="8919949" cy="2241408"/>
          </a:xfrm>
        </p:spPr>
        <p:txBody>
          <a:bodyPr>
            <a:normAutofit lnSpcReduction="10000"/>
          </a:bodyPr>
          <a:lstStyle/>
          <a:p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беба расте и развија се, тако и њен имуни систем постаје све јачи и снажнији, спреман да се брани од вируса и бактерија. Док је беба мала њен прибор треба да буде беспрекорно чист.</a:t>
            </a:r>
            <a:endParaRPr lang="sr-Latn-R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0401" y="3620305"/>
            <a:ext cx="8919949" cy="3237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Када беба почне самостално да седи, и крене се са увођењем чврсте хране, а то је око 6 месеца живота, прибор из ког беба једе и пије (тањирићи, чинијице, шољице, чаше), не треба стерилисати, довољно је опрати топлом водом и неким благим беби детерџентом.  </a:t>
            </a:r>
            <a:endParaRPr lang="sr-Latn-RS" alt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Image result for toaleta nosa novoroÄen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75" y="104277"/>
            <a:ext cx="3198125" cy="29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98" y="3379362"/>
            <a:ext cx="2909222" cy="29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654" y="61911"/>
            <a:ext cx="10515600" cy="1325563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Прање зубића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654" y="1169110"/>
            <a:ext cx="11240068" cy="4351338"/>
          </a:xfrm>
        </p:spPr>
        <p:txBody>
          <a:bodyPr>
            <a:normAutofit/>
          </a:bodyPr>
          <a:lstStyle/>
          <a:p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 беби није никао ни један зубић, хигијену је најбоље спроводити пребрисавањем десни са комадићем стерилне газе (5</a:t>
            </a:r>
            <a:r>
              <a:rPr lang="en-U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x5</a:t>
            </a:r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цм) обмотаном око кажипрста и навлаженом физиолошким раствором.  </a:t>
            </a:r>
          </a:p>
          <a:p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 појаве првих млечних зубића у петом / шестом месецу, неопходно је почети са прањем </a:t>
            </a:r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зубића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тада се започиње коришћење мале мекане четкице за бебе.  </a:t>
            </a:r>
            <a:endParaRPr lang="sr-Cyrl-R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3" name="Picture 5" descr="Image result for nega usne dupljenovoroÄen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9" y="4729725"/>
            <a:ext cx="2828273" cy="21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227" y="939646"/>
            <a:ext cx="8558284" cy="5918353"/>
          </a:xfrm>
        </p:spPr>
        <p:txBody>
          <a:bodyPr>
            <a:noAutofit/>
          </a:bodyPr>
          <a:lstStyle/>
          <a:p>
            <a:pPr algn="just"/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дете расте, почне да седи, прохода и почне да једе самостално или уз помоћ родитеља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сложениј</a:t>
            </a:r>
            <a:r>
              <a:rPr lang="sr-Cyrl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и шећерима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богатиј</a:t>
            </a:r>
            <a:r>
              <a:rPr lang="sr-Cyrl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храну,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 је зубе прати два пута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дневно;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тиме штитимо зубну глеђ од могућих оштећења. </a:t>
            </a:r>
          </a:p>
          <a:p>
            <a:pPr algn="just"/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 прве године дете треба само кроз игру да четка зубиће, уз надзор, контролу и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асистенцију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родитеља.</a:t>
            </a:r>
          </a:p>
          <a:p>
            <a:pPr algn="just"/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Хигијена уста и зуба је веома важна за прве млечне зубиће, </a:t>
            </a:r>
            <a:r>
              <a:rPr lang="ru-RU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јер их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једино хигијеном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можемо 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одржати здравим док не испадну и никну стални зуби. </a:t>
            </a:r>
            <a:endParaRPr lang="sr-Latn-RS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107" y="280275"/>
            <a:ext cx="4552666" cy="716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Прање зубића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7" t="14235" r="49711" b="8490"/>
          <a:stretch/>
        </p:blipFill>
        <p:spPr bwMode="auto">
          <a:xfrm>
            <a:off x="8898341" y="14473"/>
            <a:ext cx="3293660" cy="68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331" y="170593"/>
            <a:ext cx="10904561" cy="2667000"/>
          </a:xfrm>
        </p:spPr>
        <p:txBody>
          <a:bodyPr>
            <a:noAutofit/>
          </a:bodyPr>
          <a:lstStyle/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Млечни зуби код беба исто су важни као и трајни зуби код одраслих. Они бебама помажу да жваћу нову и чврсту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храну,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као и да говоре. </a:t>
            </a:r>
          </a:p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смиривању надражених десни могу се користити разне глодалице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заборавите да закажете прву посету стоматологу по ницању првих зуба.</a:t>
            </a:r>
            <a:endParaRPr lang="sr-Latn-RS" alt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5" descr="Smiling Baby Biting Right Index Fing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48" y="2887290"/>
            <a:ext cx="5145585" cy="34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230" y="161485"/>
            <a:ext cx="8229600" cy="792162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Бебине играчке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14" y="994590"/>
            <a:ext cx="11805314" cy="3136985"/>
          </a:xfrm>
        </p:spPr>
        <p:txBody>
          <a:bodyPr>
            <a:noAutofit/>
          </a:bodyPr>
          <a:lstStyle/>
          <a:p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Бебине играчке су углавном пуне прашине, разних бактерија, гриња, поготово ако их дете свуда вуче за собом.</a:t>
            </a:r>
          </a:p>
          <a:p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Бебе их често стављају у уста. Микроорганизми на играчкама могу да изазову респираторне и стомачне инфекције. </a:t>
            </a:r>
          </a:p>
          <a:p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Обавезно се перу, поготово ако је дете болесно</a:t>
            </a:r>
            <a:r>
              <a:rPr lang="ru-RU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Picture 6" descr="Image result for nega odojÄ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47" y="4131576"/>
            <a:ext cx="6185633" cy="27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2608" y="296248"/>
            <a:ext cx="8229600" cy="715962"/>
          </a:xfrm>
        </p:spPr>
        <p:txBody>
          <a:bodyPr>
            <a:no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43" y="1123668"/>
            <a:ext cx="7970292" cy="5059363"/>
          </a:xfrm>
        </p:spPr>
        <p:txBody>
          <a:bodyPr>
            <a:normAutofit lnSpcReduction="10000"/>
          </a:bodyPr>
          <a:lstStyle/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Бебина кожа – ружичаста, мека,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глатка,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изазива осмех и потребу за додиром.</a:t>
            </a:r>
          </a:p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рођењу, веома је танка и осетљива, прекривена масним жућкастим слојем који се зове сирасти маз, недовољно је развијена, а структура и функција се много разликује од коже одраслих.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3" name="Picture 9" descr="Sleeping Baby's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88" y="4108273"/>
            <a:ext cx="4194412" cy="27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2526" y="791041"/>
            <a:ext cx="11677284" cy="2895600"/>
          </a:xfrm>
        </p:spPr>
        <p:txBody>
          <a:bodyPr>
            <a:noAutofit/>
          </a:bodyPr>
          <a:lstStyle/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Звечке и глодалице је потребно опрати сваког дана.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Паткице и друге гумене играчке са којима се бебе играју приликом купања, </a:t>
            </a: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треба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испрати и посушити како се на њима не би стварале гљивице, буђ и бактерије. 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Пластичне и дрвене реквизите (коцке, аутићи, камиони) прати благим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беби-детерџентом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течношћу за </a:t>
            </a:r>
            <a:r>
              <a:rPr lang="sr-Cyrl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суђе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тога добро исперите</a:t>
            </a:r>
            <a:r>
              <a:rPr lang="ru-RU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5230" y="161485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Бебине играчке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9584" y="3964617"/>
            <a:ext cx="11485728" cy="258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Крпене и плишане играчке највише скупљају прашину и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гриње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их је редовно трести и прати у веш машини, благим течним детерџентом за веш.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Опране играчке се 2 пута испирају.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Перу се на сваких 15 дана и суше на сунцу или сушилици. </a:t>
            </a: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0512">
            <a:off x="10312708" y="4846001"/>
            <a:ext cx="718719" cy="1119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197" y="5370394"/>
            <a:ext cx="743803" cy="1487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9086">
            <a:off x="8504830" y="4757076"/>
            <a:ext cx="770710" cy="1284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10219"/>
          <a:stretch/>
        </p:blipFill>
        <p:spPr>
          <a:xfrm>
            <a:off x="10467833" y="23872"/>
            <a:ext cx="1724167" cy="1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 rot="10800000" flipV="1">
            <a:off x="345798" y="4077217"/>
            <a:ext cx="11509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Извор текста: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Хало беба, Градски завод за јавно здравље Београд</a:t>
            </a: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https://www.halobeba.rs/</a:t>
            </a:r>
            <a: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sr-Cyrl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Фотографије</a:t>
            </a: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://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pixabay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.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com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/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и здравствено-васпитни материјал Института за јавно здравље Војводине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Унапређење здравствене писмености популације – „Знањем до здравих избора“</a:t>
            </a:r>
            <a:endParaRPr lang="en-US" altLang="en-US" sz="1200" b="1" dirty="0"/>
          </a:p>
        </p:txBody>
      </p:sp>
      <p:pic>
        <p:nvPicPr>
          <p:cNvPr id="13" name="Picture 5" descr="Image result for nega odojÄ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14" y="402315"/>
            <a:ext cx="4672672" cy="37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767" y="105817"/>
            <a:ext cx="10515600" cy="1325563"/>
          </a:xfrm>
        </p:spPr>
        <p:txBody>
          <a:bodyPr>
            <a:norm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Купање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AutoShape 5" descr="Image result for nega odojÄe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7" descr="Image result for nega odojÄe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AutoShape 9" descr="Image result for nega odojÄe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1" name="Picture 13" descr="Baby Inside White Bathtub With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47" y="3508239"/>
            <a:ext cx="4425102" cy="32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767" y="1253331"/>
            <a:ext cx="112127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Првих 14 дана по рођењу препоручује се купање 2 - 3 пута недељно по 5 минута, искључиво чистом топлом водом без коришћења сапуна и купки. </a:t>
            </a:r>
          </a:p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Сушење коже урадити тапкањем, а не грубим брисањем или трљањем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15" y="127352"/>
            <a:ext cx="5699078" cy="1325563"/>
          </a:xfrm>
        </p:spPr>
        <p:txBody>
          <a:bodyPr>
            <a:norm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усне дупље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415" y="1428462"/>
            <a:ext cx="6741995" cy="4579393"/>
          </a:xfrm>
        </p:spPr>
        <p:txBody>
          <a:bodyPr>
            <a:noAutofit/>
          </a:bodyPr>
          <a:lstStyle/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Код новорођенчета нега се спроводи  пребрисавањем усне дупље газом намотаном на прст и овлаженом физиолошким раствором.  </a:t>
            </a:r>
          </a:p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Код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одојчади, такође,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посебно када ничу зубићи, пребрисавање има и функцију масажа десни која прија беби.</a:t>
            </a:r>
          </a:p>
          <a:p>
            <a:pPr marL="0" indent="0">
              <a:buNone/>
            </a:pP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 descr="Image result for nega usne dupljenovoroÄen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11" y="1451210"/>
            <a:ext cx="4630000" cy="4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917" y="35717"/>
            <a:ext cx="10515600" cy="1325563"/>
          </a:xfrm>
        </p:spPr>
        <p:txBody>
          <a:bodyPr>
            <a:norm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 главе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917" y="1124685"/>
            <a:ext cx="10856794" cy="435133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Tx/>
              <a:buNone/>
            </a:pP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Темењача је резултат прекомерног рада лојних жлезда, које почињу да производе сувише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масти.</a:t>
            </a:r>
          </a:p>
          <a:p>
            <a:pPr algn="just">
              <a:spcBef>
                <a:spcPts val="600"/>
              </a:spcBef>
              <a:buFontTx/>
              <a:buNone/>
            </a:pP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Понекад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темењача настаје услед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преосетљивости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коже главе на препарате за хигијену који се користе, а не исперу се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добро,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посебно када беба има густу косу или родитељи превише нежно перу бебину косицу, плашећи се бебине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фонтанеле.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sr-Latn-R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5" descr="Image result for temenjaÄ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4230540"/>
            <a:ext cx="4741960" cy="2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mage result for temenjaÄ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92" y="4230540"/>
            <a:ext cx="5174025" cy="2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>
          <a:xfrm>
            <a:off x="343467" y="290561"/>
            <a:ext cx="10984173" cy="563562"/>
          </a:xfrm>
        </p:spPr>
        <p:txBody>
          <a:bodyPr>
            <a:noAutofit/>
          </a:bodyPr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Поступак за </a:t>
            </a:r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одстрањивање </a:t>
            </a:r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темењаче: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81" name="Picture 9" descr="Image result for nega temenjaÄ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11" y="4709306"/>
            <a:ext cx="3276989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2135" y="990600"/>
            <a:ext cx="8980227" cy="5765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Два до три сата пре купања утрљати беби уље на део главе где се налазе наслаге. </a:t>
            </a: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Када наслаге омекшају одстраните их пажљиво четком или чешљићем.  </a:t>
            </a: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купања, прања и довољног испирања косе потребно је беби добро истрљати  главицу пешкиром.</a:t>
            </a: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 тога, када је коса сува, беби чешљем очешљати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косу.</a:t>
            </a:r>
            <a:endParaRPr lang="ru-RU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Чешља се супротно од раста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длаке,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дуго и стрпљиво, скидајући део по део наслага. Поступак поновити при следећем купању док се темењача потпуно не повуче.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>
              <a:lnSpc>
                <a:spcPct val="80000"/>
              </a:lnSpc>
            </a:pP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654" y="310531"/>
            <a:ext cx="10515600" cy="1325563"/>
          </a:xfrm>
        </p:spPr>
        <p:txBody>
          <a:bodyPr/>
          <a:lstStyle/>
          <a:p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Тоалета носа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19" y="1636095"/>
            <a:ext cx="7527878" cy="4351338"/>
          </a:xfrm>
        </p:spPr>
        <p:txBody>
          <a:bodyPr>
            <a:normAutofit/>
          </a:bodyPr>
          <a:lstStyle/>
          <a:p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Бебин носић се сам чисти, тако што секрет за себе везује прљавштину и избацује је. Додатна нега носића је потребна само ако носић лучи превише секрета - када се беба прехлади. </a:t>
            </a:r>
            <a:endParaRPr lang="ru-RU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Image result for toaleta nosa kod b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22" y="1636096"/>
            <a:ext cx="4224830" cy="46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416" y="1258"/>
            <a:ext cx="10515600" cy="1325563"/>
          </a:xfrm>
        </p:spPr>
        <p:txBody>
          <a:bodyPr>
            <a:norm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ноктију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61" y="1117480"/>
            <a:ext cx="10515600" cy="4351338"/>
          </a:xfrm>
        </p:spPr>
        <p:txBody>
          <a:bodyPr>
            <a:normAutofit/>
          </a:bodyPr>
          <a:lstStyle/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 бебиног рођења бебини нокти су доста меки, крти и ломљиви, углавном се не секу док беба не напуни месец дана. 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 месец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дана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када су нокти мало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очврснули</a:t>
            </a:r>
            <a:r>
              <a:rPr lang="sr-Latn-R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се почети са њиховим скраћивањем.</a:t>
            </a:r>
          </a:p>
          <a:p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Користе се маказице са заобљеним врхом, пре и након употребе маказице очистити са мало вате намочене у алкохол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8" descr="Image result for nega noktiju  kod b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83" y="4544705"/>
            <a:ext cx="3310239" cy="23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Grayscale Photography of Baby Holding Fi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73" y="4544704"/>
            <a:ext cx="3469944" cy="23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825" y="40944"/>
            <a:ext cx="10515600" cy="1325563"/>
          </a:xfrm>
        </p:spPr>
        <p:txBody>
          <a:bodyPr>
            <a:normAutofit/>
          </a:bodyPr>
          <a:lstStyle/>
          <a:p>
            <a:r>
              <a:rPr lang="sr-Cyrl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ноктију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529" y="1325563"/>
            <a:ext cx="9850271" cy="52850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Нокте је најбоље сећи након купања,                         јер ће тада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омекшати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 па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ћете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их лакше скратити. </a:t>
            </a: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 него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што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 скрати нокат, јагодице се притисну према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доле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 се спречава зарезивање кожице испод нокта. </a:t>
            </a: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Нокте увек сећи у правој линији, без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углова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Бебин длан и прст придржавати једном руком, а нокат сећи другом руком. </a:t>
            </a: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је беба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немирна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ноктиће исећи док спава.</a:t>
            </a:r>
          </a:p>
          <a:p>
            <a:pPr>
              <a:lnSpc>
                <a:spcPct val="80000"/>
              </a:lnSpc>
            </a:pP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Нокти на ногама доста спорије расту, па их није потребно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сећи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често као на рукама.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6" name="Picture 8" descr="Babies Feet Selective Focus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21" y="-1"/>
            <a:ext cx="3702579" cy="2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1131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tema</vt:lpstr>
      <vt:lpstr>НЕГА И ХИГИЈЕНА НОВОРОЂЕНЧЕТА И ОДОЈЧЕТА</vt:lpstr>
      <vt:lpstr>Кожа</vt:lpstr>
      <vt:lpstr>Купање</vt:lpstr>
      <vt:lpstr>Нега усне дупље</vt:lpstr>
      <vt:lpstr>Кожа главе</vt:lpstr>
      <vt:lpstr>Поступак за одстрањивање темењаче:</vt:lpstr>
      <vt:lpstr>Тоалета носа</vt:lpstr>
      <vt:lpstr>Нега ноктију</vt:lpstr>
      <vt:lpstr>Нега ноктију</vt:lpstr>
      <vt:lpstr>Нега гениталија код девојчица</vt:lpstr>
      <vt:lpstr>Нега гениталија код дечака</vt:lpstr>
      <vt:lpstr>Хигијена бебине гардеробе</vt:lpstr>
      <vt:lpstr>Хигијена бебине гардеробе</vt:lpstr>
      <vt:lpstr>Хигијена бебине гардеробе</vt:lpstr>
      <vt:lpstr>Хигијена бебине гардеробе</vt:lpstr>
      <vt:lpstr>Прање зубића</vt:lpstr>
      <vt:lpstr>PowerPoint Presentation</vt:lpstr>
      <vt:lpstr>PowerPoint Presentation</vt:lpstr>
      <vt:lpstr>Бебине играчке</vt:lpstr>
      <vt:lpstr>PowerPoint Presentation</vt:lpstr>
      <vt:lpstr>PowerPoint Presentation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108</cp:revision>
  <dcterms:created xsi:type="dcterms:W3CDTF">2020-02-26T08:59:08Z</dcterms:created>
  <dcterms:modified xsi:type="dcterms:W3CDTF">2020-12-07T15:50:34Z</dcterms:modified>
</cp:coreProperties>
</file>