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8" r:id="rId3"/>
    <p:sldId id="266" r:id="rId4"/>
    <p:sldId id="259" r:id="rId5"/>
    <p:sldId id="260" r:id="rId6"/>
    <p:sldId id="261" r:id="rId7"/>
    <p:sldId id="267" r:id="rId8"/>
    <p:sldId id="268" r:id="rId9"/>
    <p:sldId id="262" r:id="rId10"/>
    <p:sldId id="263" r:id="rId11"/>
    <p:sldId id="265" r:id="rId12"/>
    <p:sldId id="264" r:id="rId13"/>
    <p:sldId id="269" r:id="rId14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A2B2"/>
    <a:srgbClr val="30B1C2"/>
    <a:srgbClr val="00ABB5"/>
    <a:srgbClr val="F2EC00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BF187-940B-44F5-AABE-45CC575E5E9F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56D4C-DF26-4E43-BEF7-79AF413F36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772211"/>
      </p:ext>
    </p:extLst>
  </p:cSld>
  <p:clrMapOvr>
    <a:masterClrMapping/>
  </p:clrMapOvr>
  <p:transition spd="slow" advClick="0" advTm="1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A3309-3211-4681-B3B4-29EFC0A04EDE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89D24-9BFC-4C00-B487-C40370AAC3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619628"/>
      </p:ext>
    </p:extLst>
  </p:cSld>
  <p:clrMapOvr>
    <a:masterClrMapping/>
  </p:clrMapOvr>
  <p:transition spd="slow" advClick="0" advTm="1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C6B3E-E1AF-429E-91A5-C668DE3729B1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54671-C356-47DA-9020-36567BDEEF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245"/>
      </p:ext>
    </p:extLst>
  </p:cSld>
  <p:clrMapOvr>
    <a:masterClrMapping/>
  </p:clrMapOvr>
  <p:transition spd="slow" advClick="0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7614A-5672-4EF0-BAA7-86459A06EF98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3D1DB-A547-415B-BD23-6BA1BE6B51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042211"/>
      </p:ext>
    </p:extLst>
  </p:cSld>
  <p:clrMapOvr>
    <a:masterClrMapping/>
  </p:clrMapOvr>
  <p:transition spd="slow" advClick="0" advTm="1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C00A1-5C2F-43DC-B020-C6E04B551338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AF320-C8C2-478F-8DE2-FFCBD3C0EB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4187030"/>
      </p:ext>
    </p:extLst>
  </p:cSld>
  <p:clrMapOvr>
    <a:masterClrMapping/>
  </p:clrMapOvr>
  <p:transition spd="slow" advClick="0" advTm="1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5019C-1C40-4C99-A7FF-0E63E252B0D3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FA8A5-F455-441F-9F44-8646D35162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375889"/>
      </p:ext>
    </p:extLst>
  </p:cSld>
  <p:clrMapOvr>
    <a:masterClrMapping/>
  </p:clrMapOvr>
  <p:transition spd="slow" advClick="0" advTm="1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E5F2B-B12A-431B-A468-43B62A78A131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038C3-72B9-4F52-A424-1CED87C52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0618868"/>
      </p:ext>
    </p:extLst>
  </p:cSld>
  <p:clrMapOvr>
    <a:masterClrMapping/>
  </p:clrMapOvr>
  <p:transition spd="slow" advClick="0" advTm="1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CA254-38F2-42C1-BA5D-283B58B3697C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DF76F-C53F-4437-9CDA-5458AB8F22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976344"/>
      </p:ext>
    </p:extLst>
  </p:cSld>
  <p:clrMapOvr>
    <a:masterClrMapping/>
  </p:clrMapOvr>
  <p:transition spd="slow" advClick="0" advTm="1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0F5B3-68C7-4C35-A0B3-64B02A0B2238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F6CF7-0EA3-479B-A556-F1BF54B228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47753"/>
      </p:ext>
    </p:extLst>
  </p:cSld>
  <p:clrMapOvr>
    <a:masterClrMapping/>
  </p:clrMapOvr>
  <p:transition spd="slow" advClick="0" advTm="1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D3DFB-456B-4F2E-B79A-3B8BA1C7DA51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900D3-7960-429D-B4BF-5E67874409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814654"/>
      </p:ext>
    </p:extLst>
  </p:cSld>
  <p:clrMapOvr>
    <a:masterClrMapping/>
  </p:clrMapOvr>
  <p:transition spd="slow" advClick="0" advTm="1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A31BD-5E08-47F6-8BE9-7F16746A91BF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D283C-F3F3-4571-88BF-128E64EF50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827560"/>
      </p:ext>
    </p:extLst>
  </p:cSld>
  <p:clrMapOvr>
    <a:masterClrMapping/>
  </p:clrMapOvr>
  <p:transition spd="slow" advClick="0" advTm="1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CA1E0B-5977-4DAE-B455-83C8254E0C1F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AEA3A97-6B4D-44D4-9B5D-873EEE390C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500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5967412" y="511969"/>
            <a:ext cx="5580154" cy="2892425"/>
          </a:xfrm>
        </p:spPr>
        <p:txBody>
          <a:bodyPr/>
          <a:lstStyle/>
          <a:p>
            <a:pPr eaLnBrk="1" hangingPunct="1"/>
            <a:r>
              <a:rPr lang="ru-RU" altLang="en-US" sz="3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Подршка менталном здрављу детета, мајке и породице</a:t>
            </a:r>
            <a:r>
              <a:rPr lang="ru-RU" altLang="en-US" sz="3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/>
            </a:r>
            <a:br>
              <a:rPr lang="ru-RU" altLang="en-US" sz="3200" b="1" dirty="0" smtClean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ru-RU" altLang="en-US" sz="3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/>
            </a:r>
            <a:br>
              <a:rPr lang="ru-RU" altLang="en-US" sz="3200" b="1" dirty="0" smtClean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ru-RU" altLang="en-U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Развијање социјално-емоционалних вештина код деце</a:t>
            </a:r>
            <a:endParaRPr lang="en-US" altLang="en-US" sz="2000" b="1" dirty="0" smtClean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051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838" y="147638"/>
            <a:ext cx="5149850" cy="5305425"/>
          </a:xfrm>
        </p:spPr>
      </p:pic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5958087" y="3821476"/>
            <a:ext cx="53492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RS" altLang="en-US" sz="2400" dirty="0" smtClean="0"/>
              <a:t>Драгица Јовишевић, дипл. психолог</a:t>
            </a:r>
            <a:endParaRPr lang="sr-Cyrl-RS" altLang="en-US" sz="2400" dirty="0"/>
          </a:p>
        </p:txBody>
      </p:sp>
      <p:sp>
        <p:nvSpPr>
          <p:cNvPr id="2053" name="WordArt 9"/>
          <p:cNvSpPr>
            <a:spLocks noChangeArrowheads="1" noChangeShapeType="1" noTextEdit="1"/>
          </p:cNvSpPr>
          <p:nvPr/>
        </p:nvSpPr>
        <p:spPr bwMode="auto">
          <a:xfrm>
            <a:off x="4531058" y="5737225"/>
            <a:ext cx="3138984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Cyrl-R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Знањем до здравих избора</a:t>
            </a:r>
            <a:endParaRPr lang="sr-Cyrl-RS" sz="1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2822575" y="6292850"/>
            <a:ext cx="70440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58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en-US" sz="1200" b="1" dirty="0" smtClean="0"/>
              <a:t>Програмски задатак Посебног програма у области јавног здравља за АПВ у 2020. години: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en-US" sz="1200" b="1" dirty="0" smtClean="0"/>
              <a:t>Унапређење здравствене писмености популације – „Знањем до здравих избора“ </a:t>
            </a:r>
            <a:endParaRPr lang="ru-RU" altLang="en-US" sz="1200" b="1" dirty="0"/>
          </a:p>
        </p:txBody>
      </p:sp>
      <p:pic>
        <p:nvPicPr>
          <p:cNvPr id="205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370513"/>
            <a:ext cx="2049462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394950" y="5453063"/>
            <a:ext cx="1744663" cy="1347787"/>
            <a:chOff x="10394950" y="5453063"/>
            <a:chExt cx="1744663" cy="1347787"/>
          </a:xfrm>
        </p:grpSpPr>
        <p:pic>
          <p:nvPicPr>
            <p:cNvPr id="2056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5" r="5890" b="54884"/>
            <a:stretch>
              <a:fillRect/>
            </a:stretch>
          </p:blipFill>
          <p:spPr bwMode="auto">
            <a:xfrm>
              <a:off x="10499725" y="5737225"/>
              <a:ext cx="1639888" cy="106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7" name="TextBox 8"/>
            <p:cNvSpPr txBox="1">
              <a:spLocks noChangeArrowheads="1"/>
            </p:cNvSpPr>
            <p:nvPr/>
          </p:nvSpPr>
          <p:spPr bwMode="auto">
            <a:xfrm>
              <a:off x="10394950" y="5453063"/>
              <a:ext cx="17446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r-Cyrl-RS" altLang="en-US" sz="1000" b="1" dirty="0">
                  <a:solidFill>
                    <a:srgbClr val="FF0000"/>
                  </a:solidFill>
                </a:rPr>
                <a:t>Институт за јавно здравље Војводине</a:t>
              </a:r>
              <a:endParaRPr lang="en-US" altLang="en-US" sz="10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51597" y="314325"/>
            <a:ext cx="10515600" cy="1325563"/>
          </a:xfrm>
        </p:spPr>
        <p:txBody>
          <a:bodyPr/>
          <a:lstStyle/>
          <a:p>
            <a:pPr eaLnBrk="1" hangingPunct="1"/>
            <a:r>
              <a:rPr lang="ru-RU" altLang="en-US" b="1" dirty="0" smtClean="0">
                <a:solidFill>
                  <a:srgbClr val="FF0000"/>
                </a:solidFill>
              </a:rPr>
              <a:t>Помозите детету да се носи са непријатним осећањима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en-US" dirty="0" smtClean="0"/>
              <a:t>Узмимо пример беса – разговарајте са дететом о томе шта људи раде када су бесни и издвојите корисне стратегије:</a:t>
            </a:r>
            <a:endParaRPr lang="en-US" altLang="en-US" dirty="0" smtClean="0"/>
          </a:p>
        </p:txBody>
      </p:sp>
      <p:pic>
        <p:nvPicPr>
          <p:cNvPr id="1126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6" t="33421" r="10399" b="54237"/>
          <a:stretch>
            <a:fillRect/>
          </a:stretch>
        </p:blipFill>
        <p:spPr bwMode="auto">
          <a:xfrm>
            <a:off x="288925" y="3240175"/>
            <a:ext cx="248443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0" t="45892" r="6915" b="38344"/>
          <a:stretch>
            <a:fillRect/>
          </a:stretch>
        </p:blipFill>
        <p:spPr bwMode="auto">
          <a:xfrm>
            <a:off x="3267075" y="3886200"/>
            <a:ext cx="24384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4" t="79266" r="10172" b="8377"/>
          <a:stretch>
            <a:fillRect/>
          </a:stretch>
        </p:blipFill>
        <p:spPr bwMode="auto">
          <a:xfrm>
            <a:off x="9348788" y="4943475"/>
            <a:ext cx="202723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5" r="22305" b="20538"/>
          <a:stretch>
            <a:fillRect/>
          </a:stretch>
        </p:blipFill>
        <p:spPr bwMode="auto">
          <a:xfrm>
            <a:off x="6178550" y="3179763"/>
            <a:ext cx="256381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0825" y="4649149"/>
            <a:ext cx="2535238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„Кад си бесан, КАЖИ да си бесан. Можеш и да протресеш ногицама и лупиш ногом о под.“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230563" y="2816225"/>
            <a:ext cx="2474912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„Изброј до 10 и размисли како би твоји поступци утицали на другог“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99188" y="5173663"/>
            <a:ext cx="2524125" cy="147796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„Можемо да направимо удобан ћошак у соби где можеш да одеш да се смириш када си љут.“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366250" y="3043054"/>
            <a:ext cx="2111375" cy="20313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Наградите дете сваки пут када успе да контролише своју љутњу – похвалом, наградом и сл.</a:t>
            </a:r>
            <a:endParaRPr lang="en-US" dirty="0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701723" y="365125"/>
            <a:ext cx="10515600" cy="1325563"/>
          </a:xfrm>
        </p:spPr>
        <p:txBody>
          <a:bodyPr/>
          <a:lstStyle/>
          <a:p>
            <a:pPr eaLnBrk="1" hangingPunct="1"/>
            <a:r>
              <a:rPr lang="ru-RU" altLang="en-US" b="1" dirty="0" smtClean="0">
                <a:solidFill>
                  <a:srgbClr val="FF0000"/>
                </a:solidFill>
              </a:rPr>
              <a:t>Учите дете да препозна, именује и изрази емоције. 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30143" cy="4351338"/>
          </a:xfrm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Пантомима: </a:t>
            </a:r>
            <a:r>
              <a:rPr lang="ru-RU" dirty="0" smtClean="0"/>
              <a:t>показујте осећања на лицу и покретима тела, а нека дете погађа. Замените улоге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Дајте му задатак да нацрта себе </a:t>
            </a:r>
            <a:r>
              <a:rPr lang="ru-RU" dirty="0" smtClean="0"/>
              <a:t>кад је срећно, тужно, ситуацију које се плаши…нека цртеж буде основа за разговор.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</a:rPr>
              <a:t>Не заборавите на дечаке</a:t>
            </a:r>
            <a:r>
              <a:rPr lang="ru-RU" dirty="0" smtClean="0"/>
              <a:t>. Родитељи чешће о осећањима причају са девојчицама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22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0" t="65820" r="4478"/>
          <a:stretch>
            <a:fillRect/>
          </a:stretch>
        </p:blipFill>
        <p:spPr bwMode="auto">
          <a:xfrm>
            <a:off x="8369300" y="3067050"/>
            <a:ext cx="3121025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20655644">
            <a:off x="7783127" y="1701851"/>
            <a:ext cx="4403768" cy="646331"/>
          </a:xfrm>
          <a:prstGeom prst="rect">
            <a:avLst/>
          </a:prstGeom>
          <a:solidFill>
            <a:srgbClr val="30B1C2"/>
          </a:solidFill>
          <a:effectLst>
            <a:glow rad="101600">
              <a:srgbClr val="2CA2B2">
                <a:alpha val="40000"/>
              </a:srgbClr>
            </a:glo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sz="3600" dirty="0" smtClean="0"/>
              <a:t>Играјте се заједно</a:t>
            </a:r>
            <a:r>
              <a:rPr lang="sr-Latn-RS" sz="3600" dirty="0" smtClean="0"/>
              <a:t>!</a:t>
            </a:r>
            <a:endParaRPr lang="en-US" sz="3600" dirty="0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b="1" dirty="0" smtClean="0">
                <a:solidFill>
                  <a:srgbClr val="FF0000"/>
                </a:solidFill>
              </a:rPr>
              <a:t>Нека прича о осећањима буде део ваше свакодневице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0" y="2033588"/>
            <a:ext cx="4965700" cy="435133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sr-Latn-R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Одвојите време у току дана када ћете разговарати са децом томе о шта се десило и како су се осећали.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32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 Поделите са њима и своја осећања.</a:t>
            </a:r>
          </a:p>
        </p:txBody>
      </p:sp>
      <p:pic>
        <p:nvPicPr>
          <p:cNvPr id="1331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42715" r="52083" b="31235"/>
          <a:stretch>
            <a:fillRect/>
          </a:stretch>
        </p:blipFill>
        <p:spPr bwMode="auto">
          <a:xfrm>
            <a:off x="3568700" y="4208463"/>
            <a:ext cx="22352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3" t="33456" r="29097" b="32964"/>
          <a:stretch>
            <a:fillRect/>
          </a:stretch>
        </p:blipFill>
        <p:spPr bwMode="auto">
          <a:xfrm>
            <a:off x="908050" y="4208463"/>
            <a:ext cx="1943100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857375"/>
            <a:ext cx="1243012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24200" y="2033588"/>
            <a:ext cx="2571206" cy="1168539"/>
          </a:xfrm>
          <a:prstGeom prst="wedgeEllipseCallout">
            <a:avLst/>
          </a:prstGeom>
          <a:solidFill>
            <a:srgbClr val="30B1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sz="2400" dirty="0" smtClean="0"/>
              <a:t>Време је за емоције</a:t>
            </a:r>
            <a:endParaRPr lang="en-US" sz="2400" dirty="0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b="1" dirty="0" smtClean="0">
                <a:solidFill>
                  <a:srgbClr val="FF0000"/>
                </a:solidFill>
              </a:rPr>
              <a:t>Желимо вам пуно среће у овој емоционалној авантури….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838200" y="1539018"/>
            <a:ext cx="10515600" cy="4351338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sz="1800" dirty="0" smtClean="0"/>
          </a:p>
          <a:p>
            <a:pPr eaLnBrk="1" hangingPunct="1"/>
            <a:r>
              <a:rPr lang="ru-RU" altLang="en-US" dirty="0" smtClean="0"/>
              <a:t>Негујте емоционалне вештина код деце, то је један од начина да им дате основу да израсту у веселе и задовољне људе.</a:t>
            </a:r>
            <a:endParaRPr lang="en-US" altLang="en-US" dirty="0" smtClean="0"/>
          </a:p>
          <a:p>
            <a:pPr eaLnBrk="1" hangingPunct="1"/>
            <a:endParaRPr lang="sr-Cyrl-RS" altLang="en-US" dirty="0" smtClean="0"/>
          </a:p>
          <a:p>
            <a:pPr eaLnBrk="1" hangingPunct="1"/>
            <a:endParaRPr lang="sr-Cyrl-RS" altLang="en-US" dirty="0" smtClean="0"/>
          </a:p>
          <a:p>
            <a:pPr eaLnBrk="1" hangingPunct="1"/>
            <a:endParaRPr lang="sr-Cyrl-RS" altLang="en-US" dirty="0" smtClean="0"/>
          </a:p>
          <a:p>
            <a:pPr eaLnBrk="1" hangingPunct="1"/>
            <a:endParaRPr lang="sr-Cyrl-RS" altLang="en-US" dirty="0" smtClean="0"/>
          </a:p>
          <a:p>
            <a:pPr eaLnBrk="1" hangingPunct="1">
              <a:buNone/>
            </a:pPr>
            <a:endParaRPr lang="sr-Cyrl-RS" altLang="en-US" sz="1600" dirty="0" smtClean="0"/>
          </a:p>
          <a:p>
            <a:pPr eaLnBrk="1" hangingPunct="1">
              <a:buNone/>
            </a:pPr>
            <a:r>
              <a:rPr lang="sr-Cyrl-RS" altLang="en-US" sz="1200" dirty="0" smtClean="0"/>
              <a:t>Илустрације: Сашењка Мељников</a:t>
            </a:r>
            <a:endParaRPr lang="en-US" altLang="en-US" sz="1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473" t="35400" r="28541" b="23951"/>
          <a:stretch/>
        </p:blipFill>
        <p:spPr>
          <a:xfrm>
            <a:off x="3599218" y="2988860"/>
            <a:ext cx="5118370" cy="2722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4692650" y="5956278"/>
            <a:ext cx="2549525" cy="315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Znanjem</a:t>
            </a:r>
            <a:r>
              <a:rPr lang="en-US" sz="1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do </a:t>
            </a:r>
            <a:r>
              <a:rPr lang="en-US" sz="1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zdravih</a:t>
            </a:r>
            <a:r>
              <a:rPr lang="en-US" sz="1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1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izbora</a:t>
            </a:r>
            <a:endParaRPr lang="en-US" sz="1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822575" y="6292850"/>
            <a:ext cx="70440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58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en-US" sz="1200" b="1" dirty="0" smtClean="0"/>
              <a:t>Програмски задатак Посебног програма у области јавног здравља за АПВ у 2020. години: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en-US" sz="1200" b="1" dirty="0" smtClean="0"/>
              <a:t>Унапређење здравствене писмености популације – „Знањем до здравих избора“ </a:t>
            </a:r>
            <a:endParaRPr lang="ru-RU" altLang="en-US" sz="1200" b="1" dirty="0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RS" alt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Емоционалне вештине се уче…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en-US" sz="3600" dirty="0" smtClean="0">
                <a:cs typeface="Arial" panose="020B0604020202020204" pitchFamily="34" charset="0"/>
              </a:rPr>
              <a:t>…од најранијег детињства кроз однос са блиским одраслим људима, пре свега родитељима или старатељима</a:t>
            </a:r>
            <a:r>
              <a:rPr lang="en-US" altLang="en-US" sz="3600" dirty="0" smtClean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3629025"/>
            <a:ext cx="49403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64577" r="52991" b="7648"/>
          <a:stretch>
            <a:fillRect/>
          </a:stretch>
        </p:blipFill>
        <p:spPr>
          <a:xfrm>
            <a:off x="428625" y="1322388"/>
            <a:ext cx="4051300" cy="3709987"/>
          </a:xfrm>
        </p:spPr>
      </p:pic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4919663" y="1387475"/>
            <a:ext cx="6926594" cy="383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buNone/>
            </a:pPr>
            <a:r>
              <a:rPr lang="ru-RU" altLang="en-US" sz="4000" b="1" dirty="0" smtClean="0">
                <a:solidFill>
                  <a:schemeClr val="accent6"/>
                </a:solidFill>
              </a:rPr>
              <a:t>Емоционално вешто дете:</a:t>
            </a:r>
          </a:p>
          <a:p>
            <a:pPr lvl="1" defTabSz="914400" eaLnBrk="1" hangingPunct="1"/>
            <a:r>
              <a:rPr lang="ru-RU" altLang="en-US" sz="3600" dirty="0" smtClean="0">
                <a:solidFill>
                  <a:srgbClr val="000000"/>
                </a:solidFill>
              </a:rPr>
              <a:t> зна да </a:t>
            </a:r>
            <a:r>
              <a:rPr lang="ru-RU" altLang="en-US" sz="3600" dirty="0" smtClean="0">
                <a:solidFill>
                  <a:schemeClr val="accent3">
                    <a:lumMod val="75000"/>
                  </a:schemeClr>
                </a:solidFill>
              </a:rPr>
              <a:t>препозна и каже како се осећа,</a:t>
            </a:r>
          </a:p>
          <a:p>
            <a:pPr lvl="1" defTabSz="914400" eaLnBrk="1" hangingPunct="1"/>
            <a:r>
              <a:rPr lang="ru-RU" altLang="en-US" sz="3600" dirty="0" smtClean="0">
                <a:solidFill>
                  <a:srgbClr val="000000"/>
                </a:solidFill>
              </a:rPr>
              <a:t> зна како да се </a:t>
            </a:r>
            <a:r>
              <a:rPr lang="ru-RU" altLang="en-US" sz="3600" dirty="0" smtClean="0">
                <a:solidFill>
                  <a:srgbClr val="FF0000"/>
                </a:solidFill>
              </a:rPr>
              <a:t>умири</a:t>
            </a:r>
            <a:r>
              <a:rPr lang="ru-RU" altLang="en-US" sz="3600" dirty="0" smtClean="0">
                <a:solidFill>
                  <a:srgbClr val="000000"/>
                </a:solidFill>
              </a:rPr>
              <a:t> само </a:t>
            </a:r>
            <a:r>
              <a:rPr lang="ru-RU" altLang="en-US" sz="3600" dirty="0" smtClean="0">
                <a:solidFill>
                  <a:schemeClr val="accent3">
                    <a:lumMod val="75000"/>
                  </a:schemeClr>
                </a:solidFill>
              </a:rPr>
              <a:t>или</a:t>
            </a:r>
            <a:r>
              <a:rPr lang="ru-RU" altLang="en-US" sz="3600" dirty="0" smtClean="0">
                <a:solidFill>
                  <a:srgbClr val="000000"/>
                </a:solidFill>
              </a:rPr>
              <a:t> </a:t>
            </a:r>
            <a:r>
              <a:rPr lang="ru-RU" altLang="en-US" sz="3600" dirty="0" smtClean="0">
                <a:solidFill>
                  <a:srgbClr val="FF0000"/>
                </a:solidFill>
              </a:rPr>
              <a:t>тражећи помоћ </a:t>
            </a:r>
            <a:r>
              <a:rPr lang="ru-RU" altLang="en-US" sz="3600" dirty="0" smtClean="0">
                <a:solidFill>
                  <a:srgbClr val="000000"/>
                </a:solidFill>
              </a:rPr>
              <a:t>и </a:t>
            </a:r>
          </a:p>
          <a:p>
            <a:pPr lvl="1" defTabSz="914400" eaLnBrk="1" hangingPunct="1"/>
            <a:r>
              <a:rPr lang="ru-RU" altLang="en-US" sz="3600" dirty="0" smtClean="0">
                <a:solidFill>
                  <a:srgbClr val="000000"/>
                </a:solidFill>
              </a:rPr>
              <a:t>може да доживљава </a:t>
            </a:r>
            <a:r>
              <a:rPr lang="ru-RU" altLang="en-US" sz="3600" dirty="0" smtClean="0">
                <a:solidFill>
                  <a:schemeClr val="accent6"/>
                </a:solidFill>
              </a:rPr>
              <a:t>емпатију</a:t>
            </a:r>
            <a:r>
              <a:rPr lang="ru-RU" altLang="en-US" sz="3600" dirty="0" smtClean="0">
                <a:solidFill>
                  <a:srgbClr val="000000"/>
                </a:solidFill>
              </a:rPr>
              <a:t> према другима.</a:t>
            </a:r>
            <a:endParaRPr lang="en-US" altLang="en-US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RS" altLang="en-US" b="1" dirty="0" smtClean="0">
                <a:solidFill>
                  <a:srgbClr val="FF0000"/>
                </a:solidFill>
              </a:rPr>
              <a:t>Каква су дечија осећања?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825625"/>
            <a:ext cx="7040728" cy="43513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Cyrl-RS" sz="3000" b="1" dirty="0" smtClean="0"/>
              <a:t>КРАТКА + ИНТЕНЗИВНА + ДУБОКА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r-Latn-R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38224" y="2262356"/>
            <a:ext cx="5912749" cy="3892787"/>
          </a:xfrm>
        </p:spPr>
        <p:txBody>
          <a:bodyPr rtlCol="0">
            <a:noAutofit/>
          </a:bodyPr>
          <a:lstStyle/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sr-Latn-RS" sz="1100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Деца доживљавају емоције много снажније него ми, а често не знају како да се носе са њима.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ru-RU" sz="3200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Наш задатак је да децу научимо да управљају осећањима.</a:t>
            </a:r>
            <a:endParaRPr lang="en-US" sz="3200" dirty="0"/>
          </a:p>
        </p:txBody>
      </p:sp>
      <p:pic>
        <p:nvPicPr>
          <p:cNvPr id="512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t="17061" r="3410"/>
          <a:stretch>
            <a:fillRect/>
          </a:stretch>
        </p:blipFill>
        <p:spPr bwMode="auto">
          <a:xfrm>
            <a:off x="1065213" y="2759075"/>
            <a:ext cx="55435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84212" y="146760"/>
            <a:ext cx="10515600" cy="1325563"/>
          </a:xfrm>
        </p:spPr>
        <p:txBody>
          <a:bodyPr/>
          <a:lstStyle/>
          <a:p>
            <a:pPr eaLnBrk="1" hangingPunct="1"/>
            <a:r>
              <a:rPr lang="ru-RU" altLang="en-US" b="1" dirty="0" smtClean="0">
                <a:solidFill>
                  <a:srgbClr val="FF0000"/>
                </a:solidFill>
              </a:rPr>
              <a:t>Деца уче о осећањима од нас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424" y="1825624"/>
            <a:ext cx="8865358" cy="4622883"/>
          </a:xfrm>
          <a:ln>
            <a:miter lim="800000"/>
            <a:headEnd/>
            <a:tailEnd/>
          </a:ln>
          <a:extLst/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sr-Cyrl-RS" sz="4600" dirty="0" smtClean="0"/>
              <a:t>Учимо их </a:t>
            </a:r>
            <a:r>
              <a:rPr lang="sr-Cyrl-RS" sz="4600" dirty="0" smtClean="0">
                <a:solidFill>
                  <a:schemeClr val="accent3">
                    <a:lumMod val="75000"/>
                  </a:schemeClr>
                </a:solidFill>
              </a:rPr>
              <a:t>емоционалним правилима</a:t>
            </a:r>
            <a:r>
              <a:rPr lang="sr-Cyrl-RS" sz="4600" dirty="0" smtClean="0"/>
              <a:t>:</a:t>
            </a:r>
            <a:endParaRPr lang="sr-Latn-RS" sz="4600" dirty="0" smtClean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sr-Latn-RS" sz="33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ru-RU" sz="3800" dirty="0" smtClean="0"/>
              <a:t>када говоримо шта је у реду да осећамо, на који начин и у којим ситуацијама да испољавамо осећања;</a:t>
            </a:r>
            <a:r>
              <a:rPr lang="sr-Latn-RS" sz="3300" dirty="0" smtClean="0">
                <a:solidFill>
                  <a:srgbClr val="FF0000"/>
                </a:solidFill>
              </a:rPr>
              <a:t>		</a:t>
            </a:r>
            <a:r>
              <a:rPr lang="sr-Cyrl-RS" sz="3300" dirty="0" smtClean="0">
                <a:solidFill>
                  <a:srgbClr val="FF0000"/>
                </a:solidFill>
              </a:rPr>
              <a:t>           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sr-Cyrl-RS" sz="3300" dirty="0" smtClean="0">
              <a:solidFill>
                <a:srgbClr val="FF0000"/>
              </a:solidFill>
            </a:endParaRPr>
          </a:p>
          <a:p>
            <a:pPr lvl="2" eaLnBrk="1" fontAlgn="auto" hangingPunct="1">
              <a:spcAft>
                <a:spcPts val="0"/>
              </a:spcAft>
              <a:buNone/>
              <a:defRPr/>
            </a:pPr>
            <a:r>
              <a:rPr lang="sr-Cyrl-RS" sz="3300" dirty="0" smtClean="0">
                <a:solidFill>
                  <a:srgbClr val="FF0000"/>
                </a:solidFill>
              </a:rPr>
              <a:t>                                   </a:t>
            </a:r>
            <a:r>
              <a:rPr lang="sr-Cyrl-RS" sz="4000" dirty="0" smtClean="0">
                <a:solidFill>
                  <a:schemeClr val="accent3">
                    <a:lumMod val="75000"/>
                  </a:schemeClr>
                </a:solidFill>
              </a:rPr>
              <a:t>АЛИ!</a:t>
            </a:r>
            <a:endParaRPr lang="sr-Latn-RS" sz="3300" dirty="0"/>
          </a:p>
          <a:p>
            <a:pPr eaLnBrk="1" fontAlgn="auto" hangingPunct="1">
              <a:spcBef>
                <a:spcPts val="2400"/>
              </a:spcBef>
              <a:spcAft>
                <a:spcPts val="1800"/>
              </a:spcAft>
              <a:buNone/>
              <a:defRPr/>
            </a:pPr>
            <a:r>
              <a:rPr lang="ru-RU" sz="4600" dirty="0" smtClean="0"/>
              <a:t>Учимо их, а да тога и нисмо свесни!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</a:rPr>
              <a:t>Деца нас посматрају </a:t>
            </a:r>
            <a:r>
              <a:rPr lang="ru-RU" sz="4000" dirty="0" smtClean="0"/>
              <a:t>и уче из наших реакција како да изразе радост, тугу, како да се понашају када су бесни, у којим ситуацијама да осећају страх и друго.</a:t>
            </a:r>
            <a:endParaRPr lang="sr-Latn-RS" sz="40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sr-Latn-R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sr-Latn-R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37052" t="40882" r="22578" b="32675"/>
          <a:stretch/>
        </p:blipFill>
        <p:spPr>
          <a:xfrm rot="21164960">
            <a:off x="9691132" y="1237429"/>
            <a:ext cx="2036831" cy="1761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24041" t="44405" r="36451" b="31131"/>
          <a:stretch/>
        </p:blipFill>
        <p:spPr>
          <a:xfrm rot="279916">
            <a:off x="9694734" y="4047160"/>
            <a:ext cx="2033875" cy="1766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ight Arrow 3"/>
          <p:cNvSpPr/>
          <p:nvPr/>
        </p:nvSpPr>
        <p:spPr>
          <a:xfrm>
            <a:off x="684212" y="2699722"/>
            <a:ext cx="854075" cy="51276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84212" y="5381811"/>
            <a:ext cx="854075" cy="5111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10654" y="215000"/>
            <a:ext cx="10515600" cy="1325563"/>
          </a:xfrm>
        </p:spPr>
        <p:txBody>
          <a:bodyPr/>
          <a:lstStyle/>
          <a:p>
            <a:pPr eaLnBrk="1" hangingPunct="1"/>
            <a:r>
              <a:rPr lang="ru-RU" altLang="en-US" b="1" dirty="0" smtClean="0">
                <a:solidFill>
                  <a:srgbClr val="FF0000"/>
                </a:solidFill>
              </a:rPr>
              <a:t>Сва осећања су у реду!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654" y="1825625"/>
            <a:ext cx="8142027" cy="435133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r-Latn-RS" sz="32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/>
              <a:t>Прихватите дечија осећања, чак и када су непријатна попут беса, страха, стида…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36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/>
              <a:t>Непријатна осећања су важна и имају своју функцију у нашим животима.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sr-Latn-RS" sz="320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sr-Latn-RS" sz="32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sr-Latn-R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979" t="11852" r="39896" b="4074"/>
          <a:stretch/>
        </p:blipFill>
        <p:spPr>
          <a:xfrm>
            <a:off x="7985222" y="633413"/>
            <a:ext cx="3882927" cy="5543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00251" y="197027"/>
            <a:ext cx="10515600" cy="1325563"/>
          </a:xfrm>
        </p:spPr>
        <p:txBody>
          <a:bodyPr/>
          <a:lstStyle/>
          <a:p>
            <a:pPr eaLnBrk="1" hangingPunct="1"/>
            <a:r>
              <a:rPr lang="ru-RU" altLang="en-US" b="1" dirty="0" smtClean="0">
                <a:solidFill>
                  <a:srgbClr val="FF0000"/>
                </a:solidFill>
              </a:rPr>
              <a:t>Сва осећања су у реду!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1358537"/>
            <a:ext cx="7820167" cy="4818426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ru-RU" sz="3600" dirty="0" smtClean="0"/>
              <a:t>Прихватање дечијих осећања значи да подстичемо њихово изражавање, али на конструктиван начин.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ru-RU" sz="3600" dirty="0" smtClean="0"/>
              <a:t>Ми треба да утичемо на НАЧИН на који деца изражавају осећања.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ru-RU" sz="3600" dirty="0" smtClean="0"/>
              <a:t>Учимо их како да се носе са снажним осећањима</a:t>
            </a:r>
            <a:r>
              <a:rPr lang="sr-Latn-RS" sz="3600" dirty="0" smtClean="0"/>
              <a:t>.</a:t>
            </a:r>
            <a:endParaRPr lang="sr-Latn-RS" sz="36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sr-Latn-RS" sz="32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sr-Latn-RS" sz="3200" dirty="0" smtClean="0"/>
          </a:p>
        </p:txBody>
      </p:sp>
      <p:pic>
        <p:nvPicPr>
          <p:cNvPr id="819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3" t="29089" r="369" b="29939"/>
          <a:stretch>
            <a:fillRect/>
          </a:stretch>
        </p:blipFill>
        <p:spPr bwMode="auto">
          <a:xfrm>
            <a:off x="7793038" y="859809"/>
            <a:ext cx="4433808" cy="573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1" t="11868" r="14842" b="26614"/>
          <a:stretch>
            <a:fillRect/>
          </a:stretch>
        </p:blipFill>
        <p:spPr bwMode="auto">
          <a:xfrm>
            <a:off x="9391650" y="2197291"/>
            <a:ext cx="2826341" cy="24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28767" y="91350"/>
            <a:ext cx="10515600" cy="1325563"/>
          </a:xfrm>
        </p:spPr>
        <p:txBody>
          <a:bodyPr/>
          <a:lstStyle/>
          <a:p>
            <a:pPr eaLnBrk="1" hangingPunct="1"/>
            <a:r>
              <a:rPr lang="ru-RU" altLang="en-US" sz="4000" b="1" dirty="0" smtClean="0">
                <a:solidFill>
                  <a:srgbClr val="FF0000"/>
                </a:solidFill>
              </a:rPr>
              <a:t>Сва осећања су у реду!</a:t>
            </a:r>
            <a:endParaRPr lang="en-US" alt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767" y="2028735"/>
            <a:ext cx="9302087" cy="4411402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ru-RU" sz="3200" dirty="0" smtClean="0"/>
              <a:t>У нашој култури често (свесно, а и несвесно) учимо девојчице да није у реду да осећају бес,   а дечаке да осећају тугу и страх.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ru-RU" sz="3200" dirty="0" smtClean="0"/>
              <a:t>Важно је да подстичемо изражавање свих осећања и код дечака и код девојчица. 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ru-RU" sz="3200" dirty="0" smtClean="0"/>
              <a:t>Љутња нам помаже да се заузмемо за себе, страх да се заштитимо, а туга да се изборимо са доживљајем губитка.</a:t>
            </a:r>
            <a:endParaRPr lang="sr-Latn-RS" sz="3200" dirty="0" smtClean="0"/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3" t="35001" r="25520" b="53819"/>
          <a:stretch>
            <a:fillRect/>
          </a:stretch>
        </p:blipFill>
        <p:spPr bwMode="auto">
          <a:xfrm rot="-274170">
            <a:off x="4143299" y="998628"/>
            <a:ext cx="489426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6" t="55048" r="31592" b="11501"/>
          <a:stretch>
            <a:fillRect/>
          </a:stretch>
        </p:blipFill>
        <p:spPr bwMode="auto">
          <a:xfrm>
            <a:off x="9391649" y="4705350"/>
            <a:ext cx="2826341" cy="236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t="16544" r="56682" b="46597"/>
          <a:stretch>
            <a:fillRect/>
          </a:stretch>
        </p:blipFill>
        <p:spPr bwMode="auto">
          <a:xfrm>
            <a:off x="8972550" y="117427"/>
            <a:ext cx="3223690" cy="222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71299" y="329811"/>
            <a:ext cx="10515600" cy="795338"/>
          </a:xfrm>
        </p:spPr>
        <p:txBody>
          <a:bodyPr/>
          <a:lstStyle/>
          <a:p>
            <a:pPr eaLnBrk="1" hangingPunct="1"/>
            <a:r>
              <a:rPr lang="ru-RU" altLang="en-US" b="1" dirty="0" smtClean="0">
                <a:solidFill>
                  <a:srgbClr val="FF0000"/>
                </a:solidFill>
              </a:rPr>
              <a:t>Сва осећања су у реду!</a:t>
            </a:r>
            <a:endParaRPr lang="en-US" altLang="en-US" b="1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12863"/>
            <a:ext cx="5157787" cy="8239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Како деци поручујемо да осећања нису у реду?</a:t>
            </a:r>
            <a:endParaRPr lang="ru-RU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189163"/>
            <a:ext cx="5157787" cy="368458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sr-Latn-R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RS" dirty="0" smtClean="0"/>
              <a:t>„</a:t>
            </a:r>
            <a:r>
              <a:rPr lang="ru-RU" dirty="0" smtClean="0"/>
              <a:t>Претерујеш“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„Тако се не понаша једна девојчица“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„Што плачеш као пекмез, па ниси ти беба…“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12863"/>
            <a:ext cx="5183188" cy="82391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Cyrl-RS" sz="2800" dirty="0" smtClean="0"/>
              <a:t>Корисне формулације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189163"/>
            <a:ext cx="5183188" cy="368458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sr-Latn-R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Видим да те је нешто баш растужило, хајде да седнемо и да ми испричаш шта се догодило.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Видим да си бесан и да те је нешто јако погодило, али није у реду да се понашаш на тај начин.</a:t>
            </a:r>
            <a:endParaRPr lang="en-US" dirty="0"/>
          </a:p>
        </p:txBody>
      </p:sp>
      <p:pic>
        <p:nvPicPr>
          <p:cNvPr id="1024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t="758" r="55598" b="88100"/>
          <a:stretch>
            <a:fillRect/>
          </a:stretch>
        </p:blipFill>
        <p:spPr bwMode="auto">
          <a:xfrm rot="-2203330">
            <a:off x="8210550" y="5445125"/>
            <a:ext cx="1397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8" t="50861" r="51338" b="30280"/>
          <a:stretch>
            <a:fillRect/>
          </a:stretch>
        </p:blipFill>
        <p:spPr bwMode="auto">
          <a:xfrm>
            <a:off x="2632075" y="5200650"/>
            <a:ext cx="1168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1664</TotalTime>
  <Words>673</Words>
  <Application>Microsoft Office PowerPoint</Application>
  <PresentationFormat>Widescreen</PresentationFormat>
  <Paragraphs>80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Arial Black</vt:lpstr>
      <vt:lpstr>Office Theme</vt:lpstr>
      <vt:lpstr>Подршка менталном здрављу детета, мајке и породице  Развијање социјално-емоционалних вештина код деце</vt:lpstr>
      <vt:lpstr>Емоционалне вештине се уче…</vt:lpstr>
      <vt:lpstr>PowerPoint Presentation</vt:lpstr>
      <vt:lpstr>Каква су дечија осећања?</vt:lpstr>
      <vt:lpstr>Деца уче о осећањима од нас</vt:lpstr>
      <vt:lpstr>Сва осећања су у реду!</vt:lpstr>
      <vt:lpstr>Сва осећања су у реду!</vt:lpstr>
      <vt:lpstr>Сва осећања су у реду!</vt:lpstr>
      <vt:lpstr>Сва осећања су у реду!</vt:lpstr>
      <vt:lpstr>Помозите детету да се носи са непријатним осећањима</vt:lpstr>
      <vt:lpstr>Учите дете да препозна, именује и изрази емоције. </vt:lpstr>
      <vt:lpstr>Нека прича о осећањима буде део ваше свакодневице</vt:lpstr>
      <vt:lpstr>Желимо вам пуно среће у овој емоционалној авантури….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B1</dc:creator>
  <cp:lastModifiedBy>Korisnik</cp:lastModifiedBy>
  <cp:revision>80</cp:revision>
  <dcterms:created xsi:type="dcterms:W3CDTF">2020-05-08T06:08:16Z</dcterms:created>
  <dcterms:modified xsi:type="dcterms:W3CDTF">2020-12-06T14:33:07Z</dcterms:modified>
</cp:coreProperties>
</file>