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9" r:id="rId4"/>
    <p:sldId id="264" r:id="rId5"/>
    <p:sldId id="263" r:id="rId6"/>
    <p:sldId id="270" r:id="rId7"/>
    <p:sldId id="271" r:id="rId8"/>
    <p:sldId id="272" r:id="rId9"/>
    <p:sldId id="262" r:id="rId10"/>
    <p:sldId id="273" r:id="rId11"/>
    <p:sldId id="274" r:id="rId12"/>
    <p:sldId id="275" r:id="rId13"/>
    <p:sldId id="276" r:id="rId14"/>
    <p:sldId id="259" r:id="rId15"/>
    <p:sldId id="269" r:id="rId16"/>
    <p:sldId id="285" r:id="rId17"/>
    <p:sldId id="282" r:id="rId18"/>
    <p:sldId id="286" r:id="rId19"/>
    <p:sldId id="290" r:id="rId20"/>
    <p:sldId id="288" r:id="rId21"/>
    <p:sldId id="291" r:id="rId22"/>
    <p:sldId id="296" r:id="rId23"/>
    <p:sldId id="297" r:id="rId24"/>
    <p:sldId id="295" r:id="rId25"/>
    <p:sldId id="299" r:id="rId26"/>
    <p:sldId id="265" r:id="rId27"/>
    <p:sldId id="267" r:id="rId28"/>
    <p:sldId id="26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2300-8D7A-4725-9174-81AF638A7DD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unicef.org/serbia/nasilje-nad-de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nicef.org/serbia/sites/unicef.org.serbia/files/2019-11/Savladajte_izazovne_situacij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?utm_source=link-attribution&amp;utm_medium=referral&amp;utm_campaign=image&amp;utm_content=1171569" TargetMode="External"/><Relationship Id="rId2" Type="http://schemas.openxmlformats.org/officeDocument/2006/relationships/hyperlink" Target="https://pixabay.com/fr/users/neildodhia-1765166/?utm_source=link-attribution&amp;utm_medium=referral&amp;utm_campaign=image&amp;utm_content=11715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950" y="1486913"/>
            <a:ext cx="9144000" cy="1926823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„Растимо уз лепе речи“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Позитивно родитељство</a:t>
            </a:r>
            <a:br>
              <a:rPr lang="ru-RU" sz="4000" b="1" i="1" dirty="0" smtClean="0"/>
            </a:br>
            <a:r>
              <a:rPr lang="ru-RU" sz="4000" b="1" i="1" dirty="0" smtClean="0"/>
              <a:t>Стварамо окружење без насиља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692650" y="5888038"/>
            <a:ext cx="2549525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Унапређење здравствене писмености популације – „Знањем до здравих избора“ </a:t>
            </a:r>
            <a:endParaRPr lang="en-US" altLang="en-US" sz="1200" b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46475" y="3699181"/>
            <a:ext cx="5349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sr-Cyrl-RS" altLang="en-US" sz="2400" dirty="0" smtClean="0"/>
              <a:t>Драгица Јовишевић, дипл. психолог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777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500886" y="2380339"/>
            <a:ext cx="4371799" cy="292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DA0000"/>
                </a:solidFill>
              </a:rPr>
              <a:t>Позитивно родитељство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033"/>
            <a:ext cx="7744097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dirty="0"/>
          </a:p>
          <a:p>
            <a:r>
              <a:rPr lang="ru-RU" sz="3600" dirty="0" smtClean="0"/>
              <a:t>Према принципима позитивног родитељства и даље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постављамо границе </a:t>
            </a:r>
            <a:r>
              <a:rPr lang="ru-RU" sz="3600" dirty="0" smtClean="0"/>
              <a:t>деци 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усмеравамо</a:t>
            </a:r>
            <a:r>
              <a:rPr lang="ru-RU" sz="3600" dirty="0" smtClean="0"/>
              <a:t> њихово понашање, али не кажњавањем, већ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дисциплиновањем кроз учење и игру.</a:t>
            </a:r>
            <a:endParaRPr lang="ru-RU" sz="3600" dirty="0" smtClean="0">
              <a:solidFill>
                <a:srgbClr val="DA0000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74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365125"/>
            <a:ext cx="11139691" cy="1325563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sz="4000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94600" cy="4351338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Кажњавање</a:t>
            </a:r>
            <a:r>
              <a:rPr lang="ru-RU" sz="3600" dirty="0" smtClean="0">
                <a:solidFill>
                  <a:schemeClr val="accent4"/>
                </a:solidFill>
              </a:rPr>
              <a:t> </a:t>
            </a:r>
            <a:r>
              <a:rPr lang="ru-RU" sz="3600" dirty="0" smtClean="0"/>
              <a:t>има за циљ да дете доживи бол, стид, понижење</a:t>
            </a:r>
            <a:r>
              <a:rPr lang="ru-RU" sz="3600" dirty="0" smtClean="0">
                <a:solidFill>
                  <a:schemeClr val="accent4"/>
                </a:solidFill>
              </a:rPr>
              <a:t>.</a:t>
            </a:r>
          </a:p>
          <a:p>
            <a:endParaRPr lang="ru-RU" sz="3600" dirty="0" smtClean="0">
              <a:solidFill>
                <a:schemeClr val="accent4"/>
              </a:solidFill>
            </a:endParaRP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</a:rPr>
              <a:t>Дисциплиновањем</a:t>
            </a:r>
            <a:r>
              <a:rPr lang="ru-RU" sz="3600" dirty="0" smtClean="0">
                <a:solidFill>
                  <a:schemeClr val="accent4"/>
                </a:solidFill>
              </a:rPr>
              <a:t> </a:t>
            </a:r>
            <a:r>
              <a:rPr lang="ru-RU" sz="3600" dirty="0" smtClean="0"/>
              <a:t>подучавамо дете и усмеравамо његово понашање.</a:t>
            </a:r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203474" y="2978330"/>
            <a:ext cx="3988526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1758" cy="1325563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7171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Велики утицај може се остварити:</a:t>
            </a:r>
          </a:p>
          <a:p>
            <a:r>
              <a:rPr lang="ru-RU" sz="4000" dirty="0" smtClean="0">
                <a:solidFill>
                  <a:schemeClr val="accent4"/>
                </a:solidFill>
              </a:rPr>
              <a:t>адекватном комуникацијом са дететом, </a:t>
            </a:r>
          </a:p>
          <a:p>
            <a:r>
              <a:rPr lang="ru-RU" sz="4000" dirty="0" smtClean="0">
                <a:solidFill>
                  <a:srgbClr val="DA0000"/>
                </a:solidFill>
              </a:rPr>
              <a:t>управљањем фрустрацијом, смиривањем и </a:t>
            </a:r>
          </a:p>
          <a:p>
            <a:r>
              <a:rPr lang="ru-RU" sz="4000" dirty="0" smtClean="0">
                <a:solidFill>
                  <a:schemeClr val="accent4"/>
                </a:solidFill>
              </a:rPr>
              <a:t>заједничким радом. </a:t>
            </a:r>
            <a:r>
              <a:rPr lang="ru-RU" dirty="0" smtClean="0"/>
              <a:t/>
            </a:r>
            <a:br>
              <a:rPr lang="ru-RU" dirty="0" smtClean="0"/>
            </a:br>
            <a:endParaRPr lang="sr-Latn-RS" dirty="0" smtClean="0"/>
          </a:p>
          <a:p>
            <a:endParaRPr lang="en-U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rcRect l="23829"/>
          <a:stretch>
            <a:fillRect/>
          </a:stretch>
        </p:blipFill>
        <p:spPr>
          <a:xfrm>
            <a:off x="8519886" y="2510969"/>
            <a:ext cx="3330072" cy="280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7239" cy="1325563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84681"/>
            <a:ext cx="8723812" cy="4351338"/>
          </a:xfrm>
        </p:spPr>
        <p:txBody>
          <a:bodyPr>
            <a:normAutofit fontScale="92500" lnSpcReduction="10000"/>
          </a:bodyPr>
          <a:lstStyle/>
          <a:p>
            <a:endParaRPr lang="sr-Latn-RS" dirty="0"/>
          </a:p>
          <a:p>
            <a:r>
              <a:rPr lang="ru-RU" sz="3900" dirty="0" smtClean="0"/>
              <a:t>Свако дете је јединствено и реаговаће различито. </a:t>
            </a:r>
          </a:p>
          <a:p>
            <a:endParaRPr lang="ru-RU" sz="3900" dirty="0" smtClean="0"/>
          </a:p>
          <a:p>
            <a:r>
              <a:rPr lang="ru-RU" sz="3900" dirty="0" smtClean="0"/>
              <a:t>Могуће је да ће вам требати много времена док пронађете најефикасније технике за регулисање непожељних понашања за ваше дете. </a:t>
            </a:r>
            <a:r>
              <a:rPr lang="ru-RU" dirty="0" smtClean="0"/>
              <a:t/>
            </a:r>
            <a:br>
              <a:rPr lang="ru-RU" dirty="0" smtClean="0"/>
            </a:br>
            <a:endParaRPr lang="sr-Latn-RS" dirty="0" smtClean="0"/>
          </a:p>
          <a:p>
            <a:endParaRPr lang="en-U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287694" y="1908337"/>
            <a:ext cx="2647800" cy="39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0061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3591" cy="1006475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7783286" cy="44787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3200" dirty="0" smtClean="0"/>
              <a:t>Дисциплиновање се најбоље ради када су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сви смирени  </a:t>
            </a:r>
            <a:r>
              <a:rPr lang="ru-RU" sz="3200" dirty="0" smtClean="0"/>
              <a:t>- и ви и дете. </a:t>
            </a:r>
          </a:p>
          <a:p>
            <a:pPr>
              <a:spcBef>
                <a:spcPts val="1800"/>
              </a:spcBef>
            </a:pPr>
            <a:r>
              <a:rPr lang="ru-RU" sz="3200" dirty="0" smtClean="0"/>
              <a:t> Деца не могу да уче уколико имају снажну емоционалну реакцију (бесна су, уплашена или јако плачу).</a:t>
            </a:r>
          </a:p>
          <a:p>
            <a:pPr>
              <a:spcBef>
                <a:spcPts val="1800"/>
              </a:spcBef>
            </a:pPr>
            <a:r>
              <a:rPr lang="ru-RU" sz="3200" dirty="0" smtClean="0"/>
              <a:t>Тада фокус треба да буде на умирењу и успостављању контроле над емоцијама – вашим и дететовим.</a:t>
            </a:r>
            <a:endParaRPr lang="sr-Latn-RS" sz="3200" dirty="0" smtClean="0"/>
          </a:p>
          <a:p>
            <a:endParaRPr lang="sr-Latn-RS" sz="3200" dirty="0" smtClean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042401" y="1625599"/>
            <a:ext cx="3018278" cy="405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878258" y="2309032"/>
            <a:ext cx="3971700" cy="26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1830" cy="1325563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593184" cy="43513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Самоконтрола се учи. </a:t>
            </a:r>
          </a:p>
          <a:p>
            <a:r>
              <a:rPr lang="ru-RU" sz="3600" dirty="0" smtClean="0"/>
              <a:t>Деца се не рађају са вештинама самоконтроле, она осећања доживљавају снажније неко одрасли и немају способност да се сама носе са њима. </a:t>
            </a:r>
          </a:p>
          <a:p>
            <a:r>
              <a:rPr lang="ru-RU" sz="3600" dirty="0" smtClean="0"/>
              <a:t>Потребна им је помоћ одраслих за то. </a:t>
            </a:r>
          </a:p>
        </p:txBody>
      </p:sp>
    </p:spTree>
    <p:extLst>
      <p:ext uri="{BB962C8B-B14F-4D97-AF65-F5344CB8AC3E}">
        <p14:creationId xmlns:p14="http://schemas.microsoft.com/office/powerpoint/2010/main" val="4276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62133"/>
            <a:ext cx="11172749" cy="1325563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634553"/>
            <a:ext cx="8750661" cy="48054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Подржите дете личним примером</a:t>
            </a:r>
          </a:p>
          <a:p>
            <a:r>
              <a:rPr lang="ru-RU" sz="3600" dirty="0" smtClean="0"/>
              <a:t>Ваша смирена реакција када дете доживљава снажна непријатна осећања може да заустави разбуктавање негативних осећања и код вас и код детета. </a:t>
            </a:r>
          </a:p>
          <a:p>
            <a:r>
              <a:rPr lang="ru-RU" sz="3600" dirty="0" smtClean="0"/>
              <a:t>Дете се осећа сигурнијим када зна да је контрола у вашим рукама. Дете ће следити ваш пример. </a:t>
            </a:r>
            <a:br>
              <a:rPr lang="ru-RU" sz="3600" dirty="0" smtClean="0"/>
            </a:br>
            <a:endParaRPr lang="ru-RU" sz="3600" dirty="0" smtClean="0"/>
          </a:p>
          <a:p>
            <a:endParaRPr lang="sr-Latn-RS" sz="3200" dirty="0" smtClean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 rot="4610197">
            <a:off x="8415289" y="2430086"/>
            <a:ext cx="3971700" cy="26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7113" cy="1325563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Успоставите породична правила - </a:t>
            </a:r>
            <a:r>
              <a:rPr lang="ru-RU" sz="3200" dirty="0" smtClean="0"/>
              <a:t>она </a:t>
            </a:r>
            <a:r>
              <a:rPr lang="ru-RU" sz="3200" b="1" dirty="0" smtClean="0"/>
              <a:t>превентивно делују </a:t>
            </a:r>
            <a:r>
              <a:rPr lang="ru-RU" sz="3200" dirty="0" smtClean="0"/>
              <a:t>на реакције беса код деце.</a:t>
            </a:r>
          </a:p>
          <a:p>
            <a:pPr>
              <a:spcBef>
                <a:spcPts val="1800"/>
              </a:spcBef>
            </a:pPr>
            <a:r>
              <a:rPr lang="ru-RU" sz="3200" dirty="0" smtClean="0"/>
              <a:t>Придржавајте их се доследно - и ви и деца.</a:t>
            </a:r>
          </a:p>
          <a:p>
            <a:pPr>
              <a:spcBef>
                <a:spcPts val="1800"/>
              </a:spcBef>
            </a:pPr>
            <a:r>
              <a:rPr lang="ru-RU" sz="3200" dirty="0" smtClean="0"/>
              <a:t>Похвалите дете када се придржава договорених правила. </a:t>
            </a:r>
          </a:p>
          <a:p>
            <a:pPr>
              <a:spcBef>
                <a:spcPts val="1800"/>
              </a:spcBef>
            </a:pPr>
            <a:r>
              <a:rPr lang="ru-RU" sz="3200" dirty="0" smtClean="0"/>
              <a:t>Уколико се догоди да ви или дете прекршите неко правило, разговарајте у чему је била грешка.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2435" cy="1325563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683172" cy="477835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Обезбедите лични простор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Важно је да дете има свој, макар и најмањи простор (угао, полица, кутија) у коме може слободно да се игра, учи, ствара, мења га.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Договорите се унапред о томе на који начин дете треба да се брине  о свом простору – сређивање после игре, чување играчака и слично.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То је прилика да дете учи да преузима одговорност за лични простор и сопствено понашање. </a:t>
            </a:r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521372" y="2119085"/>
            <a:ext cx="2399263" cy="36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283239"/>
            <a:ext cx="11499376" cy="1325563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3" y="1825625"/>
            <a:ext cx="8327949" cy="435133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Шта када дете прекрши правила?</a:t>
            </a:r>
            <a:endParaRPr lang="sr-Latn-R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3200" dirty="0" smtClean="0"/>
              <a:t>Кратка пауза (тајм-аут) је добра стратегија да дете размисли у чему је погрешило. </a:t>
            </a:r>
          </a:p>
          <a:p>
            <a:pPr>
              <a:spcBef>
                <a:spcPts val="1800"/>
              </a:spcBef>
            </a:pPr>
            <a:r>
              <a:rPr lang="ru-RU" sz="3200" dirty="0" smtClean="0"/>
              <a:t>Разговарајте смирено са њим након тога.</a:t>
            </a:r>
          </a:p>
          <a:p>
            <a:pPr>
              <a:spcBef>
                <a:spcPts val="1800"/>
              </a:spcBef>
            </a:pPr>
            <a:r>
              <a:rPr lang="ru-RU" sz="3200" dirty="0" smtClean="0"/>
              <a:t>Дајте детету шансу  и помозите му да исправи грешку. </a:t>
            </a:r>
            <a:br>
              <a:rPr lang="ru-RU" sz="3200" dirty="0" smtClean="0"/>
            </a:br>
            <a:endParaRPr lang="en-US" sz="3200" dirty="0"/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447964" y="2511188"/>
            <a:ext cx="3561651" cy="255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45" y="1989398"/>
            <a:ext cx="7561217" cy="435133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sr-Latn-RS" dirty="0" smtClean="0"/>
          </a:p>
          <a:p>
            <a:r>
              <a:rPr lang="ru-RU" sz="4200" dirty="0" smtClean="0"/>
              <a:t>Родитељство је узбудљив, али изазован „посао“.</a:t>
            </a:r>
          </a:p>
          <a:p>
            <a:endParaRPr lang="ru-RU" sz="4200" dirty="0" smtClean="0"/>
          </a:p>
          <a:p>
            <a:r>
              <a:rPr lang="ru-RU" sz="4200" dirty="0" smtClean="0"/>
              <a:t>Не можемо увек да одреагујемо на прави начин.</a:t>
            </a:r>
          </a:p>
          <a:p>
            <a:endParaRPr lang="ru-RU" sz="4200" dirty="0" smtClean="0"/>
          </a:p>
          <a:p>
            <a:r>
              <a:rPr lang="ru-RU" sz="4200" dirty="0" smtClean="0"/>
              <a:t>Нико не може да буде савршен родитељ.</a:t>
            </a:r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r>
              <a:rPr lang="sr-Latn-RS" sz="1700" dirty="0" smtClean="0"/>
              <a:t>* </a:t>
            </a:r>
            <a:r>
              <a:rPr lang="sr-Cyrl-RS" sz="1700" dirty="0" smtClean="0"/>
              <a:t>Фотографија</a:t>
            </a:r>
            <a:r>
              <a:rPr lang="sr-Latn-RS" sz="1700" dirty="0" smtClean="0"/>
              <a:t>: </a:t>
            </a:r>
            <a:r>
              <a:rPr lang="sr-Latn-RS" sz="1700" i="1" dirty="0" smtClean="0"/>
              <a:t>Mabel M</a:t>
            </a:r>
            <a:r>
              <a:rPr lang="en-US" sz="1700" i="1" dirty="0" smtClean="0"/>
              <a:t>a</a:t>
            </a:r>
            <a:r>
              <a:rPr lang="sr-Latn-RS" sz="1700" i="1" dirty="0" smtClean="0"/>
              <a:t>ber / Pexels</a:t>
            </a:r>
            <a:endParaRPr lang="sr-Latn-RS" sz="17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A0000"/>
                </a:solidFill>
              </a:rPr>
              <a:t>Започнимо причу о родитељству следећим подсетником:</a:t>
            </a:r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785847" y="1748118"/>
            <a:ext cx="5584695" cy="3830446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9" name="Google Shape;155;p24"/>
          <p:cNvPicPr preferRelativeResize="0"/>
          <p:nvPr/>
        </p:nvPicPr>
        <p:blipFill>
          <a:blip r:embed="rId3" cstate="print"/>
          <a:srcRect l="4692" r="13337"/>
          <a:stretch>
            <a:fillRect/>
          </a:stretch>
        </p:blipFill>
        <p:spPr>
          <a:xfrm>
            <a:off x="7707092" y="1734456"/>
            <a:ext cx="4513943" cy="39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0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1415" cy="1325563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DA0000"/>
                </a:solidFill>
              </a:rPr>
              <a:t>Заменимо кажњавање дисциплиновањем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611086"/>
            <a:ext cx="7570824" cy="4804228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Подстицај уместо претње</a:t>
            </a:r>
            <a:endParaRPr lang="sr-Latn-R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sr-Latn-RS" sz="1400" dirty="0" smtClean="0"/>
          </a:p>
          <a:p>
            <a:pPr>
              <a:spcBef>
                <a:spcPts val="1800"/>
              </a:spcBef>
            </a:pPr>
            <a:r>
              <a:rPr lang="ru-RU" dirty="0" smtClean="0"/>
              <a:t>Већина родитеља из искуства зна да не претњама не може много да се постигне.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Много је ефикасније да се подстакне пожељно понашање.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Испуњена очекивања подржите похвалом, заједничком прославом и радовањем, а не скупим играчкама и слаткишима.</a:t>
            </a:r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724633" y="2060812"/>
            <a:ext cx="4284982" cy="302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4" y="119466"/>
            <a:ext cx="1077351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Када васпитање прераста у насиље?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4" y="1470779"/>
            <a:ext cx="10149114" cy="449328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dirty="0" smtClean="0"/>
              <a:t>44% дечака и 42% девојчица млађих од 14 година било је </a:t>
            </a:r>
            <a:r>
              <a:rPr lang="ru-RU" dirty="0" smtClean="0">
                <a:solidFill>
                  <a:schemeClr val="accent4"/>
                </a:solidFill>
              </a:rPr>
              <a:t>изложено насилним методама дисциплиновања </a:t>
            </a:r>
            <a:r>
              <a:rPr lang="ru-RU" dirty="0" smtClean="0"/>
              <a:t>код куће.*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У насилне методе дисциплиновања спадају: телесно кажњавање, психолошка агресија и тешко физичко кажњавање.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Иако и даље распрострањено, улива наду ипак да је током последњих десет година дошло до опадања примене насилних облика дисциплиновања деце у породицама.</a:t>
            </a:r>
            <a:endParaRPr lang="sr-Latn-RS" sz="1400" dirty="0" smtClean="0"/>
          </a:p>
          <a:p>
            <a:pPr>
              <a:buNone/>
            </a:pPr>
            <a:r>
              <a:rPr lang="sr-Latn-RS" sz="1400" dirty="0" smtClean="0"/>
              <a:t>* </a:t>
            </a:r>
            <a:r>
              <a:rPr lang="en-US" sz="1100" dirty="0" smtClean="0">
                <a:hlinkClick r:id="rId2"/>
              </a:rPr>
              <a:t>https://www.unicef.org/serbia/nasilje-nad-decom</a:t>
            </a:r>
            <a:endParaRPr lang="en-US" sz="1400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9617512" y="4781078"/>
            <a:ext cx="2357814" cy="188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1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7926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Када васпитање прераста у насиље?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13914" cy="43513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Према Савету Европе телесно кажњавање које се користи у циљу корекције и контроле понашања детета представља насиље према деци.</a:t>
            </a:r>
          </a:p>
          <a:p>
            <a:endParaRPr lang="ru-RU" sz="3200" dirty="0" smtClean="0"/>
          </a:p>
          <a:p>
            <a:r>
              <a:rPr lang="ru-RU" sz="3200" dirty="0" smtClean="0"/>
              <a:t>Оно демонстрира моћ и доминацију, понижава дете и често води физичким повредама и нарушавању здравља.</a:t>
            </a:r>
            <a:endParaRPr lang="sr-Latn-RS" sz="3200" dirty="0" smtClean="0"/>
          </a:p>
          <a:p>
            <a:endParaRPr lang="sr-Latn-RS" sz="32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73478" y="2235199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1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693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Када васпитање прераста у насиље?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607257"/>
            <a:ext cx="8955466" cy="4351338"/>
          </a:xfrm>
        </p:spPr>
        <p:txBody>
          <a:bodyPr>
            <a:noAutofit/>
          </a:bodyPr>
          <a:lstStyle/>
          <a:p>
            <a:endParaRPr lang="sr-Latn-RS" sz="3200" dirty="0" smtClean="0"/>
          </a:p>
          <a:p>
            <a:pPr marL="0" indent="0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Телесно кажњавање:</a:t>
            </a:r>
          </a:p>
          <a:p>
            <a:pPr marL="0" indent="0"/>
            <a:r>
              <a:rPr lang="ru-RU" dirty="0" smtClean="0"/>
              <a:t> </a:t>
            </a:r>
            <a:r>
              <a:rPr lang="ru-RU" sz="3200" dirty="0" smtClean="0"/>
              <a:t>не помаже у постизању жељеног понашања, </a:t>
            </a:r>
          </a:p>
          <a:p>
            <a:pPr marL="0" indent="0"/>
            <a:r>
              <a:rPr lang="ru-RU" sz="3200" dirty="0" smtClean="0"/>
              <a:t>води до повећања агресивности детета и </a:t>
            </a:r>
          </a:p>
          <a:p>
            <a:pPr marL="0" indent="0"/>
            <a:r>
              <a:rPr lang="ru-RU" sz="3200" dirty="0" smtClean="0"/>
              <a:t> води до међугенерацијског преношења насилног понашања*</a:t>
            </a:r>
          </a:p>
          <a:p>
            <a:pPr marL="0" indent="0">
              <a:buNone/>
            </a:pPr>
            <a:endParaRPr lang="sr-Latn-RS" dirty="0" smtClean="0"/>
          </a:p>
          <a:p>
            <a:pPr>
              <a:buNone/>
            </a:pPr>
            <a:r>
              <a:rPr lang="sr-Latn-RS" sz="3200" dirty="0" smtClean="0"/>
              <a:t>*</a:t>
            </a:r>
            <a:r>
              <a:rPr lang="vi-VN" sz="3200" dirty="0" smtClean="0"/>
              <a:t> </a:t>
            </a:r>
            <a:r>
              <a:rPr lang="ru-RU" sz="2000" dirty="0" smtClean="0"/>
              <a:t>Срна и Стевановић, 2010; Ишпановић Радојковић, Жегарац, 2011, према Уницеф, 2018</a:t>
            </a:r>
          </a:p>
          <a:p>
            <a:pPr>
              <a:buNone/>
            </a:pPr>
            <a:endParaRPr lang="sr-Latn-RS" sz="32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263763" y="1857828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1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6749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Када васпитање прераста у насиље?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4" y="1730089"/>
            <a:ext cx="8135278" cy="4351338"/>
          </a:xfrm>
        </p:spPr>
        <p:txBody>
          <a:bodyPr>
            <a:normAutofit/>
          </a:bodyPr>
          <a:lstStyle/>
          <a:p>
            <a:endParaRPr lang="sr-Latn-RS" sz="3600" dirty="0" smtClean="0">
              <a:solidFill>
                <a:srgbClr val="00B0F0"/>
              </a:solidFill>
            </a:endParaRP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Психичко злостављање </a:t>
            </a:r>
            <a:r>
              <a:rPr lang="ru-RU" sz="3600" dirty="0" smtClean="0"/>
              <a:t>је понављани чин или нечињење родитеља/старатеља, или вршњака, које резултира озбиљним и дуготрајним последицама по понашање, као и когнитивним и афективним последицама. </a:t>
            </a:r>
            <a:endParaRPr lang="sr-Latn-RS" sz="3600" dirty="0" smtClean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73478" y="2235199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9982"/>
            <a:ext cx="1097062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Када васпитање прераста у насиље?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2" y="1654629"/>
            <a:ext cx="8389258" cy="4522334"/>
          </a:xfrm>
        </p:spPr>
        <p:txBody>
          <a:bodyPr>
            <a:noAutofit/>
          </a:bodyPr>
          <a:lstStyle/>
          <a:p>
            <a:pPr>
              <a:buNone/>
            </a:pPr>
            <a:endParaRPr lang="sr-Latn-RS" sz="1400" dirty="0" smtClean="0"/>
          </a:p>
          <a:p>
            <a:pPr marL="0" indent="0">
              <a:buNone/>
            </a:pPr>
            <a:r>
              <a:rPr lang="sr-Cyrl-R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Психолошко злостављање </a:t>
            </a:r>
            <a:r>
              <a:rPr lang="sr-Cyrl-RS" sz="3200" dirty="0" smtClean="0"/>
              <a:t>укључује:</a:t>
            </a:r>
            <a:endParaRPr lang="sr-Latn-RS" sz="1400" dirty="0" smtClean="0"/>
          </a:p>
          <a:p>
            <a:pPr>
              <a:spcAft>
                <a:spcPts val="1200"/>
              </a:spcAft>
            </a:pPr>
            <a:r>
              <a:rPr lang="ru-RU" sz="3200" dirty="0" smtClean="0"/>
              <a:t>клеветање, оптуживање, претње, увреде, </a:t>
            </a:r>
          </a:p>
          <a:p>
            <a:pPr>
              <a:spcAft>
                <a:spcPts val="1200"/>
              </a:spcAft>
            </a:pPr>
            <a:r>
              <a:rPr lang="ru-RU" sz="3200" dirty="0" smtClean="0"/>
              <a:t>ограничавање дететове слободе кретања, </a:t>
            </a:r>
          </a:p>
          <a:p>
            <a:pPr>
              <a:spcAft>
                <a:spcPts val="1200"/>
              </a:spcAft>
            </a:pPr>
            <a:r>
              <a:rPr lang="ru-RU" sz="3200" dirty="0" smtClean="0"/>
              <a:t>ругање или друге не-физичке облике исказивања непријатељства према детету или одбацивања детета.* </a:t>
            </a:r>
          </a:p>
          <a:p>
            <a:pPr>
              <a:spcAft>
                <a:spcPts val="1200"/>
              </a:spcAft>
            </a:pPr>
            <a:r>
              <a:rPr lang="ru-RU" sz="3200" dirty="0" smtClean="0"/>
              <a:t>*</a:t>
            </a:r>
            <a:r>
              <a:rPr lang="ru-RU" sz="2000" dirty="0" smtClean="0"/>
              <a:t>Хелфер, Кемпе и Кругман, 1997, према Уницеф 2018.</a:t>
            </a:r>
            <a:endParaRPr lang="ru-RU" sz="3200" dirty="0" err="1" smtClean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73478" y="2235199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7926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A0000"/>
                </a:solidFill>
              </a:rPr>
              <a:t>Који су ефекти насиља на развој детета?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7857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Честа и дуготрајна ускраћивања или изложеност екстремним траумама могу променити </a:t>
            </a:r>
            <a:r>
              <a:rPr lang="ru-RU" sz="3600" dirty="0" smtClean="0">
                <a:solidFill>
                  <a:schemeClr val="accent4"/>
                </a:solidFill>
              </a:rPr>
              <a:t>организацију мозга </a:t>
            </a:r>
            <a:r>
              <a:rPr lang="ru-RU" sz="3600" dirty="0" smtClean="0"/>
              <a:t>и довести до </a:t>
            </a:r>
            <a:r>
              <a:rPr lang="ru-RU" sz="3600" dirty="0" smtClean="0">
                <a:solidFill>
                  <a:srgbClr val="DA0000"/>
                </a:solidFill>
              </a:rPr>
              <a:t>потешкоћа да се </a:t>
            </a:r>
            <a:r>
              <a:rPr lang="ru-RU" sz="3600" dirty="0" smtClean="0"/>
              <a:t>касније у животу </a:t>
            </a:r>
            <a:r>
              <a:rPr lang="ru-RU" sz="3600" dirty="0" smtClean="0">
                <a:solidFill>
                  <a:srgbClr val="DA0000"/>
                </a:solidFill>
              </a:rPr>
              <a:t>изборе са стресом</a:t>
            </a:r>
            <a:r>
              <a:rPr lang="ru-RU" sz="3600" dirty="0" smtClean="0"/>
              <a:t>. </a:t>
            </a:r>
          </a:p>
          <a:p>
            <a:endParaRPr lang="en-US" sz="3600" dirty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292792" y="2569027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2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Какве су последице изложености насиљу на развој деце?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0174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Изложеност насиљу у породици:</a:t>
            </a:r>
          </a:p>
          <a:p>
            <a:r>
              <a:rPr lang="ru-RU" sz="3600" dirty="0" smtClean="0"/>
              <a:t>омета успешан развој детета - психички, емоционални и когнитивни;</a:t>
            </a:r>
          </a:p>
          <a:p>
            <a:r>
              <a:rPr lang="ru-RU" sz="3600" dirty="0" smtClean="0"/>
              <a:t> има бројене последице у виду нарушеног (менталног) здравља, потешкоћа у комуникацији са људима, злоупотребама супстанци, лошег постигнућа, итд.</a:t>
            </a:r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292792" y="2569027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6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2294"/>
            <a:ext cx="11089943" cy="10901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DA0000"/>
                </a:solidFill>
              </a:rPr>
              <a:t>Ниједно дете не треба да расте уз насиље!</a:t>
            </a:r>
            <a:endParaRPr lang="en-US" sz="4000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185954"/>
          </a:xfrm>
        </p:spPr>
        <p:txBody>
          <a:bodyPr>
            <a:noAutofit/>
          </a:bodyPr>
          <a:lstStyle/>
          <a:p>
            <a:r>
              <a:rPr lang="ru-RU" dirty="0" smtClean="0"/>
              <a:t>Деца имају право да одрастају без насиља, а родитељи имају право за подршком током родитељства!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/>
                </a:solidFill>
              </a:rPr>
              <a:t>Пријавите насиље :</a:t>
            </a:r>
          </a:p>
          <a:p>
            <a:r>
              <a:rPr lang="ru-RU" dirty="0" smtClean="0"/>
              <a:t>ПОЛИЦИЈА 192</a:t>
            </a:r>
          </a:p>
          <a:p>
            <a:r>
              <a:rPr lang="ru-RU" dirty="0" smtClean="0"/>
              <a:t>Пријава насиља у породици 0800-100-600</a:t>
            </a:r>
          </a:p>
          <a:p>
            <a:r>
              <a:rPr lang="ru-RU" dirty="0" smtClean="0"/>
              <a:t>Женски центар СОС телефон против насиља над женама и децом радним даном (10 – 20ч) 2645-328</a:t>
            </a:r>
          </a:p>
          <a:p>
            <a:r>
              <a:rPr lang="ru-RU" dirty="0" smtClean="0"/>
              <a:t>СОС телефон за жене и децу жртве насиља (14-18ч) 3626-006</a:t>
            </a:r>
          </a:p>
          <a:p>
            <a:r>
              <a:rPr lang="ru-RU" dirty="0" smtClean="0"/>
              <a:t>СОС Дечја линија „Број за проблем твој" бесплатни и поверљиви позиви (0-24ч) 0800-123-456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Брошура Изазовне ситуације, УНИЦЕФ; преузето са: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https://www.unicef.org/serbia/sites/unicef.org.serbia/files/2019-11/Savladajte_izazovne_situacije.pdf</a:t>
            </a:r>
            <a:endParaRPr lang="sr-Latn-RS" i="1" dirty="0" smtClean="0"/>
          </a:p>
          <a:p>
            <a:r>
              <a:rPr lang="ru-RU" dirty="0" smtClean="0"/>
              <a:t>Насиље према деци у Србији - детерминанте, фактори и интервенције - национални Р3П извештај. УНИЦЕФ, 2017.</a:t>
            </a:r>
            <a:endParaRPr lang="ru-RU" dirty="0" err="1" smtClean="0"/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692650" y="5888038"/>
            <a:ext cx="2549525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Програмски задатак Посебног програма у области јавног здравља за АПВ у 2020.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 dirty="0" smtClean="0"/>
              <a:t>Унапређење здравствене писмености популације – „Знањем до здравих избора“ </a:t>
            </a:r>
            <a:endParaRPr lang="en-US" altLang="en-US" sz="1200" b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602652" y="2040393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22762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Започнимо причу о родитељству следећим подсетником</a:t>
            </a:r>
            <a:r>
              <a:rPr lang="sr-Latn-RS" b="1" dirty="0" smtClean="0">
                <a:solidFill>
                  <a:srgbClr val="DA0000"/>
                </a:solidFill>
              </a:rPr>
              <a:t>: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8" y="1859124"/>
            <a:ext cx="7221128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Ни стручњаци који знају све у теорији неће моћи увек да одреагују на прави начин.</a:t>
            </a:r>
          </a:p>
          <a:p>
            <a:endParaRPr lang="ru-RU" sz="3200" dirty="0" smtClean="0"/>
          </a:p>
          <a:p>
            <a:r>
              <a:rPr lang="ru-RU" sz="3200" dirty="0" smtClean="0"/>
              <a:t>Можемо само да се трудимо да будемо најбоља верзија себе у односу према детету у складу са контекстом и изазовима нашег живота.</a:t>
            </a:r>
            <a:endParaRPr lang="sr-Latn-RS" sz="3200" dirty="0"/>
          </a:p>
        </p:txBody>
      </p:sp>
      <p:pic>
        <p:nvPicPr>
          <p:cNvPr id="5" name="Google Shape;155;p24"/>
          <p:cNvPicPr preferRelativeResize="0"/>
          <p:nvPr/>
        </p:nvPicPr>
        <p:blipFill rotWithShape="1">
          <a:blip r:embed="rId2">
            <a:alphaModFix/>
          </a:blip>
          <a:srcRect l="7362" r="3938"/>
          <a:stretch/>
        </p:blipFill>
        <p:spPr>
          <a:xfrm>
            <a:off x="8807172" y="1676110"/>
            <a:ext cx="3971700" cy="3971700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6" name="Google Shape;155;p24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7785847" y="1748118"/>
            <a:ext cx="5584695" cy="3830446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7" name="Google Shape;155;p24"/>
          <p:cNvPicPr preferRelativeResize="0"/>
          <p:nvPr/>
        </p:nvPicPr>
        <p:blipFill>
          <a:blip r:embed="rId4" cstate="print"/>
          <a:srcRect l="4692" r="13337"/>
          <a:stretch>
            <a:fillRect/>
          </a:stretch>
        </p:blipFill>
        <p:spPr>
          <a:xfrm>
            <a:off x="7707092" y="1734456"/>
            <a:ext cx="4513943" cy="39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0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14" y="408891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DA0000"/>
                </a:solidFill>
              </a:rPr>
              <a:t>Започнимо причу о родитељству следећим подсетником</a:t>
            </a:r>
            <a:r>
              <a:rPr lang="sr-Latn-RS" b="1" dirty="0" smtClean="0">
                <a:solidFill>
                  <a:srgbClr val="DA0000"/>
                </a:solidFill>
              </a:rPr>
              <a:t>: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14" y="2218115"/>
            <a:ext cx="7176578" cy="2978387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Kроз грешке које правимо можемо да учимо и напредујемо.</a:t>
            </a:r>
          </a:p>
          <a:p>
            <a:endParaRPr lang="ru-RU" sz="3200" dirty="0" smtClean="0"/>
          </a:p>
          <a:p>
            <a:r>
              <a:rPr lang="ru-RU" sz="3200" dirty="0" smtClean="0"/>
              <a:t>Сасвим је уобичајено да нам је понекад потребна подршка, било пријатељска, било стручна.</a:t>
            </a:r>
            <a:endParaRPr lang="sr-Latn-RS" sz="3200" dirty="0"/>
          </a:p>
        </p:txBody>
      </p:sp>
      <p:pic>
        <p:nvPicPr>
          <p:cNvPr id="5" name="Google Shape;155;p24"/>
          <p:cNvPicPr preferRelativeResize="0"/>
          <p:nvPr/>
        </p:nvPicPr>
        <p:blipFill rotWithShape="1">
          <a:blip r:embed="rId2">
            <a:alphaModFix/>
          </a:blip>
          <a:srcRect l="7362" r="3938"/>
          <a:stretch/>
        </p:blipFill>
        <p:spPr>
          <a:xfrm>
            <a:off x="8807172" y="1676110"/>
            <a:ext cx="3971700" cy="3971700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6" name="Google Shape;155;p24"/>
          <p:cNvPicPr preferRelativeResize="0"/>
          <p:nvPr/>
        </p:nvPicPr>
        <p:blipFill>
          <a:blip r:embed="rId3" cstate="print"/>
          <a:srcRect l="4692" r="13337"/>
          <a:stretch>
            <a:fillRect/>
          </a:stretch>
        </p:blipFill>
        <p:spPr>
          <a:xfrm>
            <a:off x="7707092" y="1734456"/>
            <a:ext cx="4513943" cy="39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0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2497593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DA0000"/>
                </a:solidFill>
              </a:rPr>
              <a:t>Стварамо окружење без насиља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31179">
            <a:off x="657021" y="1931618"/>
            <a:ext cx="10539549" cy="2654464"/>
          </a:xfrm>
        </p:spPr>
        <p:txBody>
          <a:bodyPr/>
          <a:lstStyle/>
          <a:p>
            <a:pPr>
              <a:buNone/>
            </a:pPr>
            <a:endParaRPr lang="sr-Latn-RS" sz="4000" dirty="0" smtClean="0"/>
          </a:p>
          <a:p>
            <a:pPr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најлепше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одраста у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подстицајном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подржавајућем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окружењу!</a:t>
            </a:r>
            <a:endParaRPr lang="sr-Latn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276010" y="3286035"/>
            <a:ext cx="4915990" cy="322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5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25625"/>
            <a:ext cx="8227423" cy="4351338"/>
          </a:xfrm>
        </p:spPr>
        <p:txBody>
          <a:bodyPr>
            <a:normAutofit fontScale="40000" lnSpcReduction="20000"/>
          </a:bodyPr>
          <a:lstStyle/>
          <a:p>
            <a:endParaRPr lang="sr-Latn-RS" dirty="0"/>
          </a:p>
          <a:p>
            <a:r>
              <a:rPr lang="ru-RU" sz="9000" dirty="0" smtClean="0"/>
              <a:t>Подстицајно окружење за развој детета је оно:</a:t>
            </a:r>
            <a:r>
              <a:rPr lang="sr-Latn-RS" sz="6700" dirty="0" smtClean="0"/>
              <a:t>:</a:t>
            </a:r>
          </a:p>
          <a:p>
            <a:pPr lvl="1"/>
            <a:r>
              <a:rPr lang="ru-RU" sz="8000" dirty="0" smtClean="0"/>
              <a:t>у коме се дете осећа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вољено и сигурно</a:t>
            </a:r>
            <a:r>
              <a:rPr lang="ru-RU" sz="8000" dirty="0" smtClean="0"/>
              <a:t> да истражује,</a:t>
            </a:r>
          </a:p>
          <a:p>
            <a:pPr lvl="1"/>
            <a:r>
              <a:rPr lang="ru-RU" sz="8000" dirty="0" smtClean="0"/>
              <a:t>у коме дете има пуно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прилика за учење</a:t>
            </a:r>
            <a:r>
              <a:rPr lang="ru-RU" sz="8000" dirty="0" smtClean="0"/>
              <a:t>, </a:t>
            </a:r>
          </a:p>
          <a:p>
            <a:pPr lvl="1"/>
            <a:r>
              <a:rPr lang="ru-RU" sz="8000" dirty="0" smtClean="0"/>
              <a:t>али и окружење у коме постоје одређена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</a:t>
            </a:r>
            <a:r>
              <a:rPr lang="ru-RU" sz="8000" dirty="0" smtClean="0"/>
              <a:t>.</a:t>
            </a:r>
            <a:endParaRPr lang="sr-Latn-RS" sz="8000" dirty="0" smtClean="0"/>
          </a:p>
          <a:p>
            <a:pPr lvl="1"/>
            <a:endParaRPr lang="sr-Latn-RS" sz="3000" dirty="0" smtClean="0"/>
          </a:p>
          <a:p>
            <a:pPr lvl="1"/>
            <a:endParaRPr lang="sr-Latn-RS" dirty="0" smtClean="0"/>
          </a:p>
          <a:p>
            <a:pPr lvl="1"/>
            <a:endParaRPr lang="sr-Latn-RS" dirty="0" smtClean="0"/>
          </a:p>
          <a:p>
            <a:pPr lvl="1"/>
            <a:r>
              <a:rPr lang="sr-Cyrl-RS" sz="3600" dirty="0" smtClean="0"/>
              <a:t>Фотофрафија</a:t>
            </a:r>
            <a:r>
              <a:rPr lang="sr-Latn-RS" sz="3400" dirty="0" smtClean="0"/>
              <a:t>:</a:t>
            </a:r>
            <a:r>
              <a:rPr lang="en-US" sz="3400" dirty="0" smtClean="0"/>
              <a:t> </a:t>
            </a:r>
            <a:r>
              <a:rPr lang="en-US" sz="3400" i="1" u="sng" dirty="0" smtClean="0">
                <a:hlinkClick r:id="rId2"/>
              </a:rPr>
              <a:t>Neil </a:t>
            </a:r>
            <a:r>
              <a:rPr lang="en-US" sz="3400" i="1" u="sng" dirty="0" err="1" smtClean="0">
                <a:hlinkClick r:id="rId2"/>
              </a:rPr>
              <a:t>Dodhia</a:t>
            </a:r>
            <a:r>
              <a:rPr lang="sr-Latn-RS" sz="3400" i="1" u="sng" dirty="0" smtClean="0"/>
              <a:t>/</a:t>
            </a:r>
            <a:r>
              <a:rPr lang="en-US" sz="3400" i="1" u="sng" dirty="0" err="1" smtClean="0">
                <a:hlinkClick r:id="rId3"/>
              </a:rPr>
              <a:t>Pixabay</a:t>
            </a:r>
            <a:r>
              <a:rPr lang="en-US" sz="3400" i="1" dirty="0" smtClean="0"/>
              <a:t> </a:t>
            </a:r>
            <a:endParaRPr lang="sr-Latn-RS" sz="34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DA0000"/>
                </a:solidFill>
              </a:rPr>
              <a:t>Стварамо окружење без насиља</a:t>
            </a:r>
            <a:endParaRPr lang="en-US" b="1" dirty="0">
              <a:solidFill>
                <a:srgbClr val="DA0000"/>
              </a:solidFill>
            </a:endParaRPr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4" cstate="print"/>
          <a:srcRect r="19847"/>
          <a:stretch>
            <a:fillRect/>
          </a:stretch>
        </p:blipFill>
        <p:spPr>
          <a:xfrm>
            <a:off x="8755017" y="2090057"/>
            <a:ext cx="3436983" cy="33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9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24274" y="1635444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DA0000"/>
                </a:solidFill>
              </a:rPr>
              <a:t>Стварамо окружење без насиља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52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3200" dirty="0"/>
          </a:p>
          <a:p>
            <a:r>
              <a:rPr lang="ru-RU" sz="3200" dirty="0" smtClean="0"/>
              <a:t>У подржавајућем и подстицајном окружењу дете лакше прихвата и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захтеве, правила и ограничења</a:t>
            </a:r>
            <a:r>
              <a:rPr lang="ru-RU" sz="3200" dirty="0" smtClean="0">
                <a:solidFill>
                  <a:schemeClr val="accent4"/>
                </a:solidFill>
              </a:rPr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Тада кажемо да примењујемо принципе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позитивног родитељства</a:t>
            </a:r>
            <a:r>
              <a:rPr lang="ru-RU" sz="3200" dirty="0" smtClean="0"/>
              <a:t>!</a:t>
            </a:r>
            <a:r>
              <a:rPr lang="sr-Latn-RS" sz="3200" dirty="0" smtClean="0"/>
              <a:t>!</a:t>
            </a:r>
          </a:p>
          <a:p>
            <a:endParaRPr lang="sr-Latn-RS" sz="3200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55318" y="1908339"/>
            <a:ext cx="2647800" cy="39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6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DA0000"/>
                </a:solidFill>
              </a:rPr>
              <a:t>Шта је позитивно родитељство?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600406" cy="4351338"/>
          </a:xfrm>
        </p:spPr>
        <p:txBody>
          <a:bodyPr/>
          <a:lstStyle/>
          <a:p>
            <a:endParaRPr lang="sr-Latn-RS" dirty="0" smtClean="0"/>
          </a:p>
          <a:p>
            <a:r>
              <a:rPr lang="ru-RU" sz="3600" dirty="0" smtClean="0"/>
              <a:t>Родитељство у коме кроз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</a:rPr>
              <a:t>љубав, причање, читање и играње </a:t>
            </a:r>
            <a:r>
              <a:rPr lang="ru-RU" sz="3600" dirty="0" smtClean="0"/>
              <a:t>са децом она уче да граде односе са другима и развијају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сазнајне, комуникацијске и способности самоконтроле</a:t>
            </a:r>
            <a:r>
              <a:rPr lang="ru-RU" sz="3600" dirty="0" smtClean="0"/>
              <a:t>.</a:t>
            </a:r>
            <a:endParaRPr lang="sr-Latn-RS" dirty="0" smtClean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rcRect l="9710" r="4786"/>
          <a:stretch>
            <a:fillRect/>
          </a:stretch>
        </p:blipFill>
        <p:spPr>
          <a:xfrm>
            <a:off x="8287653" y="2075544"/>
            <a:ext cx="3889829" cy="302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8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DA0000"/>
                </a:solidFill>
              </a:rPr>
              <a:t>Шта није позитивно родитељство? 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1514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 </a:t>
            </a:r>
            <a:r>
              <a:rPr lang="ru-RU" sz="4000" dirty="0" smtClean="0"/>
              <a:t>Позитивно родитељство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</a:rPr>
              <a:t>није попустљиво </a:t>
            </a:r>
            <a:r>
              <a:rPr lang="ru-RU" sz="4000" dirty="0" smtClean="0"/>
              <a:t>родитељство, ту и даље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постоје ограничења и правила</a:t>
            </a:r>
            <a:endParaRPr lang="sr-Latn-RS" dirty="0" smtClean="0">
              <a:solidFill>
                <a:schemeClr val="accent4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74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1272</Words>
  <Application>Microsoft Office PowerPoint</Application>
  <PresentationFormat>Widescreen</PresentationFormat>
  <Paragraphs>149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Arial Black</vt:lpstr>
      <vt:lpstr>Office Theme</vt:lpstr>
      <vt:lpstr>„Растимо уз лепе речи“ Позитивно родитељство Стварамо окружење без насиља</vt:lpstr>
      <vt:lpstr>Започнимо причу о родитељству следећим подсетником:</vt:lpstr>
      <vt:lpstr>Започнимо причу о родитељству следећим подсетником:</vt:lpstr>
      <vt:lpstr>Започнимо причу о родитељству следећим подсетником:</vt:lpstr>
      <vt:lpstr>Стварамо окружење без насиља</vt:lpstr>
      <vt:lpstr>Стварамо окружење без насиља</vt:lpstr>
      <vt:lpstr>Стварамо окружење без насиља</vt:lpstr>
      <vt:lpstr>Шта је позитивно родитељство?</vt:lpstr>
      <vt:lpstr>Шта није позитивно родитељство? </vt:lpstr>
      <vt:lpstr>Позитивно родитељство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Заменимо кажњавање дисциплиновањем</vt:lpstr>
      <vt:lpstr>Када васпитање прераста у насиље?</vt:lpstr>
      <vt:lpstr>Када васпитање прераста у насиље?</vt:lpstr>
      <vt:lpstr>Када васпитање прераста у насиље?</vt:lpstr>
      <vt:lpstr>Када васпитање прераста у насиље?</vt:lpstr>
      <vt:lpstr>Када васпитање прераста у насиље?</vt:lpstr>
      <vt:lpstr>Који су ефекти насиља на развој детета?</vt:lpstr>
      <vt:lpstr>Какве су последице изложености насиљу на развој деце?</vt:lpstr>
      <vt:lpstr>Ниједно дете не треба да расте уз насиље!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B1</dc:creator>
  <cp:lastModifiedBy>Snežana Ukropina</cp:lastModifiedBy>
  <cp:revision>123</cp:revision>
  <dcterms:created xsi:type="dcterms:W3CDTF">2020-05-08T06:08:16Z</dcterms:created>
  <dcterms:modified xsi:type="dcterms:W3CDTF">2023-01-25T09:25:10Z</dcterms:modified>
</cp:coreProperties>
</file>