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7"/>
  </p:notesMasterIdLst>
  <p:sldIdLst>
    <p:sldId id="409" r:id="rId2"/>
    <p:sldId id="312" r:id="rId3"/>
    <p:sldId id="410" r:id="rId4"/>
    <p:sldId id="411" r:id="rId5"/>
    <p:sldId id="425" r:id="rId6"/>
    <p:sldId id="413" r:id="rId7"/>
    <p:sldId id="415" r:id="rId8"/>
    <p:sldId id="418" r:id="rId9"/>
    <p:sldId id="419" r:id="rId10"/>
    <p:sldId id="420" r:id="rId11"/>
    <p:sldId id="424" r:id="rId12"/>
    <p:sldId id="421" r:id="rId13"/>
    <p:sldId id="422" r:id="rId14"/>
    <p:sldId id="423" r:id="rId15"/>
    <p:sldId id="426" r:id="rId16"/>
    <p:sldId id="412" r:id="rId17"/>
    <p:sldId id="427" r:id="rId18"/>
    <p:sldId id="428" r:id="rId19"/>
    <p:sldId id="429" r:id="rId20"/>
    <p:sldId id="430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5" r:id="rId33"/>
    <p:sldId id="446" r:id="rId34"/>
    <p:sldId id="447" r:id="rId35"/>
    <p:sldId id="407" r:id="rId3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FF3399"/>
    <a:srgbClr val="FABE00"/>
    <a:srgbClr val="66FF33"/>
    <a:srgbClr val="FF9933"/>
    <a:srgbClr val="EBC00B"/>
    <a:srgbClr val="FFFFC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4343" autoAdjust="0"/>
  </p:normalViewPr>
  <p:slideViewPr>
    <p:cSldViewPr>
      <p:cViewPr varScale="1">
        <p:scale>
          <a:sx n="65" d="100"/>
          <a:sy n="65" d="100"/>
        </p:scale>
        <p:origin x="64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92EDC-C375-4143-B82E-399DB49834B3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0B935-A1D2-45EF-BA19-991D62346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1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0B935-A1D2-45EF-BA19-991D62346E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2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35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78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835D4-A17B-4E17-B6B2-9CEACD203F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7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7332-831E-4132-B3F1-F337BA2DE6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0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18F2-D7BD-4B0E-884A-3D09A30871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07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495CC-AA1A-4384-BD05-3A7A318CAB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2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8C40-6F99-4492-B56E-204301ECDC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77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79CBF-FAB7-41B3-A272-52317BE762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68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1E77-F6C8-44C9-BEAE-453F4DC2D9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72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D2564-B8B0-48AB-A265-6861C50B0D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25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87E25-CCF3-4A3C-BB25-70B40B7409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61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968A-CCCE-43AE-9F63-E7D013C5D5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24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4084-C1B8-4C00-88F0-FB4521D11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65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F36A98-A085-4FD9-BE74-C14E987D75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pexels.com/" TargetMode="External"/><Relationship Id="rId7" Type="http://schemas.openxmlformats.org/officeDocument/2006/relationships/hyperlink" Target="https://www.cdc.gov/homeandrecreationalsafety/" TargetMode="External"/><Relationship Id="rId2" Type="http://schemas.openxmlformats.org/officeDocument/2006/relationships/hyperlink" Target="http://www.freedigitalphoto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alobeba.rs/bezbednost/bezbednost-dece-u-kuci/" TargetMode="External"/><Relationship Id="rId5" Type="http://schemas.openxmlformats.org/officeDocument/2006/relationships/hyperlink" Target="https://pixabay.com/" TargetMode="External"/><Relationship Id="rId4" Type="http://schemas.openxmlformats.org/officeDocument/2006/relationships/hyperlink" Target="https://unsplash.com/" TargetMode="External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3983" y="2514600"/>
            <a:ext cx="9753600" cy="2514600"/>
          </a:xfrm>
        </p:spPr>
        <p:txBody>
          <a:bodyPr anchor="ctr"/>
          <a:lstStyle/>
          <a:p>
            <a:r>
              <a:rPr lang="sr-Cyrl-R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ПРЕВЕНЦИЈА ИЗЛОЖЕНОСТИ МАЛЕ ДЕЦЕ </a:t>
            </a:r>
            <a:r>
              <a:rPr lang="sr-Cyrl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ФИЗИЧКИМ ЧИНИОЦИМА И ЗАГАЂЕЊИМА</a:t>
            </a:r>
            <a:r>
              <a:rPr lang="sr-Latn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ЖИВОТНЕ СРЕДИНЕ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0383" y="4997441"/>
            <a:ext cx="6400800" cy="533400"/>
          </a:xfrm>
        </p:spPr>
        <p:txBody>
          <a:bodyPr/>
          <a:lstStyle/>
          <a:p>
            <a:r>
              <a:rPr lang="sr-Cyrl-R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Доц. др Снежана Укропина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4495800" y="5737225"/>
            <a:ext cx="314007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Знањем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до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здравих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избора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678761" y="6292850"/>
            <a:ext cx="7044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>
                <a:latin typeface="Arial" panose="020B0604020202020204" pitchFamily="34" charset="0"/>
              </a:rPr>
              <a:t>Програмски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задатак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Посебног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програма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у области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јавног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здравља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АПВ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у </a:t>
            </a:r>
            <a:r>
              <a:rPr lang="sr-Cyrl-RS" altLang="en-US" sz="1200" b="1" dirty="0">
                <a:latin typeface="Arial" panose="020B0604020202020204" pitchFamily="34" charset="0"/>
              </a:rPr>
              <a:t>2020.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години:</a:t>
            </a:r>
            <a:endParaRPr lang="sr-Cyrl-RS" altLang="en-US" sz="12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>
                <a:latin typeface="Arial" panose="020B0604020202020204" pitchFamily="34" charset="0"/>
              </a:rPr>
              <a:t>Унапређење здравствене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писмености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популације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en-US" altLang="en-US" sz="1200" b="1" dirty="0">
                <a:latin typeface="Arial" panose="020B0604020202020204" pitchFamily="34" charset="0"/>
              </a:rPr>
              <a:t>– </a:t>
            </a:r>
            <a:r>
              <a:rPr lang="en-US" altLang="en-US" sz="1200" b="1" dirty="0" smtClean="0">
                <a:latin typeface="Arial" panose="020B0604020202020204" pitchFamily="34" charset="0"/>
              </a:rPr>
              <a:t>„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Знањем до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здравих</a:t>
            </a:r>
            <a:r>
              <a:rPr lang="en-US" altLang="en-US" sz="1200" b="1" dirty="0" smtClean="0">
                <a:latin typeface="Arial" panose="020B0604020202020204" pitchFamily="34" charset="0"/>
              </a:rPr>
              <a:t> </a:t>
            </a:r>
            <a:r>
              <a:rPr lang="sr-Cyrl-RS" altLang="en-US" sz="1200" b="1" dirty="0" smtClean="0">
                <a:latin typeface="Arial" panose="020B0604020202020204" pitchFamily="34" charset="0"/>
              </a:rPr>
              <a:t>избора</a:t>
            </a:r>
            <a:r>
              <a:rPr lang="en-US" altLang="en-US" sz="1200" b="1" dirty="0" smtClean="0">
                <a:latin typeface="Arial" panose="020B0604020202020204" pitchFamily="34" charset="0"/>
              </a:rPr>
              <a:t>“ </a:t>
            </a:r>
            <a:endParaRPr lang="en-US" altLang="en-US" sz="1200" b="1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26269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>
                  <a:solidFill>
                    <a:srgbClr val="FF0000"/>
                  </a:solidFill>
                  <a:latin typeface="Arial" panose="020B0604020202020204" pitchFamily="34" charset="0"/>
                </a:rPr>
                <a:t>Институт за јавно здравље Војводине</a:t>
              </a:r>
              <a:endParaRPr lang="en-US" altLang="en-US" sz="1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34" y="38100"/>
            <a:ext cx="591280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да дом учините безбеднијим за бебу од годину дана старости?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9" y="1524000"/>
            <a:ext cx="10119852" cy="4953000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Држите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све оштре предмете подаље од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бебе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(ножеве, жилете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маказе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сл).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Баците или склоните на сигурно све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пластичне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кесе.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Ван домашаја бебе склоните све ситне предмете које она у знатижељи може ставити у уста.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Проверите да ли су играчке са којима се беба игра довољно безбедне, да ли имају делове који су сломљени и на које се беба може исећи или су ситни па их беба може прогутати.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0668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5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392"/>
            <a:ext cx="12274658" cy="5486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2948" y="154192"/>
            <a:ext cx="10515600" cy="2163763"/>
          </a:xfrm>
        </p:spPr>
        <p:txBody>
          <a:bodyPr/>
          <a:lstStyle/>
          <a:p>
            <a:pPr algn="ctr"/>
            <a:r>
              <a:rPr lang="sr-Cyrl-R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да дом учините безбеднијим за бебу која је проходала?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Како да дом учините безбеднијим за бебу која је проходала?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9" y="1524000"/>
            <a:ext cx="9662651" cy="4800600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Средства за санитарну хигијену, која су у већини случајева токсична, као и лекове увек држите на безбедним местима која нису доступна деци.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Прозори и врата, као и утикачи за струју треба да имају одговарајуће сигурносне штитнике да их дете не може само отворити.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Столњаци треба да буду фиксирани сигурносним држачима како их дете током игре или трчања кроз кућу не би повукло и себе изложило разним врстама повреда, а најчешће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опекотинама.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289751"/>
            <a:ext cx="3581400" cy="2557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1870651"/>
            <a:ext cx="616208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470">
            <a:off x="11353800" y="1800196"/>
            <a:ext cx="662312" cy="9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2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Како да дом учините безбеднијим за бебу која је проходала?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39" y="1490920"/>
            <a:ext cx="9802762" cy="4648200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Ручке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шерпи, лонаца, тигања, џезви увек треба окренути на супротну страну када се налазе на шпорету, тако да не буду доступне детету. На тај начин ће се избећи опекотине, врло честе у овом узрасту.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Држите све предмете који се могу упалити и изазвати опекотине и пожар ван домашаја детета (шибице, упаљачи, упаљене цигарете и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сл).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Нејмојте да дозволите деци да се без Вашег надзора играју са кућним љубимцима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4444" r="10346" b="1"/>
          <a:stretch/>
        </p:blipFill>
        <p:spPr>
          <a:xfrm>
            <a:off x="9735879" y="4724400"/>
            <a:ext cx="2456121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8176">
            <a:off x="10304660" y="2882643"/>
            <a:ext cx="131855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6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Како да дом учините безбеднијим за бебу која је проходала?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9" y="1447800"/>
            <a:ext cx="9967452" cy="5257800"/>
          </a:xfrm>
        </p:spPr>
        <p:txBody>
          <a:bodyPr/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Након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коришћења мердевина, одмах их склоните на сигурно место, јер ће се у противном дете врло брзо наћи на њиховом врху и то за последицу може имати пад са висине, што је чест начин повређивања у дечијем узрасту.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Уклоните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све стазе и тепихе који се лако клизају, јер они представљају велику опасност од пада у време када дете прохода и постане активно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4545" r="30302" b="4545"/>
          <a:stretch/>
        </p:blipFill>
        <p:spPr>
          <a:xfrm>
            <a:off x="9220200" y="4037554"/>
            <a:ext cx="2961468" cy="28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7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Како да дом учините безбеднијим за бебу која је проходала?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10896600" cy="4917922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Делови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намештаја као што су столице, фотеље, сточићи и сл., никада не треба да стоје испод прозора, јер ће дете у својој знатижељи, пењући се на њих, желети да види шта се налази испод прозора, што може довести до пада детета кроз прозор.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Врата од балкона/терасе увек држите 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закључана 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дете не може само да изађе.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Уколико сте са дететом на балкону или 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тераси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пажљиво пратите шта дете ради, 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јер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му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кутије, сандуци са флашама и 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слично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уз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ограду могу послужити за пењање.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86800" y="3402348"/>
            <a:ext cx="3276600" cy="3455652"/>
            <a:chOff x="8610600" y="3158570"/>
            <a:chExt cx="3276600" cy="34556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40"/>
            <a:stretch/>
          </p:blipFill>
          <p:spPr>
            <a:xfrm>
              <a:off x="8610600" y="3200400"/>
              <a:ext cx="3276600" cy="341382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717205" y="3763506"/>
              <a:ext cx="13997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3200" b="1" dirty="0" smtClean="0">
                  <a:solidFill>
                    <a:srgbClr val="FF3399"/>
                  </a:solidFill>
                </a:rPr>
                <a:t>MAMA</a:t>
              </a:r>
              <a:endParaRPr lang="en-US" sz="3200" b="1" dirty="0">
                <a:solidFill>
                  <a:srgbClr val="FF3399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20978" y="4545867"/>
              <a:ext cx="9921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3200" b="1" dirty="0" smtClean="0">
                  <a:solidFill>
                    <a:srgbClr val="FF3399"/>
                  </a:solidFill>
                </a:rPr>
                <a:t>TATA</a:t>
              </a:r>
              <a:endParaRPr lang="en-US" sz="3200" b="1" dirty="0">
                <a:solidFill>
                  <a:srgbClr val="FF3399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942369" y="5446912"/>
              <a:ext cx="10887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3200" b="1" dirty="0">
                  <a:solidFill>
                    <a:schemeClr val="bg1"/>
                  </a:solidFill>
                </a:rPr>
                <a:t>Б</a:t>
              </a:r>
              <a:r>
                <a:rPr lang="sr-Latn-RS" sz="3200" b="1" dirty="0" smtClean="0">
                  <a:solidFill>
                    <a:schemeClr val="bg1"/>
                  </a:solidFill>
                </a:rPr>
                <a:t>E</a:t>
              </a:r>
              <a:r>
                <a:rPr lang="sr-Cyrl-RS" sz="3200" b="1" dirty="0" smtClean="0">
                  <a:solidFill>
                    <a:schemeClr val="bg1"/>
                  </a:solidFill>
                </a:rPr>
                <a:t>Б</a:t>
              </a:r>
              <a:r>
                <a:rPr lang="sr-Latn-RS" sz="3200" b="1" dirty="0" smtClean="0">
                  <a:solidFill>
                    <a:schemeClr val="bg1"/>
                  </a:solidFill>
                </a:rPr>
                <a:t>A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25274" y="3158570"/>
              <a:ext cx="17171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RS" sz="3200" b="1" dirty="0" smtClean="0">
                  <a:solidFill>
                    <a:srgbClr val="00B050"/>
                  </a:solidFill>
                </a:rPr>
                <a:t>Енергија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71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87362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11582400" cy="61722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Имајте на уму да дете тек упознаје свет око себе, не зна за опасност и зато бебу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 дете никада немојте остављати саме, без адекватног надзора, чак ни на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кратко.</a:t>
            </a:r>
            <a:endParaRPr lang="sr-Latn-R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sr-Latn-R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sr-Latn-R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sr-Latn-R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sr-Latn-R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sr-Latn-R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Сваки родитељ би требало да има на уму да и дом у који дете повремено одлази треба да има исте безбедносне услове као и њихов сопствени.</a:t>
            </a:r>
          </a:p>
        </p:txBody>
      </p:sp>
    </p:spTree>
    <p:extLst>
      <p:ext uri="{BB962C8B-B14F-4D97-AF65-F5344CB8AC3E}">
        <p14:creationId xmlns:p14="http://schemas.microsoft.com/office/powerpoint/2010/main" val="25151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74952" cy="6934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2133600"/>
            <a:ext cx="10515600" cy="2163763"/>
          </a:xfrm>
        </p:spPr>
        <p:txBody>
          <a:bodyPr/>
          <a:lstStyle/>
          <a:p>
            <a:pPr algn="ctr"/>
            <a:r>
              <a:rPr lang="sr-Cyrl-R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Заштита од сунца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-762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Опекотине од сунца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8" y="1025678"/>
            <a:ext cx="11621729" cy="5603722"/>
          </a:xfrm>
        </p:spPr>
        <p:txBody>
          <a:bodyPr/>
          <a:lstStyle/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Црвенило и опекотине од сунца су у летњим месецима свакодневна појава и нежељене су последице директног излагања сунчевим зрацима. Поред тренутног бола који изазивају, оне могу имати и озбиљне дугорочне последице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Незаштићена кожа изложена јаком сунцу може изгорети у року од 15 минута. С обзиром да је дечија кожа тања, а њен заштитни механизам слабији од коже одраслих особа, деца много брже поцрвене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Након изгалања сунцу може проћи и до дванаест часова да оштећења на кожи изазвана штетним сунчевим зрацима постану у потпуности видљива – кожа Вашег детета која је у току дана “мало поруменела”, сутра ујутру може изгледати “потпуно опечена”.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451" y="0"/>
            <a:ext cx="1433052" cy="21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8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-762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Заштита детета од сунца и топлоте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6800"/>
            <a:ext cx="9296400" cy="556260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Избегавајте да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излажете сунцу у периоду од 11-16 часова, у време када је сунчево зрачење најјаче (млађу децу у периоду од 10 до 17 часова);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Обезбедите детету адекватну заштиту за главу (капу или шеширић са широким ободом) и научити дете да их увек носи када иде напоље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Облачити дете у одећу светлих боја (најбоље белу или жуту), јер оне рефлектују зраке и не упијају их попут тамних боја као што су црна или тегет;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Обезбедите му квалитетне наочаре за сунце са 100% УВА и УВБ заштитом, које ће их заштитити од оштећења рожњаче које може бити изазвано сунчевим зрацима;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82" y="4572000"/>
            <a:ext cx="305011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75" y="1371600"/>
            <a:ext cx="2834926" cy="188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2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10591800" cy="2209800"/>
          </a:xfrm>
        </p:spPr>
        <p:txBody>
          <a:bodyPr/>
          <a:lstStyle/>
          <a:p>
            <a:pPr algn="ctr" eaLnBrk="1" hangingPunct="1"/>
            <a:r>
              <a:rPr lang="sr-Cyrl-RS" alt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да свој дом учините безбеднијим </a:t>
            </a:r>
            <a:r>
              <a:rPr lang="sr-Cyrl-R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 рођења детета</a:t>
            </a:r>
            <a:r>
              <a:rPr lang="sr-Cyrl-RS" alt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altLang="en-US" sz="5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12274658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Заштита детета од сунца и топлоте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9" y="1066800"/>
            <a:ext cx="9967452" cy="5486400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Мажите дете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кремама са високим заштитним фактором (преко 30) које су намењене искључиво дечијој кожи, и које треба користити у складу са упутством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произвођача (пре изласка и на свака 2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Детету дајте да пије довољно течности (пре свега воде), током читавог дана.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Дајте му да једе чешће, лагане, мање обилне оброке.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доба дана када је највећа врућина, уколико се одлучите да останете напољу, постарајте се да тада дете буде мање физички активно, да мање трчи и скаче, како се не би прегрејало.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Често га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расхлађујте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водом – умивајте га, квасите му главицу, ноге и руке.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7338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8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10246974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2133600"/>
            <a:ext cx="10515600" cy="2163763"/>
          </a:xfrm>
        </p:spPr>
        <p:txBody>
          <a:bodyPr/>
          <a:lstStyle/>
          <a:p>
            <a:pPr algn="ctr"/>
            <a:r>
              <a:rPr lang="sr-Cyrl-R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Заштита од хладноће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1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-762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Заштита детета од промрзлина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 flipH="1">
            <a:off x="9753600" y="4813085"/>
            <a:ext cx="2453898" cy="2044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11363" r="18561" b="9092"/>
          <a:stretch/>
        </p:blipFill>
        <p:spPr>
          <a:xfrm>
            <a:off x="9605554" y="0"/>
            <a:ext cx="2586446" cy="18288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11339051" cy="5791200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Дете треба облачити у вишеслојну одећу за хладно време. Водите рачуна да не дође до прегрејавања или знојења.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Покријте угрожене делове тела као што су образи, нос, уши. Обезбедите шал, капу и рукавице, по могућству са топлотном изолацијом и са спојеним прстима.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Обућа не сме да буде тесна, ни превише чврста у делу где се налазе прсти, треба да буде са добром топлотном изолацијом и непропусна за воду.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Након сат времена би требало да позовете дете 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се склони са хладноће и попије неки топли 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напитак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као и да промени одећу уколико је влажна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0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-30163"/>
            <a:ext cx="10515600" cy="1325563"/>
          </a:xfrm>
        </p:spPr>
        <p:txBody>
          <a:bodyPr/>
          <a:lstStyle/>
          <a:p>
            <a:r>
              <a:rPr lang="sr-Cyrl-R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Заштита детета од промрзлина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029200"/>
            <a:ext cx="2743200" cy="18288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3071" y="1025678"/>
            <a:ext cx="11621729" cy="4917922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Скините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му рукавице и погледајте да ли има прве знакове промрзлина (укочени прсти, бледило коже). Многа деца не примете да су им прсти укочени и да трну, или неће да уђу унутра јер се лепо проводе играјући се напољу.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Никада не игноришите укоченост или утрнулост прстију! Потребно их је одмах загрејати (на пример, ставити руке испод пазуха или на стомак).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Немојте занемарити учинак хладног ветра!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Јак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ветар утиче на организам да брже губи топлоту,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чак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када термометар не показује изузетно ниске температуре.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Бебе и јако малу децу немојте изводити напоље 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јако ниским температурама и јаком ветру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1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2163763"/>
          </a:xfrm>
        </p:spPr>
        <p:txBody>
          <a:bodyPr/>
          <a:lstStyle/>
          <a:p>
            <a:pPr algn="ctr"/>
            <a:r>
              <a:rPr lang="sr-Cyrl-R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Заштита од дуванског дима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11458" r="15625" b="9375"/>
          <a:stretch>
            <a:fillRect/>
          </a:stretch>
        </p:blipFill>
        <p:spPr bwMode="auto">
          <a:xfrm>
            <a:off x="4327054" y="3399631"/>
            <a:ext cx="3504335" cy="345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0417" r="21875" b="10417"/>
          <a:stretch>
            <a:fillRect/>
          </a:stretch>
        </p:blipFill>
        <p:spPr bwMode="auto">
          <a:xfrm>
            <a:off x="5063609" y="362831"/>
            <a:ext cx="2057400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9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8535" y="182818"/>
            <a:ext cx="9833257" cy="1143000"/>
          </a:xfrm>
        </p:spPr>
        <p:txBody>
          <a:bodyPr/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Изложеност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дуванском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диму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узрокује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бројне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озбиљне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болести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09362"/>
            <a:ext cx="8229600" cy="4572000"/>
          </a:xfrm>
        </p:spPr>
        <p:txBody>
          <a:bodyPr/>
          <a:lstStyle/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рак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плућа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инфаркт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миокарда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sr-Cyrl-R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мождани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удар</a:t>
            </a:r>
            <a:endParaRPr lang="sr-Cyrl-R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срчана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смрт</a:t>
            </a:r>
            <a:endParaRPr lang="sr-Cyrl-R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настанак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погоршање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астме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обољења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дисајних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органа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43600" y="1600200"/>
            <a:ext cx="5967413" cy="3429000"/>
            <a:chOff x="5562600" y="1905000"/>
            <a:chExt cx="5105400" cy="2635250"/>
          </a:xfrm>
        </p:grpSpPr>
        <p:pic>
          <p:nvPicPr>
            <p:cNvPr id="16388" name="Picture 5" descr="secondha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9" r="16364" b="44089"/>
            <a:stretch>
              <a:fillRect/>
            </a:stretch>
          </p:blipFill>
          <p:spPr bwMode="auto">
            <a:xfrm>
              <a:off x="5562600" y="1905000"/>
              <a:ext cx="5105400" cy="263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9" name="Text Box 6"/>
            <p:cNvSpPr txBox="1">
              <a:spLocks noChangeArrowheads="1"/>
            </p:cNvSpPr>
            <p:nvPr/>
          </p:nvSpPr>
          <p:spPr bwMode="auto">
            <a:xfrm>
              <a:off x="5711826" y="3386138"/>
              <a:ext cx="1438275" cy="830262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sr-Cyrl-RS" altLang="en-US" sz="1200" b="1" dirty="0"/>
                <a:t>...хемикалија</a:t>
              </a:r>
            </a:p>
            <a:p>
              <a:pPr algn="ctr" eaLnBrk="1" hangingPunct="1"/>
              <a:r>
                <a:rPr lang="sr-Cyrl-RS" altLang="en-US" sz="1200" b="1" dirty="0"/>
                <a:t>пронађено у</a:t>
              </a:r>
            </a:p>
            <a:p>
              <a:pPr algn="ctr" eaLnBrk="1" hangingPunct="1"/>
              <a:r>
                <a:rPr lang="sr-Cyrl-RS" altLang="en-US" sz="1200" b="1" dirty="0"/>
                <a:t>дуванском диму</a:t>
              </a:r>
            </a:p>
            <a:p>
              <a:pPr algn="ctr" eaLnBrk="1" hangingPunct="1"/>
              <a:r>
                <a:rPr lang="sr-Cyrl-RS" altLang="en-US" sz="1200" b="1" dirty="0"/>
                <a:t>из окружења</a:t>
              </a:r>
              <a:endParaRPr lang="en-US" altLang="en-US" sz="1200" b="1" dirty="0"/>
            </a:p>
          </p:txBody>
        </p:sp>
        <p:sp>
          <p:nvSpPr>
            <p:cNvPr id="16390" name="Text Box 7"/>
            <p:cNvSpPr txBox="1">
              <a:spLocks noChangeArrowheads="1"/>
            </p:cNvSpPr>
            <p:nvPr/>
          </p:nvSpPr>
          <p:spPr bwMode="auto">
            <a:xfrm>
              <a:off x="7348538" y="3400425"/>
              <a:ext cx="1524000" cy="106680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sr-Cyrl-RS" altLang="en-US" sz="1200" b="1" dirty="0"/>
                <a:t>...хемикалија</a:t>
              </a:r>
            </a:p>
            <a:p>
              <a:pPr algn="ctr" eaLnBrk="1" hangingPunct="1"/>
              <a:r>
                <a:rPr lang="sr-Cyrl-RS" altLang="en-US" sz="1200" b="1" dirty="0"/>
                <a:t>у дуванском диму</a:t>
              </a:r>
            </a:p>
            <a:p>
              <a:pPr algn="ctr" eaLnBrk="1" hangingPunct="1"/>
              <a:r>
                <a:rPr lang="sr-Cyrl-RS" altLang="en-US" sz="1200" b="1" dirty="0"/>
                <a:t>из окружења је </a:t>
              </a:r>
              <a:r>
                <a:rPr lang="sr-Cyrl-RS" altLang="en-US" sz="1600" b="1" dirty="0"/>
                <a:t>канцерогено</a:t>
              </a:r>
              <a:endParaRPr lang="en-US" altLang="en-US" sz="1600" b="1" dirty="0"/>
            </a:p>
          </p:txBody>
        </p:sp>
        <p:sp>
          <p:nvSpPr>
            <p:cNvPr id="16391" name="Text Box 8"/>
            <p:cNvSpPr txBox="1">
              <a:spLocks noChangeArrowheads="1"/>
            </p:cNvSpPr>
            <p:nvPr/>
          </p:nvSpPr>
          <p:spPr bwMode="auto">
            <a:xfrm>
              <a:off x="9067800" y="3333751"/>
              <a:ext cx="1371600" cy="1069975"/>
            </a:xfrm>
            <a:prstGeom prst="rect">
              <a:avLst/>
            </a:prstGeom>
            <a:solidFill>
              <a:srgbClr val="FFE3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sr-Cyrl-RS" altLang="en-US" sz="1600" b="1" dirty="0"/>
                <a:t>...повећан ризик за настанак КВБ</a:t>
              </a:r>
              <a:endParaRPr lang="en-US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70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22223" r="43056" b="22327"/>
          <a:stretch>
            <a:fillRect/>
          </a:stretch>
        </p:blipFill>
        <p:spPr bwMode="auto">
          <a:xfrm>
            <a:off x="2590800" y="1295400"/>
            <a:ext cx="7467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362200" y="3429001"/>
            <a:ext cx="2286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Коронарна артеријска болест</a:t>
            </a:r>
            <a:endParaRPr lang="en-US" altLang="en-US" sz="2000"/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5029200" y="3455989"/>
            <a:ext cx="228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Рак плућа</a:t>
            </a:r>
            <a:endParaRPr lang="en-US" altLang="en-US" sz="2000"/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7696200" y="3352801"/>
            <a:ext cx="2286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Утицај на репродуктивне функције</a:t>
            </a:r>
            <a:endParaRPr lang="en-US" altLang="en-US" sz="2000"/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3810000" y="6248401"/>
            <a:ext cx="228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Шлог</a:t>
            </a:r>
            <a:endParaRPr lang="en-US" altLang="en-US" sz="2000"/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6096000" y="6232526"/>
            <a:ext cx="228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Иритација носа</a:t>
            </a:r>
            <a:endParaRPr lang="en-US" altLang="en-US" sz="2000"/>
          </a:p>
        </p:txBody>
      </p:sp>
      <p:sp>
        <p:nvSpPr>
          <p:cNvPr id="66573" name="Rectangle 13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9753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Последице изложености дуванском диму </a:t>
            </a:r>
            <a:b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одрасле</a:t>
            </a:r>
            <a: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sz="2800" u="sng" dirty="0">
                <a:latin typeface="Arial" panose="020B0604020202020204" pitchFamily="34" charset="0"/>
                <a:cs typeface="Arial" panose="020B0604020202020204" pitchFamily="34" charset="0"/>
              </a:rPr>
              <a:t>довољни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 нивои научних доказа)</a:t>
            </a: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90488" y="6227802"/>
            <a:ext cx="37195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r-Cyrl-RS" altLang="en-US" sz="1000" dirty="0"/>
              <a:t>Извор: </a:t>
            </a:r>
            <a:r>
              <a:rPr lang="en-US" altLang="en-US" sz="1000" dirty="0" err="1"/>
              <a:t>Eriksen</a:t>
            </a:r>
            <a:r>
              <a:rPr lang="en-US" altLang="en-US" sz="1000" dirty="0"/>
              <a:t> M, Mackay J, </a:t>
            </a:r>
            <a:r>
              <a:rPr lang="en-US" altLang="en-US" sz="1000" dirty="0" err="1"/>
              <a:t>Schluger</a:t>
            </a:r>
            <a:r>
              <a:rPr lang="en-US" altLang="en-US" sz="1000" dirty="0"/>
              <a:t> N, </a:t>
            </a:r>
            <a:r>
              <a:rPr lang="en-US" altLang="en-US" sz="1000" dirty="0" err="1"/>
              <a:t>Islami</a:t>
            </a:r>
            <a:r>
              <a:rPr lang="en-US" altLang="en-US" sz="1000" dirty="0"/>
              <a:t> F, </a:t>
            </a:r>
            <a:r>
              <a:rPr lang="en-US" altLang="en-US" sz="1000" dirty="0" err="1"/>
              <a:t>Drope</a:t>
            </a:r>
            <a:r>
              <a:rPr lang="en-US" altLang="en-US" sz="1000" dirty="0"/>
              <a:t> J. </a:t>
            </a:r>
            <a:r>
              <a:rPr lang="en-US" altLang="en-US" sz="1000" b="1" dirty="0"/>
              <a:t>The Tobacco </a:t>
            </a:r>
            <a:r>
              <a:rPr lang="en-US" altLang="en-US" sz="1000" b="1" dirty="0" err="1"/>
              <a:t>tlas</a:t>
            </a:r>
            <a:r>
              <a:rPr lang="en-US" altLang="en-US" sz="1000" b="1" dirty="0"/>
              <a:t> – fifth edition.</a:t>
            </a:r>
            <a:r>
              <a:rPr lang="en-US" altLang="en-US" sz="1000" dirty="0"/>
              <a:t> The American Cancer Society, Inc. Atlanta, Georgia, USA. 2015</a:t>
            </a:r>
            <a:r>
              <a:rPr lang="sr-Cyrl-RS" altLang="en-US" sz="1000" dirty="0"/>
              <a:t>: 20.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16221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2"/>
          <p:cNvSpPr>
            <a:spLocks noChangeArrowheads="1"/>
          </p:cNvSpPr>
          <p:nvPr/>
        </p:nvSpPr>
        <p:spPr bwMode="auto">
          <a:xfrm>
            <a:off x="4586288" y="4857750"/>
            <a:ext cx="18288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8435" name="Group 33"/>
          <p:cNvGrpSpPr>
            <a:grpSpLocks/>
          </p:cNvGrpSpPr>
          <p:nvPr/>
        </p:nvGrpSpPr>
        <p:grpSpPr bwMode="auto">
          <a:xfrm>
            <a:off x="2286000" y="1524001"/>
            <a:ext cx="7329488" cy="5567363"/>
            <a:chOff x="318" y="813"/>
            <a:chExt cx="4617" cy="3507"/>
          </a:xfrm>
        </p:grpSpPr>
        <p:pic>
          <p:nvPicPr>
            <p:cNvPr id="18438" name="Picture 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t="23334" r="39583" b="20000"/>
            <a:stretch>
              <a:fillRect/>
            </a:stretch>
          </p:blipFill>
          <p:spPr bwMode="auto">
            <a:xfrm>
              <a:off x="375" y="813"/>
              <a:ext cx="4560" cy="3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39" name="Rectangle 27"/>
            <p:cNvSpPr>
              <a:spLocks noChangeArrowheads="1"/>
            </p:cNvSpPr>
            <p:nvPr/>
          </p:nvSpPr>
          <p:spPr bwMode="auto">
            <a:xfrm>
              <a:off x="1920" y="3024"/>
              <a:ext cx="1152" cy="1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8440" name="Group 28"/>
            <p:cNvGrpSpPr>
              <a:grpSpLocks/>
            </p:cNvGrpSpPr>
            <p:nvPr/>
          </p:nvGrpSpPr>
          <p:grpSpPr bwMode="auto">
            <a:xfrm>
              <a:off x="318" y="2028"/>
              <a:ext cx="4512" cy="2218"/>
              <a:chOff x="336" y="2064"/>
              <a:chExt cx="4512" cy="2218"/>
            </a:xfrm>
          </p:grpSpPr>
          <p:sp>
            <p:nvSpPr>
              <p:cNvPr id="18441" name="Text Box 29"/>
              <p:cNvSpPr txBox="1">
                <a:spLocks noChangeArrowheads="1"/>
              </p:cNvSpPr>
              <p:nvPr/>
            </p:nvSpPr>
            <p:spPr bwMode="auto">
              <a:xfrm>
                <a:off x="336" y="2928"/>
                <a:ext cx="1440" cy="7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sr-Cyrl-RS" altLang="en-US" sz="2000"/>
                  <a:t>Рак дојке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sr-Cyrl-RS" altLang="en-US" sz="2000"/>
                  <a:t>Превремени порођај</a:t>
                </a:r>
                <a:endParaRPr lang="en-US" altLang="en-US" sz="2000"/>
              </a:p>
            </p:txBody>
          </p:sp>
          <p:sp>
            <p:nvSpPr>
              <p:cNvPr id="18442" name="Text Box 30"/>
              <p:cNvSpPr txBox="1">
                <a:spLocks noChangeArrowheads="1"/>
              </p:cNvSpPr>
              <p:nvPr/>
            </p:nvSpPr>
            <p:spPr bwMode="auto">
              <a:xfrm>
                <a:off x="1824" y="2064"/>
                <a:ext cx="1440" cy="10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sr-Cyrl-RS" altLang="en-US" sz="2000"/>
                  <a:t>ХОБП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sr-Cyrl-RS" altLang="en-US" sz="2000"/>
                  <a:t>Астма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sr-Cyrl-RS" altLang="en-US" sz="2000"/>
                  <a:t>Смањена плућна функција</a:t>
                </a:r>
                <a:endParaRPr lang="en-US" altLang="en-US" sz="2000"/>
              </a:p>
            </p:txBody>
          </p:sp>
          <p:sp>
            <p:nvSpPr>
              <p:cNvPr id="18443" name="Text Box 31"/>
              <p:cNvSpPr txBox="1">
                <a:spLocks noChangeArrowheads="1"/>
              </p:cNvSpPr>
              <p:nvPr/>
            </p:nvSpPr>
            <p:spPr bwMode="auto">
              <a:xfrm>
                <a:off x="3360" y="2102"/>
                <a:ext cx="1440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sr-Cyrl-RS" altLang="en-US" sz="2000"/>
                  <a:t>Атеросклероза</a:t>
                </a:r>
                <a:endParaRPr lang="en-US" altLang="en-US" sz="2000"/>
              </a:p>
            </p:txBody>
          </p:sp>
          <p:sp>
            <p:nvSpPr>
              <p:cNvPr id="18444" name="Text Box 32"/>
              <p:cNvSpPr txBox="1">
                <a:spLocks noChangeArrowheads="1"/>
              </p:cNvSpPr>
              <p:nvPr/>
            </p:nvSpPr>
            <p:spPr bwMode="auto">
              <a:xfrm>
                <a:off x="3312" y="3552"/>
                <a:ext cx="1536" cy="7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sr-Cyrl-RS" altLang="en-US" sz="2000"/>
                  <a:t>Рак - синуса носа, ждрела и гркљана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endParaRPr lang="en-US" altLang="en-US" sz="2000"/>
              </a:p>
            </p:txBody>
          </p:sp>
        </p:grpSp>
      </p:grpSp>
      <p:sp>
        <p:nvSpPr>
          <p:cNvPr id="67619" name="Rectangle 35"/>
          <p:cNvSpPr>
            <a:spLocks noGrp="1" noChangeArrowheads="1"/>
          </p:cNvSpPr>
          <p:nvPr>
            <p:ph type="title"/>
          </p:nvPr>
        </p:nvSpPr>
        <p:spPr>
          <a:xfrm>
            <a:off x="1752600" y="203200"/>
            <a:ext cx="8686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Последице изложености дуванском диму</a:t>
            </a:r>
            <a:b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одрасле</a:t>
            </a:r>
            <a:br>
              <a:rPr lang="sr-Cyrl-R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sz="2800" u="sng" dirty="0">
                <a:latin typeface="Arial" panose="020B0604020202020204" pitchFamily="34" charset="0"/>
                <a:cs typeface="Arial" panose="020B0604020202020204" pitchFamily="34" charset="0"/>
              </a:rPr>
              <a:t>указујући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 нивои научних доказа)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Text Box 36"/>
          <p:cNvSpPr txBox="1">
            <a:spLocks noChangeArrowheads="1"/>
          </p:cNvSpPr>
          <p:nvPr/>
        </p:nvSpPr>
        <p:spPr bwMode="auto">
          <a:xfrm>
            <a:off x="29496" y="6274506"/>
            <a:ext cx="35814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r-Cyrl-RS" altLang="en-US" sz="1000" dirty="0"/>
              <a:t>Извор: </a:t>
            </a:r>
            <a:r>
              <a:rPr lang="en-US" altLang="en-US" sz="1000" dirty="0" err="1"/>
              <a:t>Eriksen</a:t>
            </a:r>
            <a:r>
              <a:rPr lang="en-US" altLang="en-US" sz="1000" dirty="0"/>
              <a:t> M, Mackay J, </a:t>
            </a:r>
            <a:r>
              <a:rPr lang="en-US" altLang="en-US" sz="1000" dirty="0" err="1"/>
              <a:t>Schluger</a:t>
            </a:r>
            <a:r>
              <a:rPr lang="en-US" altLang="en-US" sz="1000" dirty="0"/>
              <a:t> N, </a:t>
            </a:r>
            <a:r>
              <a:rPr lang="en-US" altLang="en-US" sz="1000" dirty="0" err="1"/>
              <a:t>Islami</a:t>
            </a:r>
            <a:r>
              <a:rPr lang="en-US" altLang="en-US" sz="1000" dirty="0"/>
              <a:t> F, </a:t>
            </a:r>
            <a:r>
              <a:rPr lang="en-US" altLang="en-US" sz="1000" dirty="0" err="1"/>
              <a:t>Drope</a:t>
            </a:r>
            <a:r>
              <a:rPr lang="en-US" altLang="en-US" sz="1000" dirty="0"/>
              <a:t> J. </a:t>
            </a:r>
            <a:r>
              <a:rPr lang="en-US" altLang="en-US" sz="1000" b="1" dirty="0"/>
              <a:t>The Tobacco </a:t>
            </a:r>
            <a:r>
              <a:rPr lang="en-US" altLang="en-US" sz="1000" b="1" dirty="0" err="1"/>
              <a:t>tlas</a:t>
            </a:r>
            <a:r>
              <a:rPr lang="en-US" altLang="en-US" sz="1000" b="1" dirty="0"/>
              <a:t> – fifth edition.</a:t>
            </a:r>
            <a:r>
              <a:rPr lang="en-US" altLang="en-US" sz="1000" dirty="0"/>
              <a:t> The American Cancer Society, Inc. Atlanta, Georgia, USA. 2015</a:t>
            </a:r>
            <a:r>
              <a:rPr lang="sr-Cyrl-RS" altLang="en-US" sz="1000" dirty="0"/>
              <a:t>: 20.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457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6" name="Rectangle 8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9753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Последице изложености дуванском диму </a:t>
            </a:r>
            <a:b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32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децу</a:t>
            </a:r>
            <a:br>
              <a:rPr lang="sr-Cyrl-RS" sz="32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sz="2800" u="sng" dirty="0">
                <a:latin typeface="Arial" panose="020B0604020202020204" pitchFamily="34" charset="0"/>
                <a:cs typeface="Arial" panose="020B0604020202020204" pitchFamily="34" charset="0"/>
              </a:rPr>
              <a:t>довољни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 нивои научних доказа)</a:t>
            </a: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889" r="46529" b="32222"/>
          <a:stretch>
            <a:fillRect/>
          </a:stretch>
        </p:blipFill>
        <p:spPr bwMode="auto">
          <a:xfrm>
            <a:off x="2286000" y="1597026"/>
            <a:ext cx="77724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2362200" y="3733801"/>
            <a:ext cx="2286000" cy="176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Изненадна смрт одојчета (</a:t>
            </a:r>
            <a:r>
              <a:rPr lang="en-US" altLang="en-US" sz="2000" i="1"/>
              <a:t>SIDS</a:t>
            </a:r>
            <a:r>
              <a:rPr lang="sr-Cyrl-RS" altLang="en-US" sz="2000"/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Мала телесна маса новорођенчета</a:t>
            </a:r>
            <a:endParaRPr lang="en-US" altLang="en-US" sz="2000"/>
          </a:p>
        </p:txBody>
      </p:sp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5105400" y="3810001"/>
            <a:ext cx="2286000" cy="283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Смањена функција плућа; Плућна обољења; Плућни симптоми као што су кашаљ, звиждање и недостатак даха</a:t>
            </a:r>
            <a:endParaRPr lang="en-US" altLang="en-US" sz="2000"/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7791450" y="3810001"/>
            <a:ext cx="22860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Упале средњег уха</a:t>
            </a:r>
            <a:endParaRPr lang="en-US" altLang="en-US" sz="2000"/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76200" y="6233790"/>
            <a:ext cx="3429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r-Cyrl-RS" altLang="en-US" sz="1000" dirty="0"/>
              <a:t>Извор: </a:t>
            </a:r>
            <a:r>
              <a:rPr lang="en-US" altLang="en-US" sz="1000" dirty="0" err="1"/>
              <a:t>Eriksen</a:t>
            </a:r>
            <a:r>
              <a:rPr lang="en-US" altLang="en-US" sz="1000" dirty="0"/>
              <a:t> M, Mackay J, </a:t>
            </a:r>
            <a:r>
              <a:rPr lang="en-US" altLang="en-US" sz="1000" dirty="0" err="1"/>
              <a:t>Schluger</a:t>
            </a:r>
            <a:r>
              <a:rPr lang="en-US" altLang="en-US" sz="1000" dirty="0"/>
              <a:t> N, </a:t>
            </a:r>
            <a:r>
              <a:rPr lang="en-US" altLang="en-US" sz="1000" dirty="0" err="1"/>
              <a:t>Islami</a:t>
            </a:r>
            <a:r>
              <a:rPr lang="en-US" altLang="en-US" sz="1000" dirty="0"/>
              <a:t> F, </a:t>
            </a:r>
            <a:r>
              <a:rPr lang="en-US" altLang="en-US" sz="1000" dirty="0" err="1"/>
              <a:t>Drope</a:t>
            </a:r>
            <a:r>
              <a:rPr lang="en-US" altLang="en-US" sz="1000" dirty="0"/>
              <a:t> J. </a:t>
            </a:r>
            <a:r>
              <a:rPr lang="en-US" altLang="en-US" sz="1000" b="1" dirty="0"/>
              <a:t>The Tobacco </a:t>
            </a:r>
            <a:r>
              <a:rPr lang="en-US" altLang="en-US" sz="1000" b="1" dirty="0" err="1"/>
              <a:t>tlas</a:t>
            </a:r>
            <a:r>
              <a:rPr lang="en-US" altLang="en-US" sz="1000" b="1" dirty="0"/>
              <a:t> – fifth edition.</a:t>
            </a:r>
            <a:r>
              <a:rPr lang="en-US" altLang="en-US" sz="1000" dirty="0"/>
              <a:t> The American Cancer Society, Inc. Atlanta, Georgia, USA. 2015</a:t>
            </a:r>
            <a:r>
              <a:rPr lang="sr-Cyrl-RS" altLang="en-US" sz="1000" dirty="0"/>
              <a:t>: 20.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5992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4586288" y="4857750"/>
            <a:ext cx="18288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title"/>
          </p:nvPr>
        </p:nvSpPr>
        <p:spPr>
          <a:xfrm>
            <a:off x="1752600" y="203200"/>
            <a:ext cx="8686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Последице изложености дуванском диму</a:t>
            </a:r>
            <a:b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32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децу</a:t>
            </a:r>
            <a:br>
              <a:rPr lang="sr-Cyrl-RS" sz="32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sz="2800" u="sng" dirty="0">
                <a:latin typeface="Arial" panose="020B0604020202020204" pitchFamily="34" charset="0"/>
                <a:cs typeface="Arial" panose="020B0604020202020204" pitchFamily="34" charset="0"/>
              </a:rPr>
              <a:t>указујући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 нивои научних доказа)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t="24445" r="38194" b="21111"/>
          <a:stretch>
            <a:fillRect/>
          </a:stretch>
        </p:blipFill>
        <p:spPr bwMode="auto">
          <a:xfrm>
            <a:off x="2590800" y="1676401"/>
            <a:ext cx="693420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19"/>
          <p:cNvSpPr txBox="1">
            <a:spLocks noChangeArrowheads="1"/>
          </p:cNvSpPr>
          <p:nvPr/>
        </p:nvSpPr>
        <p:spPr bwMode="auto">
          <a:xfrm>
            <a:off x="68826" y="6213054"/>
            <a:ext cx="35887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r-Cyrl-RS" altLang="en-US" sz="1000" dirty="0"/>
              <a:t>Извор: </a:t>
            </a:r>
            <a:r>
              <a:rPr lang="en-US" altLang="en-US" sz="1000" dirty="0" err="1"/>
              <a:t>Eriksen</a:t>
            </a:r>
            <a:r>
              <a:rPr lang="en-US" altLang="en-US" sz="1000" dirty="0"/>
              <a:t> M, Mackay J, </a:t>
            </a:r>
            <a:r>
              <a:rPr lang="en-US" altLang="en-US" sz="1000" dirty="0" err="1"/>
              <a:t>Schluger</a:t>
            </a:r>
            <a:r>
              <a:rPr lang="en-US" altLang="en-US" sz="1000" dirty="0"/>
              <a:t> N, </a:t>
            </a:r>
            <a:r>
              <a:rPr lang="en-US" altLang="en-US" sz="1000" dirty="0" err="1"/>
              <a:t>Islami</a:t>
            </a:r>
            <a:r>
              <a:rPr lang="en-US" altLang="en-US" sz="1000" dirty="0"/>
              <a:t> F, </a:t>
            </a:r>
            <a:r>
              <a:rPr lang="en-US" altLang="en-US" sz="1000" dirty="0" err="1"/>
              <a:t>Drope</a:t>
            </a:r>
            <a:r>
              <a:rPr lang="en-US" altLang="en-US" sz="1000" dirty="0"/>
              <a:t> J. </a:t>
            </a:r>
            <a:r>
              <a:rPr lang="en-US" altLang="en-US" sz="1000" b="1" dirty="0"/>
              <a:t>The Tobacco </a:t>
            </a:r>
            <a:r>
              <a:rPr lang="en-US" altLang="en-US" sz="1000" b="1" dirty="0" err="1"/>
              <a:t>tlas</a:t>
            </a:r>
            <a:r>
              <a:rPr lang="en-US" altLang="en-US" sz="1000" b="1" dirty="0"/>
              <a:t> – fifth edition.</a:t>
            </a:r>
            <a:r>
              <a:rPr lang="en-US" altLang="en-US" sz="1000" dirty="0"/>
              <a:t> The American Cancer Society, Inc. Atlanta, Georgia, USA. 2015</a:t>
            </a:r>
            <a:r>
              <a:rPr lang="sr-Cyrl-RS" altLang="en-US" sz="1000" dirty="0"/>
              <a:t>: 20.</a:t>
            </a:r>
            <a:endParaRPr lang="en-US" altLang="en-US" sz="1000" dirty="0"/>
          </a:p>
        </p:txBody>
      </p:sp>
      <p:sp>
        <p:nvSpPr>
          <p:cNvPr id="20486" name="Text Box 20"/>
          <p:cNvSpPr txBox="1">
            <a:spLocks noChangeArrowheads="1"/>
          </p:cNvSpPr>
          <p:nvPr/>
        </p:nvSpPr>
        <p:spPr bwMode="auto">
          <a:xfrm>
            <a:off x="2445544" y="2950331"/>
            <a:ext cx="2424112" cy="2073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 dirty="0"/>
              <a:t>Тешкоће у учењу</a:t>
            </a:r>
          </a:p>
          <a:p>
            <a:pPr algn="ctr" eaLnBrk="1" hangingPunct="1">
              <a:spcBef>
                <a:spcPct val="50000"/>
              </a:spcBef>
            </a:pPr>
            <a:r>
              <a:rPr lang="sr-Cyrl-RS" altLang="en-US" sz="2000" dirty="0"/>
              <a:t>Поремећај пажње</a:t>
            </a:r>
          </a:p>
          <a:p>
            <a:pPr algn="ctr" eaLnBrk="1" hangingPunct="1">
              <a:spcBef>
                <a:spcPct val="50000"/>
              </a:spcBef>
            </a:pPr>
            <a:r>
              <a:rPr lang="sr-Cyrl-RS" altLang="en-US" sz="2000" dirty="0"/>
              <a:t>Хиперкинетски поремећај 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dirty="0"/>
          </a:p>
        </p:txBody>
      </p: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4724400" y="3429001"/>
            <a:ext cx="2286000" cy="85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Астма</a:t>
            </a:r>
          </a:p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Туберкулоза</a:t>
            </a:r>
            <a:endParaRPr lang="en-US" altLang="en-US" sz="2000"/>
          </a:p>
        </p:txBody>
      </p:sp>
      <p:sp>
        <p:nvSpPr>
          <p:cNvPr id="20488" name="Text Box 22"/>
          <p:cNvSpPr txBox="1">
            <a:spLocks noChangeArrowheads="1"/>
          </p:cNvSpPr>
          <p:nvPr/>
        </p:nvSpPr>
        <p:spPr bwMode="auto">
          <a:xfrm>
            <a:off x="6629400" y="4419601"/>
            <a:ext cx="2895600" cy="2225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Алергије                  (укључујући ринитис, дерматитис и  алергије на храну) </a:t>
            </a:r>
          </a:p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Лимфом</a:t>
            </a:r>
          </a:p>
          <a:p>
            <a:pPr algn="ctr" eaLnBrk="1" hangingPunct="1">
              <a:spcBef>
                <a:spcPct val="50000"/>
              </a:spcBef>
            </a:pPr>
            <a:r>
              <a:rPr lang="sr-Cyrl-RS" altLang="en-US" sz="2000"/>
              <a:t>Леукемија</a:t>
            </a: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83820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Како да дом учините безбеднијим пре рођења детета?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9829800" cy="4351338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Проверите исправност електричних инсталација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 грејних тела у кући.</a:t>
            </a: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Уградите димне аларме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 уколико сте у могућности.</a:t>
            </a: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Обезбедите заштитне маске за отворене изворе топлоте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(електричне грејалице, камин и сл.).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Из стана 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уклоните све ломљиве предмете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који могу довести до повређивања или их поставите на места ван домашаја детета.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5" b="92917" l="8828" r="92188">
                        <a14:backgroundMark x1="4922" y1="6458" x2="4922" y2="6458"/>
                        <a14:backgroundMark x1="5859" y1="5208" x2="5391" y2="34479"/>
                        <a14:backgroundMark x1="6250" y1="42813" x2="6250" y2="42813"/>
                        <a14:backgroundMark x1="90391" y1="8854" x2="9218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7778" r="11667" b="7778"/>
          <a:stretch/>
        </p:blipFill>
        <p:spPr>
          <a:xfrm>
            <a:off x="8763000" y="1524000"/>
            <a:ext cx="2845040" cy="24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5444" y="135192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Деца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изложена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дуванском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диму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чешће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оболевају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2487" y="1429927"/>
            <a:ext cx="8527026" cy="2773362"/>
          </a:xfrm>
        </p:spPr>
        <p:txBody>
          <a:bodyPr/>
          <a:lstStyle/>
          <a:p>
            <a:pPr eaLnBrk="1" hangingPunct="1"/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акутних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хроничних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упала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доњих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дисај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них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путева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sr-Cyrl-R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инфекција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средњег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уха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</a:p>
          <a:p>
            <a:pPr eaLnBrk="1" hangingPunct="1"/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имају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чешће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астматичне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нападе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који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јачег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интензитета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1508" name="Picture 4" descr="images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0"/>
            <a:ext cx="57150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210425" y="4114800"/>
            <a:ext cx="3581400" cy="2743200"/>
          </a:xfrm>
          <a:prstGeom prst="rect">
            <a:avLst/>
          </a:prstGeom>
          <a:solidFill>
            <a:schemeClr val="bg2">
              <a:alpha val="3294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RS" altLang="en-US"/>
              <a:t>“За децу са астмом, дувански</a:t>
            </a:r>
          </a:p>
          <a:p>
            <a:pPr algn="ctr" eaLnBrk="1" hangingPunct="1"/>
            <a:r>
              <a:rPr lang="sr-Cyrl-RS" altLang="en-US"/>
              <a:t> дим из окружења може</a:t>
            </a:r>
          </a:p>
          <a:p>
            <a:pPr algn="ctr" eaLnBrk="1" hangingPunct="1"/>
            <a:r>
              <a:rPr lang="sr-Cyrl-RS" altLang="en-US" b="1"/>
              <a:t>покренути астматични напад</a:t>
            </a:r>
          </a:p>
          <a:p>
            <a:pPr algn="ctr" eaLnBrk="1" hangingPunct="1"/>
            <a:r>
              <a:rPr lang="sr-Cyrl-RS" altLang="en-US"/>
              <a:t>довољно јак да доведе до</a:t>
            </a:r>
          </a:p>
          <a:p>
            <a:pPr algn="ctr" eaLnBrk="1" hangingPunct="1"/>
            <a:r>
              <a:rPr lang="sr-Cyrl-RS" altLang="en-US" b="1"/>
              <a:t>хоспитализације </a:t>
            </a:r>
            <a:r>
              <a:rPr lang="sr-Cyrl-RS" altLang="en-US"/>
              <a:t>или чак</a:t>
            </a:r>
          </a:p>
          <a:p>
            <a:pPr algn="ctr" eaLnBrk="1" hangingPunct="1"/>
            <a:r>
              <a:rPr lang="sr-Cyrl-RS" altLang="en-US" sz="2000" b="1"/>
              <a:t>смрти</a:t>
            </a:r>
            <a:r>
              <a:rPr lang="sr-Cyrl-RS" altLang="en-US" b="1"/>
              <a:t>.”</a:t>
            </a: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33144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7" t="30161" r="31250" b="23334"/>
          <a:stretch>
            <a:fillRect/>
          </a:stretch>
        </p:blipFill>
        <p:spPr bwMode="auto">
          <a:xfrm>
            <a:off x="8535526" y="1905000"/>
            <a:ext cx="3417412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S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t="3365"/>
          <a:stretch>
            <a:fillRect/>
          </a:stretch>
        </p:blipFill>
        <p:spPr bwMode="auto">
          <a:xfrm>
            <a:off x="417513" y="14749"/>
            <a:ext cx="3317875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609600" y="6468055"/>
            <a:ext cx="5056769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RS" altLang="en-US" sz="2000" baseline="30000" dirty="0"/>
              <a:t>*</a:t>
            </a:r>
            <a:r>
              <a:rPr lang="sr-Cyrl-RS" altLang="en-US" sz="1200" dirty="0"/>
              <a:t>Извор: </a:t>
            </a:r>
            <a:r>
              <a:rPr lang="en-US" altLang="en-US" sz="1200" i="1" dirty="0"/>
              <a:t>A Report of the Surgeon General. USDHHS; CDC</a:t>
            </a:r>
            <a:r>
              <a:rPr lang="sr-Cyrl-RS" altLang="en-US" sz="1200" i="1" dirty="0"/>
              <a:t>, 2004; 2010;</a:t>
            </a:r>
            <a:endParaRPr lang="sr-Cyrl-RS" altLang="en-US" sz="1200" i="1" baseline="30000" dirty="0"/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8127063" y="6193417"/>
            <a:ext cx="38258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sr-Cyrl-RS" altLang="en-US" sz="1000"/>
              <a:t>**Извор: </a:t>
            </a:r>
            <a:r>
              <a:rPr lang="en-US" altLang="en-US" sz="1000"/>
              <a:t>Eriksen M, Mackay J, Schluger N, Islami F, Drope J. </a:t>
            </a:r>
            <a:r>
              <a:rPr lang="en-US" altLang="en-US" sz="1000" b="1"/>
              <a:t>The Tobacco tlas – fifth edition.</a:t>
            </a:r>
            <a:r>
              <a:rPr lang="en-US" altLang="en-US" sz="1000"/>
              <a:t> The American Cancer Society, Inc. Atlanta, Georgia, USA. 2015</a:t>
            </a:r>
            <a:r>
              <a:rPr lang="sr-Cyrl-RS" altLang="en-US" sz="1000"/>
              <a:t>: 19.</a:t>
            </a:r>
            <a:endParaRPr lang="en-US" altLang="en-US" sz="1000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5029201" y="2477453"/>
            <a:ext cx="359351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sr-Cyrl-RS" sz="28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РАСЦЕП УСНЕ И НЕПЦА</a:t>
            </a:r>
          </a:p>
          <a:p>
            <a:pPr eaLnBrk="1" hangingPunct="1">
              <a:defRPr/>
            </a:pPr>
            <a:r>
              <a:rPr lang="sr-Cyrl-R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Ризик од расцепа усне је око 30% већи код деце чије су мајке пушиле за време трудноће.</a:t>
            </a:r>
          </a:p>
          <a:p>
            <a:pPr eaLnBrk="1" hangingPunct="1">
              <a:defRPr/>
            </a:pPr>
            <a:r>
              <a:rPr lang="sr-Cyrl-R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Тешка зависност од дувана труднице (пушење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25 </a:t>
            </a:r>
            <a:r>
              <a:rPr lang="sr-Cyrl-R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 више цигарета на дан) повећава ризик за обострани расцеп непца.**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598863" y="700088"/>
            <a:ext cx="27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r-Cyrl-RS" altLang="en-US"/>
              <a:t>*</a:t>
            </a:r>
            <a:endParaRPr lang="en-US" altLang="en-US"/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5029200" y="304800"/>
            <a:ext cx="5638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sr-Cyrl-R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Последице пушења у трудноћи по плод и новорођенче не спомињу се довољно често а оне се додатно комбинују са последицама услед изложености дуванском диму, по рођењу.  </a:t>
            </a: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06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904" y="269876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Окружење</a:t>
            </a:r>
            <a:r>
              <a:rPr lang="en-US" sz="4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lang="sr-Cyrl-RS" sz="4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4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дуванског</a:t>
            </a:r>
            <a:r>
              <a:rPr lang="en-US" sz="4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дима</a:t>
            </a:r>
            <a:r>
              <a:rPr lang="sr-Cyrl-RS" sz="4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03438"/>
            <a:ext cx="7239000" cy="4525962"/>
          </a:xfrm>
        </p:spPr>
        <p:txBody>
          <a:bodyPr/>
          <a:lstStyle/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спречава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започињање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пушења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помаже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пушачима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одвикавању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утиче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смањење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разбољевања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смртност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и,</a:t>
            </a: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смањује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трошков</a:t>
            </a:r>
            <a:r>
              <a:rPr lang="sr-Cyrl-R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лечења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које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оболе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због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пушења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11458" r="15625" b="9375"/>
          <a:stretch>
            <a:fillRect/>
          </a:stretch>
        </p:blipFill>
        <p:spPr bwMode="auto">
          <a:xfrm>
            <a:off x="10075608" y="1"/>
            <a:ext cx="20574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0417" r="21875" b="10417"/>
          <a:stretch>
            <a:fillRect/>
          </a:stretch>
        </p:blipFill>
        <p:spPr bwMode="auto">
          <a:xfrm>
            <a:off x="152400" y="1"/>
            <a:ext cx="2057400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2725992"/>
            <a:ext cx="2914650" cy="411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62900" y="1993488"/>
            <a:ext cx="3086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Cyrl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„Колико цигарета дневно попуши ваше дете?“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1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6440" y="-19050"/>
            <a:ext cx="8229600" cy="1143000"/>
          </a:xfrm>
        </p:spPr>
        <p:txBody>
          <a:bodyPr/>
          <a:lstStyle/>
          <a:p>
            <a:pPr algn="ctr" eaLnBrk="1" hangingPunct="1"/>
            <a:r>
              <a:rPr lang="sr-Cyrl-R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Стари и “нови” појмови...</a:t>
            </a:r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810000" y="5494407"/>
            <a:ext cx="39589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r-Cyrl-R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“Када пушите у кући, </a:t>
            </a:r>
          </a:p>
          <a:p>
            <a:pPr eaLnBrk="1" hangingPunct="1">
              <a:defRPr/>
            </a:pPr>
            <a:r>
              <a:rPr lang="sr-Cyrl-R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она вам враћа истом мером.”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" y="929640"/>
            <a:ext cx="11506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sr-Cyrl-RS" altLang="sr-Latn-R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Дувански дим:</a:t>
            </a:r>
            <a:r>
              <a:rPr lang="sr-Cyrl-RS" altLang="sr-Latn-RS" dirty="0"/>
              <a:t> дим који потиче од запаљене цигарете/дув. производа </a:t>
            </a:r>
            <a:r>
              <a:rPr lang="sr-Cyrl-RS" altLang="sr-Latn-R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sr-Cyrl-RS" altLang="sr-Latn-RS" dirty="0"/>
              <a:t> дим из плућа пушача;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r-Latn-RS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Secondhand smoke</a:t>
            </a:r>
            <a:r>
              <a:rPr lang="en-US" altLang="sr-Latn-RS" i="1" dirty="0"/>
              <a:t> - </a:t>
            </a:r>
            <a:r>
              <a:rPr lang="sr-Cyrl-RS" altLang="sr-Latn-RS" dirty="0"/>
              <a:t>“дувански дим из окружења”:                                 дим са врха цигарете </a:t>
            </a:r>
            <a:r>
              <a:rPr lang="sr-Cyrl-RS" altLang="sr-Latn-R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sr-Cyrl-RS" altLang="sr-Latn-RS" dirty="0"/>
              <a:t> дим из плућа пушача;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r-Latn-R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Thirdhand</a:t>
            </a:r>
            <a:r>
              <a:rPr lang="en-US" altLang="sr-Latn-RS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smoke</a:t>
            </a:r>
            <a:r>
              <a:rPr lang="sr-Latn-RS" altLang="sr-Latn-RS" dirty="0"/>
              <a:t> – </a:t>
            </a:r>
            <a:r>
              <a:rPr lang="sr-Cyrl-RS" altLang="sr-Latn-RS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“задржане честице дувана”:</a:t>
            </a:r>
            <a:r>
              <a:rPr lang="sr-Cyrl-RS" altLang="sr-Latn-RS" dirty="0"/>
              <a:t> честично загађење, </a:t>
            </a:r>
            <a:r>
              <a:rPr lang="sr-Cyrl-RS" altLang="sr-Latn-RS" u="sng" dirty="0">
                <a:solidFill>
                  <a:srgbClr val="CC0000"/>
                </a:solidFill>
              </a:rPr>
              <a:t>настало таложењем дуванског аеросола</a:t>
            </a:r>
            <a:r>
              <a:rPr lang="sr-Cyrl-RS" altLang="sr-Latn-RS" dirty="0"/>
              <a:t> на: </a:t>
            </a:r>
            <a:r>
              <a:rPr lang="sr-Cyrl-RS" alt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коси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кожи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гардероби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пластичним</a:t>
            </a:r>
            <a:r>
              <a:rPr lang="sr-Cyrl-RS" altLang="sr-Latn-RS" dirty="0"/>
              <a:t> и </a:t>
            </a:r>
            <a:r>
              <a:rPr lang="sr-Cyrl-RS" altLang="sr-Latn-R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меканим играчкама</a:t>
            </a:r>
            <a:r>
              <a:rPr lang="sr-Cyrl-RS" altLang="sr-Latn-RS" dirty="0"/>
              <a:t>, </a:t>
            </a:r>
            <a:r>
              <a:rPr lang="sr-Cyrl-RS" altLang="sr-Latn-R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поду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зиду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8A45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намештају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теписима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завесама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собним биљкама</a:t>
            </a:r>
            <a:r>
              <a:rPr lang="sr-Cyrl-RS" altLang="sr-Latn-RS" dirty="0"/>
              <a:t>...</a:t>
            </a:r>
            <a:endParaRPr lang="en-US" alt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790" t="18750" r="18960" b="5208"/>
          <a:stretch/>
        </p:blipFill>
        <p:spPr>
          <a:xfrm>
            <a:off x="8869835" y="4781549"/>
            <a:ext cx="3031978" cy="2049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852" t="40321" r="46941" b="21960"/>
          <a:stretch/>
        </p:blipFill>
        <p:spPr>
          <a:xfrm>
            <a:off x="1447800" y="530694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1887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THIRDHAND SMOKE</a:t>
            </a:r>
            <a:r>
              <a:rPr lang="sr-Latn-R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sr-Latn-R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“ЗАДРЖАНЕ ЧЕСТИЦЕ ДУВАНА”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4800" y="1290637"/>
            <a:ext cx="10820400" cy="55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sr-Cyrl-RS" altLang="sr-Latn-RS" dirty="0"/>
              <a:t>Ризик за здравље</a:t>
            </a:r>
            <a:r>
              <a:rPr lang="en-US" altLang="sr-Latn-RS" dirty="0"/>
              <a:t> </a:t>
            </a:r>
            <a:r>
              <a:rPr lang="sr-Cyrl-RS" altLang="sr-Latn-RS" dirty="0"/>
              <a:t>свих;</a:t>
            </a:r>
          </a:p>
          <a:p>
            <a:pPr eaLnBrk="1" hangingPunct="1">
              <a:defRPr/>
            </a:pPr>
            <a:r>
              <a:rPr lang="sr-Cyrl-RS" altLang="sr-Latn-RS" dirty="0"/>
              <a:t>Путеви поновног уноса: </a:t>
            </a:r>
            <a:r>
              <a:rPr lang="sr-Cyrl-RS" altLang="sr-Latn-RS" b="1" dirty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удисање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гутање</a:t>
            </a:r>
            <a:r>
              <a:rPr lang="sr-Cyrl-RS" altLang="sr-Latn-RS" dirty="0"/>
              <a:t>, </a:t>
            </a:r>
            <a:r>
              <a:rPr lang="sr-Cyrl-RS" altLang="sr-Latn-RS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контакт</a:t>
            </a:r>
            <a:r>
              <a:rPr lang="sr-Cyrl-RS" altLang="sr-Latn-RS" dirty="0"/>
              <a:t>;</a:t>
            </a:r>
          </a:p>
          <a:p>
            <a:pPr eaLnBrk="1" hangingPunct="1">
              <a:defRPr/>
            </a:pPr>
            <a:r>
              <a:rPr lang="sr-Cyrl-RS" altLang="sr-Latn-RS" b="1" dirty="0">
                <a:solidFill>
                  <a:srgbClr val="A50021"/>
                </a:solidFill>
              </a:rPr>
              <a:t>Одојчад и мала деца су под највећим ризиком јер</a:t>
            </a:r>
            <a:r>
              <a:rPr lang="sr-Cyrl-RS" altLang="sr-Latn-RS" dirty="0"/>
              <a:t> се: </a:t>
            </a:r>
            <a:r>
              <a:rPr lang="sr-Cyrl-RS" altLang="sr-Latn-RS" u="sng" dirty="0"/>
              <a:t>играју на поду и лижу предмете</a:t>
            </a:r>
            <a:r>
              <a:rPr lang="sr-Cyrl-RS" altLang="sr-Latn-RS" dirty="0"/>
              <a:t>, </a:t>
            </a:r>
            <a:r>
              <a:rPr lang="sr-Cyrl-RS" altLang="sr-Latn-RS" u="sng" dirty="0"/>
              <a:t>имају мању телесну масу</a:t>
            </a:r>
            <a:r>
              <a:rPr lang="sr-Cyrl-RS" altLang="sr-Latn-RS" dirty="0"/>
              <a:t>, </a:t>
            </a:r>
            <a:r>
              <a:rPr lang="sr-Cyrl-RS" altLang="sr-Latn-RS" u="sng" dirty="0"/>
              <a:t>брже дишу</a:t>
            </a:r>
            <a:r>
              <a:rPr lang="sr-Cyrl-RS" altLang="sr-Latn-RS" dirty="0"/>
              <a:t>, </a:t>
            </a:r>
            <a:r>
              <a:rPr lang="sr-Latn-RS" altLang="sr-Latn-RS" u="sng" dirty="0"/>
              <a:t>имају слабије </a:t>
            </a:r>
            <a:r>
              <a:rPr lang="sr-Cyrl-RS" altLang="sr-Latn-RS" u="sng" dirty="0"/>
              <a:t>развијен имунитет према загађивачима из животне средине</a:t>
            </a:r>
            <a:r>
              <a:rPr lang="sr-Cyrl-RS" altLang="sr-Latn-RS" dirty="0"/>
              <a:t> и </a:t>
            </a:r>
            <a:r>
              <a:rPr lang="sr-Cyrl-RS" altLang="sr-Latn-RS" u="sng" dirty="0"/>
              <a:t>више времена проводе у затвореном простору</a:t>
            </a:r>
            <a:r>
              <a:rPr lang="sr-Cyrl-RS" altLang="sr-Latn-RS" dirty="0"/>
              <a:t>;</a:t>
            </a:r>
          </a:p>
          <a:p>
            <a:pPr eaLnBrk="1" hangingPunct="1">
              <a:defRPr/>
            </a:pPr>
            <a:r>
              <a:rPr lang="sr-Cyrl-RS" altLang="sr-Latn-RS" dirty="0">
                <a:solidFill>
                  <a:srgbClr val="FF0000"/>
                </a:solidFill>
              </a:rPr>
              <a:t>Већа</a:t>
            </a:r>
            <a:r>
              <a:rPr lang="sr-Cyrl-RS" altLang="sr-Latn-RS" dirty="0"/>
              <a:t> </a:t>
            </a:r>
            <a:r>
              <a:rPr lang="sr-Cyrl-RS" altLang="sr-Latn-RS" dirty="0" smtClean="0"/>
              <a:t>је </a:t>
            </a:r>
            <a:r>
              <a:rPr lang="sr-Cyrl-RS" altLang="sr-Latn-RS" dirty="0" smtClean="0">
                <a:solidFill>
                  <a:srgbClr val="FF0000"/>
                </a:solidFill>
              </a:rPr>
              <a:t>вероватноћа</a:t>
            </a:r>
            <a:r>
              <a:rPr lang="sr-Cyrl-RS" altLang="sr-Latn-RS" dirty="0" smtClean="0"/>
              <a:t> </a:t>
            </a:r>
            <a:r>
              <a:rPr lang="sr-Cyrl-RS" altLang="sr-Latn-RS" dirty="0"/>
              <a:t>за </a:t>
            </a:r>
            <a:r>
              <a:rPr lang="sr-Cyrl-RS" altLang="sr-Latn-RS" dirty="0" smtClean="0"/>
              <a:t>настанак тзв. </a:t>
            </a:r>
            <a:r>
              <a:rPr lang="sr-Cyrl-RS" altLang="sr-Latn-RS" dirty="0" smtClean="0">
                <a:solidFill>
                  <a:srgbClr val="FF0000"/>
                </a:solidFill>
              </a:rPr>
              <a:t>„изненадне </a:t>
            </a:r>
            <a:r>
              <a:rPr lang="sr-Cyrl-RS" altLang="sr-Latn-RS" dirty="0">
                <a:solidFill>
                  <a:srgbClr val="FF0000"/>
                </a:solidFill>
              </a:rPr>
              <a:t>смрти </a:t>
            </a:r>
            <a:r>
              <a:rPr lang="sr-Cyrl-RS" altLang="sr-Latn-RS" dirty="0" smtClean="0">
                <a:solidFill>
                  <a:srgbClr val="FF0000"/>
                </a:solidFill>
              </a:rPr>
              <a:t>одојчета“</a:t>
            </a:r>
            <a:r>
              <a:rPr lang="sr-Cyrl-RS" altLang="sr-Latn-RS" dirty="0" smtClean="0"/>
              <a:t> </a:t>
            </a:r>
            <a:r>
              <a:rPr lang="sr-Cyrl-RS" altLang="sr-Latn-RS" dirty="0"/>
              <a:t>(</a:t>
            </a:r>
            <a:r>
              <a:rPr lang="en-US" altLang="sr-Latn-RS" i="1" dirty="0"/>
              <a:t>Sudden Infant Death Syndrome/SIDS</a:t>
            </a:r>
            <a:r>
              <a:rPr lang="sr-Cyrl-RS" altLang="sr-Latn-RS" dirty="0"/>
              <a:t>) и </a:t>
            </a:r>
            <a:r>
              <a:rPr lang="sr-Cyrl-RS" altLang="sr-Latn-RS" dirty="0">
                <a:solidFill>
                  <a:srgbClr val="FF0000"/>
                </a:solidFill>
              </a:rPr>
              <a:t>астме</a:t>
            </a:r>
            <a:r>
              <a:rPr lang="sr-Cyrl-RS" altLang="sr-Latn-RS" dirty="0"/>
              <a:t>.</a:t>
            </a:r>
            <a:endParaRPr lang="en-US" altLang="sr-Latn-RS" dirty="0"/>
          </a:p>
        </p:txBody>
      </p:sp>
    </p:spTree>
    <p:extLst>
      <p:ext uri="{BB962C8B-B14F-4D97-AF65-F5344CB8AC3E}">
        <p14:creationId xmlns:p14="http://schemas.microsoft.com/office/powerpoint/2010/main" val="307988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9" y="3295276"/>
            <a:ext cx="10515600" cy="740864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презентацији су коришћене слике из публикација</a:t>
            </a:r>
            <a:r>
              <a:rPr lang="sr-Latn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Института за јавно здравље Војводине и</a:t>
            </a:r>
            <a:r>
              <a:rPr lang="sr-Latn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следећих извора: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21" y="4114800"/>
            <a:ext cx="10515600" cy="1476973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http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://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www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.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freedigitalphotos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.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 tooltip="http://www.freedigitalphotos.net/"/>
              </a:rPr>
              <a:t>net</a:t>
            </a:r>
            <a:endParaRPr lang="sr-Cyrl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pexels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</a:t>
            </a:r>
            <a:r>
              <a:rPr lang="sr-Latn-R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sz="2400" u="sng" dirty="0" smtClean="0">
              <a:latin typeface="Arial" panose="020B0604020202020204" pitchFamily="34" charset="0"/>
              <a:cs typeface="Arial" panose="020B0604020202020204" pitchFamily="34" charset="0"/>
              <a:hlinkClick r:id="rId4" tooltip="https://unsplash.com/"/>
            </a:endParaRP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https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://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pixabay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.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com</a:t>
            </a:r>
            <a:r>
              <a:rPr lang="ru-RU" sz="2400" u="sng" dirty="0">
                <a:latin typeface="Arial" panose="020B0604020202020204" pitchFamily="34" charset="0"/>
                <a:cs typeface="Arial" panose="020B0604020202020204" pitchFamily="34" charset="0"/>
                <a:hlinkClick r:id="rId5" tooltip="https://pixabay.com/"/>
              </a:rPr>
              <a:t>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621" y="56894"/>
            <a:ext cx="1159887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endParaRPr lang="sr-Latn-R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https://www.halobeba.rs/bezbednost/bezbednost-dece-u-kuci/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https://www.cdc.gov/homeandrecreationalsafety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Институт за јавно здравље Војводине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Сигуран свет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Брошура у издању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ИЗЈЗВ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 2010.</a:t>
            </a:r>
          </a:p>
          <a:p>
            <a:r>
              <a:rPr lang="sr-Latn-RS" sz="240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Materijali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UNICEF-kampanje „Svaki trenutak je važan“. Dostupno na: https://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www.unicef.org/serbia/en/materials-serbian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4531058" y="5737225"/>
            <a:ext cx="3138984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Знањем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до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здравих</a:t>
            </a:r>
            <a:r>
              <a:rPr lang="en-U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Cyrl-RS" sz="1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избора</a:t>
            </a:r>
            <a:endParaRPr lang="en-US" sz="1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78758" y="6292850"/>
            <a:ext cx="7044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58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58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58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/>
              <a:t>Програмски задатак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Посебног програма у области јавног здравља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за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АПВ</a:t>
            </a:r>
            <a:r>
              <a:rPr lang="en-US" altLang="en-US" sz="1200" b="1" dirty="0" smtClean="0"/>
              <a:t> </a:t>
            </a:r>
            <a:r>
              <a:rPr lang="sr-Cyrl-RS" altLang="en-US" sz="1200" b="1" dirty="0" smtClean="0"/>
              <a:t>у </a:t>
            </a:r>
            <a:r>
              <a:rPr lang="sr-Cyrl-RS" altLang="en-US" sz="1200" b="1" dirty="0"/>
              <a:t>2020. </a:t>
            </a:r>
            <a:r>
              <a:rPr lang="sr-Cyrl-RS" altLang="en-US" sz="1200" b="1" dirty="0" smtClean="0"/>
              <a:t>години:</a:t>
            </a:r>
            <a:endParaRPr lang="sr-Cyrl-RS" altLang="en-US" sz="1200" b="1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RS" altLang="en-US" sz="1200" b="1" dirty="0" smtClean="0"/>
              <a:t>Унапређење здравствене писмености популације</a:t>
            </a:r>
            <a:r>
              <a:rPr lang="en-US" altLang="en-US" sz="1200" b="1" dirty="0" smtClean="0"/>
              <a:t> </a:t>
            </a:r>
            <a:r>
              <a:rPr lang="en-US" altLang="en-US" sz="1200" b="1" dirty="0"/>
              <a:t>– </a:t>
            </a:r>
            <a:r>
              <a:rPr lang="en-US" altLang="en-US" sz="1200" b="1" dirty="0" smtClean="0"/>
              <a:t>„</a:t>
            </a:r>
            <a:r>
              <a:rPr lang="sr-Cyrl-RS" altLang="en-US" sz="1200" b="1" dirty="0" smtClean="0"/>
              <a:t>Знањем до здравих избора</a:t>
            </a:r>
            <a:r>
              <a:rPr lang="en-US" altLang="en-US" sz="1200" b="1" dirty="0" smtClean="0"/>
              <a:t>“ </a:t>
            </a:r>
            <a:endParaRPr lang="en-US" altLang="en-US" sz="1200" b="1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370513"/>
            <a:ext cx="20494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394950" y="5453063"/>
            <a:ext cx="1744663" cy="1347787"/>
            <a:chOff x="10394950" y="5453063"/>
            <a:chExt cx="1744663" cy="1347787"/>
          </a:xfrm>
        </p:grpSpPr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5" r="5890" b="54884"/>
            <a:stretch>
              <a:fillRect/>
            </a:stretch>
          </p:blipFill>
          <p:spPr bwMode="auto">
            <a:xfrm>
              <a:off x="10499725" y="5737225"/>
              <a:ext cx="1639888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0394950" y="5453063"/>
              <a:ext cx="1744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sr-Cyrl-RS" altLang="en-US" sz="1000" b="1" dirty="0">
                  <a:solidFill>
                    <a:srgbClr val="FF0000"/>
                  </a:solidFill>
                </a:rPr>
                <a:t>Институт за јавно здравље Војводине</a:t>
              </a:r>
              <a:endParaRPr lang="en-US" alt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0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44" y="2286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Како да дом учините безбеднијим пре рођења детета?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77" y="304800"/>
            <a:ext cx="1742123" cy="23622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4408" y="1600200"/>
            <a:ext cx="11277600" cy="4800600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Поставите 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стопере на прагове врата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који ће онемогућити нагло затварање врата и укљештење прстију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 степенице ставите ограду на закључавање.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Уклоните или учврстите све делове намештаја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који се лако могу оборити или преврнути.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Уколико сте у могућности да бирате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намештај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 најбољи је онај од природног материјала, без оштрих ивица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Пре рођења детета пожељно је да 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окречите простор за становање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и при томе користите нетоксичне боје и лакове, фарбу која не садржи олово и сл.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9608"/>
            <a:ext cx="10591800" cy="2209800"/>
          </a:xfrm>
        </p:spPr>
        <p:txBody>
          <a:bodyPr/>
          <a:lstStyle/>
          <a:p>
            <a:pPr algn="ctr" eaLnBrk="1" hangingPunct="1"/>
            <a:r>
              <a:rPr lang="sr-Cyrl-RS" alt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да свој дом учините безбеднијим </a:t>
            </a:r>
            <a:r>
              <a:rPr lang="sr-Cyrl-R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бебу од годину дана старости</a:t>
            </a:r>
            <a:r>
              <a:rPr lang="sr-Cyrl-RS" alt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altLang="en-US" sz="5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1902540"/>
            <a:ext cx="122746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Како да дом учините безбеднијим за бебу од годину дана старости?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8" y="1371600"/>
            <a:ext cx="12101051" cy="5486400"/>
          </a:xfrm>
        </p:spPr>
        <p:txBody>
          <a:bodyPr/>
          <a:lstStyle/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Постоље на које је причвршћена колевка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треба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да буде довољно стабилно.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Креветац треба да буде дубок најмање 60цм (од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горње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ивице душека до врха ограде), да би се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спречило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испадање детета из кревеца.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На странама кревета не смеју да постоје пречке које би беби омогућиле пењање, а размак између решетки не сме да буде преширок (шири од три прста) како се беба не би провукла или заглавила између њих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Беба би требало да спава у свом кревецу који је безбедан, а да на Вашем кревету у току дана проводи време са Вама, али је никада не остављајте саму на њему.</a:t>
            </a:r>
          </a:p>
          <a:p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020901"/>
            <a:ext cx="2362200" cy="2179499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10454899" y="2530555"/>
            <a:ext cx="1122460" cy="107897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Како да дом учините безбеднијим за бебу од годину дана старости?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25" y="1323816"/>
            <a:ext cx="11970775" cy="4800600"/>
          </a:xfrm>
        </p:spPr>
        <p:txBody>
          <a:bodyPr/>
          <a:lstStyle/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Обратите пажњу да душек буде одговарајуће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величине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како не би било празног простора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између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њега и ивица кревета.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Креветац не сме да буде близу завесе или гуртне од ролетне за коју би дете могло да се ухвати и њоме се угуши или испадне из кревеца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Ограда на кревецу треба да се аутоматски закључава како беба не би могла да је спусти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 кревецу не треба да се налазе никакви јастучићи, нити плишане играчке. Дешава се да јастуче или играчка детету падне на лице и онемогући дисање, што може изазавати гушење.</a:t>
            </a:r>
          </a:p>
          <a:p>
            <a:endParaRPr lang="ru-R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86" b="89992" l="5104" r="90000">
                        <a14:backgroundMark x1="10260" y1="4535" x2="57552" y2="1016"/>
                        <a14:backgroundMark x1="71146" y1="4535" x2="79115" y2="2424"/>
                        <a14:backgroundMark x1="87500" y1="4535" x2="87500" y2="4535"/>
                        <a14:backgroundMark x1="93125" y1="3127" x2="93125" y2="3127"/>
                        <a14:backgroundMark x1="98750" y1="18608" x2="98750" y2="18608"/>
                        <a14:backgroundMark x1="98750" y1="38311" x2="98750" y2="38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7" r="4603"/>
          <a:stretch/>
        </p:blipFill>
        <p:spPr>
          <a:xfrm>
            <a:off x="9525001" y="76200"/>
            <a:ext cx="2925984" cy="28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1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да дом учините безбеднијим за бебу од годину дана старости?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9" y="1600200"/>
            <a:ext cx="9357852" cy="4038600"/>
          </a:xfrm>
        </p:spPr>
        <p:txBody>
          <a:bodyPr/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 повијање бебе треба да буде чврсто фиксиран и да има заштиту са стране, јер се често деси да услед краткотрајне непажње родитеља беба падне са стола.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Беба у хранилици и колицима треба да увек буде везана каишевима, како не би испала.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 кадицу за купање не стављати ситне играчке које би забављале дете, јер је то ситуација у којој оно врло често гута стране предмете.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8" b="98616" l="9801" r="89986">
                        <a14:foregroundMark x1="32457" y1="42279" x2="32457" y2="42279"/>
                        <a14:foregroundMark x1="33807" y1="47817" x2="33807" y2="47817"/>
                        <a14:foregroundMark x1="40909" y1="66028" x2="40909" y2="66028"/>
                        <a14:foregroundMark x1="71378" y1="92652" x2="71378" y2="92652"/>
                        <a14:foregroundMark x1="69247" y1="84771" x2="69247" y2="84771"/>
                        <a14:foregroundMark x1="59446" y1="89883" x2="59446" y2="89883"/>
                        <a14:foregroundMark x1="22372" y1="79553" x2="22372" y2="79553"/>
                        <a14:foregroundMark x1="18679" y1="65708" x2="18679" y2="65708"/>
                        <a14:foregroundMark x1="11577" y1="40682" x2="11577" y2="40682"/>
                        <a14:foregroundMark x1="14489" y1="55378" x2="14489" y2="55378"/>
                        <a14:foregroundMark x1="22656" y1="83919" x2="22656" y2="83919"/>
                        <a14:foregroundMark x1="62926" y1="83174" x2="62926" y2="83174"/>
                        <a14:foregroundMark x1="59233" y1="88711" x2="59233" y2="88711"/>
                        <a14:foregroundMark x1="69815" y1="84345" x2="69815" y2="84345"/>
                        <a14:foregroundMark x1="69815" y1="86368" x2="69815" y2="86368"/>
                        <a14:foregroundMark x1="72727" y1="93504" x2="72727" y2="93504"/>
                        <a14:foregroundMark x1="74574" y1="87540" x2="74574" y2="87540"/>
                        <a14:foregroundMark x1="74574" y1="87540" x2="74574" y2="87540"/>
                        <a14:foregroundMark x1="18679" y1="78381" x2="18679" y2="78381"/>
                        <a14:foregroundMark x1="20313" y1="81576" x2="20313" y2="81576"/>
                        <a14:foregroundMark x1="34588" y1="98616" x2="34588" y2="98616"/>
                        <a14:foregroundMark x1="14986" y1="64111" x2="14986" y2="64111"/>
                        <a14:foregroundMark x1="63991" y1="91906" x2="63991" y2="91906"/>
                        <a14:foregroundMark x1="54474" y1="92332" x2="54474" y2="92332"/>
                        <a14:foregroundMark x1="50994" y1="74867" x2="50994" y2="74867"/>
                        <a14:backgroundMark x1="12358" y1="5644" x2="12358" y2="5644"/>
                        <a14:backgroundMark x1="39347" y1="4153" x2="39347" y2="4153"/>
                        <a14:backgroundMark x1="59233" y1="5644" x2="59233" y2="5644"/>
                        <a14:backgroundMark x1="81960" y1="2875" x2="81960" y2="2875"/>
                        <a14:backgroundMark x1="97088" y1="17252" x2="97088" y2="17252"/>
                        <a14:backgroundMark x1="97585" y1="40256" x2="97585" y2="40256"/>
                        <a14:backgroundMark x1="5469" y1="10863" x2="5469" y2="10863"/>
                        <a14:backgroundMark x1="4119" y1="47391" x2="4119" y2="47391"/>
                        <a14:backgroundMark x1="4688" y1="73269" x2="4688" y2="73269"/>
                        <a14:backgroundMark x1="7315" y1="84345" x2="7315" y2="84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9" r="17968"/>
          <a:stretch/>
        </p:blipFill>
        <p:spPr>
          <a:xfrm>
            <a:off x="8839200" y="2057400"/>
            <a:ext cx="3352800" cy="29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48" y="76200"/>
            <a:ext cx="10515600" cy="1325563"/>
          </a:xfrm>
        </p:spPr>
        <p:txBody>
          <a:bodyPr/>
          <a:lstStyle/>
          <a:p>
            <a:r>
              <a:rPr lang="sr-Cyrl-R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r-Cyrl-R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 да дом учините безбеднијим за бебу од годину дана старости?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48" y="1401762"/>
            <a:ext cx="10515599" cy="5303837"/>
          </a:xfrm>
        </p:spPr>
        <p:txBody>
          <a:bodyPr/>
          <a:lstStyle/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Пре стављања бебе у кадицу обавезно проверити температуру воде и никад не остављати бебу саму у кадици, зато што беба лако може да се окрене и лицем зарони у воду, и да тако дође до утапања.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Родитељима се не препоручује стављање деце у дубак, јер су искуства клиничара показала да употреба дубка доводи до неправилног раста и развоја детета, као и до честих повреда, нарочито главе.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Увек будите уз своју бебу и никада је не остављајте без надзора јер не знате шта ће јој привући пажњу, натерати је да се помери, преврне или усправи, чак и када мислите да још увек не може то да уради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81000"/>
            <a:ext cx="1638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4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7408</TotalTime>
  <Words>2393</Words>
  <Application>Microsoft Office PowerPoint</Application>
  <PresentationFormat>Widescreen</PresentationFormat>
  <Paragraphs>194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Office Theme</vt:lpstr>
      <vt:lpstr>ПРЕВЕНЦИЈА ИЗЛОЖЕНОСТИ МАЛЕ ДЕЦЕ ФИЗИЧКИМ ЧИНИОЦИМА И ЗАГАЂЕЊИМА  ИЗ ЖИВОТНЕ СРЕДИНЕ</vt:lpstr>
      <vt:lpstr>Како да свој дом учините безбеднијим пре рођења детета?</vt:lpstr>
      <vt:lpstr>1. Како да дом учините безбеднијим пре рођења детета?</vt:lpstr>
      <vt:lpstr>2. Како да дом учините безбеднијим пре рођења детета?</vt:lpstr>
      <vt:lpstr>Како да свој дом учините безбеднијим за бебу од годину дана старости?</vt:lpstr>
      <vt:lpstr>1. Како да дом учините безбеднијим за бебу од годину дана старости?</vt:lpstr>
      <vt:lpstr>2. Како да дом учините безбеднијим за бебу од годину дана старости?</vt:lpstr>
      <vt:lpstr>3. Како да дом учините безбеднијим за бебу од годину дана старости?</vt:lpstr>
      <vt:lpstr>4. Како да дом учините безбеднијим за бебу од годину дана старости?</vt:lpstr>
      <vt:lpstr>5. Како да дом учините безбеднијим за бебу од годину дана старости?</vt:lpstr>
      <vt:lpstr>Како да дом учините безбеднијим за бебу која је проходала?</vt:lpstr>
      <vt:lpstr>1. Како да дом учините безбеднијим за бебу која је проходала?</vt:lpstr>
      <vt:lpstr>2. Како да дом учините безбеднијим за бебу која је проходала?</vt:lpstr>
      <vt:lpstr>3. Како да дом учините безбеднијим за бебу која је проходала?</vt:lpstr>
      <vt:lpstr>4. Како да дом учините безбеднијим за бебу која је проходала?</vt:lpstr>
      <vt:lpstr>PowerPoint Presentation</vt:lpstr>
      <vt:lpstr>Заштита од сунца</vt:lpstr>
      <vt:lpstr>Опекотине од сунца</vt:lpstr>
      <vt:lpstr>Заштита детета од сунца и топлоте</vt:lpstr>
      <vt:lpstr>Заштита детета од сунца и топлоте</vt:lpstr>
      <vt:lpstr>Заштита од хладноће</vt:lpstr>
      <vt:lpstr>1. Заштита детета од промрзлина</vt:lpstr>
      <vt:lpstr>2. Заштита детета од промрзлина</vt:lpstr>
      <vt:lpstr>Заштита од дуванског дима</vt:lpstr>
      <vt:lpstr>Изложеност дуванском диму узрокује бројне озбиљне болести:</vt:lpstr>
      <vt:lpstr>Последице изложености дуванском диму  по одрасле (довољни нивои научних доказа) </vt:lpstr>
      <vt:lpstr>Последице изложености дуванском диму  по одрасле (указујући нивои научних доказа) </vt:lpstr>
      <vt:lpstr>Последице изложености дуванском диму  по децу (довољни нивои научних доказа) </vt:lpstr>
      <vt:lpstr>Последице изложености дуванском диму  по децу (указујући нивои научних доказа) </vt:lpstr>
      <vt:lpstr>Деца изложена дуванском диму чешће оболевају од :</vt:lpstr>
      <vt:lpstr>PowerPoint Presentation</vt:lpstr>
      <vt:lpstr>Окружење без  дуванског дима:</vt:lpstr>
      <vt:lpstr>Стари и “нови” појмови...</vt:lpstr>
      <vt:lpstr>THIRDHAND SMOKE: “ЗАДРЖАНЕ ЧЕСТИЦЕ ДУВАНА”</vt:lpstr>
      <vt:lpstr>У презентацији су коришћене слике из публикација  Института за јавно здравље Војводине и из следећих извора: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Karakteristike povreda i trovanja kod dece</dc:title>
  <dc:creator>Sale</dc:creator>
  <cp:lastModifiedBy>Korisnik</cp:lastModifiedBy>
  <cp:revision>228</cp:revision>
  <dcterms:created xsi:type="dcterms:W3CDTF">2009-11-22T22:40:45Z</dcterms:created>
  <dcterms:modified xsi:type="dcterms:W3CDTF">2020-12-09T20:59:09Z</dcterms:modified>
</cp:coreProperties>
</file>