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393" r:id="rId2"/>
    <p:sldId id="312" r:id="rId3"/>
    <p:sldId id="340" r:id="rId4"/>
    <p:sldId id="258" r:id="rId5"/>
    <p:sldId id="260" r:id="rId6"/>
    <p:sldId id="261" r:id="rId7"/>
    <p:sldId id="342" r:id="rId8"/>
    <p:sldId id="275" r:id="rId9"/>
    <p:sldId id="277" r:id="rId10"/>
    <p:sldId id="279" r:id="rId11"/>
    <p:sldId id="280" r:id="rId12"/>
    <p:sldId id="266" r:id="rId13"/>
    <p:sldId id="313" r:id="rId14"/>
    <p:sldId id="314" r:id="rId15"/>
    <p:sldId id="316" r:id="rId16"/>
    <p:sldId id="281" r:id="rId17"/>
    <p:sldId id="405" r:id="rId18"/>
    <p:sldId id="332" r:id="rId19"/>
    <p:sldId id="283" r:id="rId20"/>
    <p:sldId id="286" r:id="rId21"/>
    <p:sldId id="328" r:id="rId22"/>
    <p:sldId id="287" r:id="rId23"/>
    <p:sldId id="288" r:id="rId24"/>
    <p:sldId id="289" r:id="rId25"/>
    <p:sldId id="298" r:id="rId26"/>
    <p:sldId id="324" r:id="rId27"/>
    <p:sldId id="301" r:id="rId28"/>
    <p:sldId id="306" r:id="rId29"/>
    <p:sldId id="307" r:id="rId30"/>
    <p:sldId id="308" r:id="rId31"/>
    <p:sldId id="408" r:id="rId32"/>
    <p:sldId id="310" r:id="rId33"/>
    <p:sldId id="323" r:id="rId34"/>
    <p:sldId id="302" r:id="rId35"/>
    <p:sldId id="303" r:id="rId36"/>
    <p:sldId id="374" r:id="rId37"/>
    <p:sldId id="304" r:id="rId38"/>
    <p:sldId id="375" r:id="rId39"/>
    <p:sldId id="319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88" r:id="rId53"/>
    <p:sldId id="389" r:id="rId54"/>
    <p:sldId id="363" r:id="rId55"/>
    <p:sldId id="391" r:id="rId56"/>
    <p:sldId id="394" r:id="rId57"/>
    <p:sldId id="395" r:id="rId58"/>
    <p:sldId id="396" r:id="rId59"/>
    <p:sldId id="397" r:id="rId60"/>
    <p:sldId id="398" r:id="rId61"/>
    <p:sldId id="399" r:id="rId62"/>
    <p:sldId id="401" r:id="rId63"/>
    <p:sldId id="402" r:id="rId64"/>
    <p:sldId id="403" r:id="rId65"/>
    <p:sldId id="404" r:id="rId66"/>
    <p:sldId id="407" r:id="rId6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70AC2E"/>
    <a:srgbClr val="FF9933"/>
    <a:srgbClr val="EBC00B"/>
    <a:srgbClr val="FFFFC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4660"/>
  </p:normalViewPr>
  <p:slideViewPr>
    <p:cSldViewPr>
      <p:cViewPr varScale="1">
        <p:scale>
          <a:sx n="65" d="100"/>
          <a:sy n="65" d="100"/>
        </p:scale>
        <p:origin x="64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835D4-A17B-4E17-B6B2-9CEACD203F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7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7332-831E-4132-B3F1-F337BA2DE6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0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18F2-D7BD-4B0E-884A-3D09A30871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07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709DB-DD14-4BBF-BF67-0FB9BCEC7E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11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495CC-AA1A-4384-BD05-3A7A318CAB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2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8C40-6F99-4492-B56E-204301ECDC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77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79CBF-FAB7-41B3-A272-52317BE762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68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11E77-F6C8-44C9-BEAE-453F4DC2D9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72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D2564-B8B0-48AB-A265-6861C50B0D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25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87E25-CCF3-4A3C-BB25-70B40B7409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61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968A-CCCE-43AE-9F63-E7D013C5D5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246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4084-C1B8-4C00-88F0-FB4521D11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65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F36A98-A085-4FD9-BE74-C14E987D75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pexels.com/" TargetMode="External"/><Relationship Id="rId7" Type="http://schemas.openxmlformats.org/officeDocument/2006/relationships/hyperlink" Target="https://www.halobeba.rs/bezbednost/bezbednost-dece-u-kuci/" TargetMode="External"/><Relationship Id="rId2" Type="http://schemas.openxmlformats.org/officeDocument/2006/relationships/hyperlink" Target="http://www.freedigitalphoto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cef.org/serbia/media/6196/file/Zabava%20bez%20povreda.pdf" TargetMode="External"/><Relationship Id="rId5" Type="http://schemas.openxmlformats.org/officeDocument/2006/relationships/hyperlink" Target="https://pixabay.com/" TargetMode="External"/><Relationship Id="rId4" Type="http://schemas.openxmlformats.org/officeDocument/2006/relationships/hyperlink" Target="https://unsplash.com/" TargetMode="External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796416" y="381000"/>
            <a:ext cx="10668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ПОВРЕДА И ТРОВАЊА</a:t>
            </a:r>
            <a:r>
              <a:rPr lang="sr-Latn-C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</a:t>
            </a:r>
            <a:r>
              <a:rPr lang="sr-Latn-C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ДЕЦЕ</a:t>
            </a:r>
            <a:endParaRPr lang="sr-Latn-CS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47" y="1779051"/>
            <a:ext cx="6415553" cy="285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3120492" y="4724400"/>
            <a:ext cx="6023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доц</a:t>
            </a:r>
            <a:r>
              <a:rPr lang="sr-Latn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sr-Latn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Оља</a:t>
            </a:r>
            <a:r>
              <a:rPr lang="sr-Latn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Нићифоровић Шурковић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3" name="WordArt 9"/>
          <p:cNvSpPr>
            <a:spLocks noChangeArrowheads="1" noChangeShapeType="1" noTextEdit="1"/>
          </p:cNvSpPr>
          <p:nvPr/>
        </p:nvSpPr>
        <p:spPr bwMode="auto">
          <a:xfrm>
            <a:off x="4530725" y="5737225"/>
            <a:ext cx="314007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Знањем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до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здравих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избора</a:t>
            </a:r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678762" y="6292850"/>
            <a:ext cx="7044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1200" b="1" dirty="0" smtClean="0">
                <a:latin typeface="Arial" panose="020B0604020202020204" pitchFamily="34" charset="0"/>
              </a:rPr>
              <a:t>Програмски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задатак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Посебног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програма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у области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јавног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здравља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за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АПВ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у </a:t>
            </a:r>
            <a:r>
              <a:rPr lang="sr-Cyrl-RS" altLang="en-US" sz="1200" b="1" dirty="0">
                <a:latin typeface="Arial" panose="020B0604020202020204" pitchFamily="34" charset="0"/>
              </a:rPr>
              <a:t>2020.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години:</a:t>
            </a:r>
            <a:endParaRPr lang="sr-Cyrl-RS" altLang="en-US" sz="12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1200" b="1" dirty="0" smtClean="0">
                <a:latin typeface="Arial" panose="020B0604020202020204" pitchFamily="34" charset="0"/>
              </a:rPr>
              <a:t>Унапређење здравствене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писмености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популације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en-US" altLang="en-US" sz="1200" b="1" dirty="0">
                <a:latin typeface="Arial" panose="020B0604020202020204" pitchFamily="34" charset="0"/>
              </a:rPr>
              <a:t>– </a:t>
            </a:r>
            <a:r>
              <a:rPr lang="en-US" altLang="en-US" sz="1200" b="1" dirty="0" smtClean="0">
                <a:latin typeface="Arial" panose="020B0604020202020204" pitchFamily="34" charset="0"/>
              </a:rPr>
              <a:t>„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Знањем до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здравих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избора</a:t>
            </a:r>
            <a:r>
              <a:rPr lang="en-US" altLang="en-US" sz="1200" b="1" dirty="0" smtClean="0">
                <a:latin typeface="Arial" panose="020B0604020202020204" pitchFamily="34" charset="0"/>
              </a:rPr>
              <a:t>“ </a:t>
            </a:r>
            <a:endParaRPr lang="en-US" altLang="en-US" sz="1200" b="1" dirty="0">
              <a:latin typeface="Arial" panose="020B0604020202020204" pitchFamily="34" charset="0"/>
            </a:endParaRPr>
          </a:p>
        </p:txBody>
      </p:sp>
      <p:pic>
        <p:nvPicPr>
          <p:cNvPr id="20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70513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9"/>
          <p:cNvGrpSpPr>
            <a:grpSpLocks/>
          </p:cNvGrpSpPr>
          <p:nvPr/>
        </p:nvGrpSpPr>
        <p:grpSpPr bwMode="auto">
          <a:xfrm>
            <a:off x="10394950" y="5453063"/>
            <a:ext cx="1744663" cy="1347787"/>
            <a:chOff x="10394950" y="5453063"/>
            <a:chExt cx="1744663" cy="1347787"/>
          </a:xfrm>
        </p:grpSpPr>
        <p:pic>
          <p:nvPicPr>
            <p:cNvPr id="205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5890" b="54884"/>
            <a:stretch>
              <a:fillRect/>
            </a:stretch>
          </p:blipFill>
          <p:spPr bwMode="auto">
            <a:xfrm>
              <a:off x="10499725" y="5737225"/>
              <a:ext cx="1639888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Box 8"/>
            <p:cNvSpPr txBox="1">
              <a:spLocks noChangeArrowheads="1"/>
            </p:cNvSpPr>
            <p:nvPr/>
          </p:nvSpPr>
          <p:spPr bwMode="auto">
            <a:xfrm>
              <a:off x="10394950" y="5453063"/>
              <a:ext cx="1744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r-Cyrl-RS" altLang="en-US" sz="1000" b="1">
                  <a:solidFill>
                    <a:srgbClr val="FF0000"/>
                  </a:solidFill>
                  <a:latin typeface="Arial" panose="020B0604020202020204" pitchFamily="34" charset="0"/>
                </a:rPr>
                <a:t>Институт за јавно здравље Војводине</a:t>
              </a:r>
              <a:endParaRPr lang="en-US" altLang="en-US" sz="10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792163"/>
          </a:xfrm>
        </p:spPr>
        <p:txBody>
          <a:bodyPr/>
          <a:lstStyle/>
          <a:p>
            <a:pPr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Разлике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село 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град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56141" cy="54864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Учесталост повреда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генерално је виша 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сеоским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градским срединама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Убиство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насиље и криминал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 чешћи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градовима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Неке повреде јављају се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 на селу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настале од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пољопривредних машина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тровања пестицидима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Смртност је два пута виша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 повреда насталих на селу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указује на тежину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неадекватност пружања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прве помоћи 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удаљеност здравствене службе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929" y="4495800"/>
            <a:ext cx="3546071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20" y="23931"/>
            <a:ext cx="3615056" cy="203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pPr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Шире окружење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47800"/>
            <a:ext cx="10287000" cy="49530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Сиромаштво повећава ризик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настанак повреда и тровања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кроз окружење у коме дете живи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Tx/>
              <a:buNone/>
            </a:pPr>
            <a:endParaRPr lang="sr-Latn-CS" alt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Неодговарајуће куће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Необезбеђени путеви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недостатак тротоара и бициклистичких стаза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Већа учесталост насиља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article-0-00AC14280000044C-494_468x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4572000"/>
            <a:ext cx="31591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према механизму настанка</a:t>
            </a:r>
            <a:endParaRPr lang="en-GB" altLang="en-US" sz="4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666875"/>
            <a:ext cx="4038600" cy="47244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Падови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Саобраћајни удеси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 возила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Пешаци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Бицикл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Утапање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Гушење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400800" y="2209800"/>
            <a:ext cx="4648200" cy="32766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Опекотине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опаротине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ватреним оружјем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1463"/>
            <a:ext cx="10515600" cy="1325562"/>
          </a:xfrm>
        </p:spPr>
        <p:txBody>
          <a:bodyPr/>
          <a:lstStyle/>
          <a:p>
            <a:pPr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Карактеристике деце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које их чине подложним повредама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10668000" cy="4191000"/>
          </a:xfrm>
        </p:spPr>
        <p:txBody>
          <a:bodyPr/>
          <a:lstStyle/>
          <a:p>
            <a:pPr eaLnBrk="1" hangingPunct="1">
              <a:lnSpc>
                <a:spcPct val="115000"/>
              </a:lnSpc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 крећу у вртић и школу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сусрећу се са другачијим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окружењем него млађа деца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15000"/>
              </a:lnSpc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да имају доживљај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су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 савладавају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различите изазове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део времена проводе изван куће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15000"/>
              </a:lnSpc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Бројни утицаји изван породице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моделирају њихово понашање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596900" y="1841500"/>
            <a:ext cx="10363200" cy="44831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је веома важан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део њиховог живота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Склони су да искушавају себе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проверавају своје физичке способности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1" hangingPunct="1">
              <a:buFontTx/>
              <a:buChar char="•"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Некада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окупирани игром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забораве правила о безбедности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1" indent="-342900" eaLnBrk="1" hangingPunct="1">
              <a:buFontTx/>
              <a:buChar char="•"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Погрешно процене ризик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1" hangingPunct="1">
              <a:buFontTx/>
              <a:buChar char="•"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Покушају да тестирају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своје способности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правећи се важни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 друговима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1" hangingPunct="1">
              <a:buFontTx/>
              <a:buChar char="•"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Непослушни су у неким ситуацијама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363" name="Picture 4" descr="children-climbing-f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38" y="195263"/>
            <a:ext cx="2100262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533400" y="304800"/>
            <a:ext cx="731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Карактеристике деце</a:t>
            </a:r>
            <a:r>
              <a:rPr lang="sr-Latn-C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које их чине подложним повредама</a:t>
            </a:r>
            <a:endParaRPr lang="sr-Latn-CS" alt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95948" y="533400"/>
            <a:ext cx="8229600" cy="838200"/>
          </a:xfrm>
        </p:spPr>
        <p:txBody>
          <a:bodyPr/>
          <a:lstStyle/>
          <a:p>
            <a:pPr algn="ctr" eaLnBrk="1" hangingPunct="1">
              <a:lnSpc>
                <a:spcPct val="125000"/>
              </a:lnSpc>
              <a:spcAft>
                <a:spcPct val="50000"/>
              </a:spcAft>
              <a:buFontTx/>
              <a:buNone/>
              <a:defRPr/>
            </a:pPr>
            <a:r>
              <a:rPr lang="sr-Cyrl-R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Приликом игре потребан је надзор одраслих</a:t>
            </a:r>
            <a:r>
              <a:rPr lang="sr-Latn-C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76" y="1747692"/>
            <a:ext cx="7048500" cy="469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4876800" cy="868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R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Падови</a:t>
            </a:r>
            <a:endParaRPr lang="en-GB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599" y="914400"/>
            <a:ext cx="11679397" cy="3865563"/>
          </a:xfrm>
        </p:spPr>
        <p:txBody>
          <a:bodyPr/>
          <a:lstStyle/>
          <a:p>
            <a:pPr eaLnBrk="1" hangingPunct="1"/>
            <a:r>
              <a:rPr lang="sr-Cyrl-RS" altLang="en-US" sz="3600" u="sng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Падови са</a:t>
            </a:r>
            <a:r>
              <a:rPr lang="sr-Latn-CS" altLang="en-US" sz="3600" u="sng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преповијалишта и кревета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Беба се никада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оставља сама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преповијалишту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чак и када сте сигурни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до тог момента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није савладала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пребацивање на бок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вам се чини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је мирна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Падови са висине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довести до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потреса мозга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тежих последица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 је одмах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позвати службу хитне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медицинске помоћи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2"/>
          <a:stretch/>
        </p:blipFill>
        <p:spPr>
          <a:xfrm>
            <a:off x="7772400" y="4343399"/>
            <a:ext cx="4135597" cy="2386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16" y="4571999"/>
            <a:ext cx="2157983" cy="21579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-1587"/>
            <a:ext cx="2362200" cy="8397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R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Падови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838200"/>
            <a:ext cx="9372599" cy="5075238"/>
          </a:xfrm>
        </p:spPr>
        <p:txBody>
          <a:bodyPr/>
          <a:lstStyle/>
          <a:p>
            <a:pPr eaLnBrk="1" hangingPunct="1">
              <a:defRPr/>
            </a:pPr>
            <a:r>
              <a:rPr lang="sr-Cyrl-RS" altLang="en-US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Падови </a:t>
            </a:r>
            <a:r>
              <a:rPr lang="sr-Cyrl-RS" altLang="en-US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 степенице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defRPr/>
            </a:pP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уколико се играју на степеништу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 eaLnBrk="1" hangingPunct="1">
              <a:buFontTx/>
              <a:buNone/>
              <a:defRPr/>
            </a:pP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спуштају низ ограду и сл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>
              <a:defRPr/>
            </a:pP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саплитањем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уколико нагазе предмете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buFontTx/>
              <a:buNone/>
              <a:defRPr/>
            </a:pP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који се налазе на степеништу</a:t>
            </a:r>
            <a:endParaRPr lang="sr-Latn-CS" alt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sr-Cyrl-RS" altLang="en-US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Падови</a:t>
            </a:r>
            <a:r>
              <a:rPr lang="sr-Latn-CS" altLang="en-US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кроз прозор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SzPct val="56000"/>
              <a:defRPr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 може да се нагне сувише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buSzPct val="56000"/>
              <a:buFontTx/>
              <a:buNone/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покуша да пређе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 једног прозора на други</a:t>
            </a:r>
            <a:endParaRPr lang="sr-Latn-C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SzPct val="56000"/>
              <a:defRPr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случајно да се наслони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полуотворен прозор</a:t>
            </a:r>
            <a:endParaRPr lang="sr-Latn-C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SzPct val="56000"/>
              <a:defRPr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погрешно да процени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колико је прозор удаљен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 тла и да скочи</a:t>
            </a:r>
            <a:endParaRPr lang="sr-Latn-C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SzPct val="56000"/>
              <a:buFont typeface="Arial" panose="020B0604020202020204" pitchFamily="34" charset="0"/>
              <a:buNone/>
              <a:defRPr/>
            </a:pPr>
            <a:r>
              <a:rPr lang="sr-Cyrl-R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</a:t>
            </a: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Cyrl-R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ограде и браве</a:t>
            </a: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на закључавање</a:t>
            </a:r>
            <a:endParaRPr lang="sr-Latn-C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6" descr="michaelis-boyd-architect-stair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146050"/>
            <a:ext cx="2379662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3840758051_fd206a7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3208338"/>
            <a:ext cx="237966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609600"/>
            <a:ext cx="10515600" cy="2209800"/>
          </a:xfrm>
        </p:spPr>
        <p:txBody>
          <a:bodyPr/>
          <a:lstStyle/>
          <a:p>
            <a:pPr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Због авантуристичког духа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 зато што је то забрањено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нека деца играју се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опасним местима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 што су градилишта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пруга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endParaRPr lang="sr-Cyrl-R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морају бити под надзором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треба им причати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опасностима оваквих места за игру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4" descr="railway-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1242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488" y="200025"/>
            <a:ext cx="8229600" cy="68421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у саобраћају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90600"/>
            <a:ext cx="7467600" cy="571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у моторним возилима</a:t>
            </a:r>
            <a:endParaRPr lang="sr-Latn-CS" alt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 деца и адолесценти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најчешће умиру због повреда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задобијених у удесима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моторних возила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 деца узраста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година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најчешће страдају као пешаци</a:t>
            </a:r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Обавезно је коришћење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адекватних седишта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децу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аутомобилима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редовно везивање појасева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свих путника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превожење деце до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година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искључиво на задњим седиштима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22738"/>
            <a:ext cx="34226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31938"/>
            <a:ext cx="34226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</a:t>
            </a:r>
            <a:r>
              <a:rPr lang="sr-Latn-C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r>
              <a:rPr lang="sr-Latn-C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</a:t>
            </a:r>
            <a:r>
              <a:rPr lang="sr-Latn-C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деце</a:t>
            </a:r>
            <a:endParaRPr lang="en-GB" alt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676400"/>
            <a:ext cx="9525000" cy="11430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Повреда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је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било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које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физичко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оштећење тела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узроковано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задесно или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насиљем</a:t>
            </a:r>
            <a:r>
              <a:rPr lang="sr-Latn-C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267200"/>
            <a:ext cx="3162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59263"/>
            <a:ext cx="373380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5172075"/>
            <a:ext cx="32861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3019425"/>
            <a:ext cx="2990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8229600" cy="639763"/>
          </a:xfrm>
        </p:spPr>
        <p:txBody>
          <a:bodyPr/>
          <a:lstStyle/>
          <a:p>
            <a:pPr eaLnBrk="1" hangingPunct="1"/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при вожњи бицикла</a:t>
            </a:r>
            <a:endParaRPr lang="sr-Latn-CS" altLang="en-U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391400" cy="5059362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при вожњи бицикла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 врло чест разлог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обраћању хитним службама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Већина тешких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смртних повреда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бициклу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повезана је са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повредом главе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Кациге смањују вероватноћу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главе за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85%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ризик од повреде мозга за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88%,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такође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смањују повреде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средњег и горњег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 лица за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large_mr0731bikesLNS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447800"/>
            <a:ext cx="34750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343400"/>
            <a:ext cx="345916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/>
          <p:cNvSpPr txBox="1">
            <a:spLocks noChangeArrowheads="1"/>
          </p:cNvSpPr>
          <p:nvPr/>
        </p:nvSpPr>
        <p:spPr bwMode="auto">
          <a:xfrm>
            <a:off x="1995488" y="200025"/>
            <a:ext cx="82296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у саобраћају</a:t>
            </a:r>
            <a:endParaRPr lang="en-GB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6858000" y="838200"/>
            <a:ext cx="5181600" cy="5486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Aft>
                <a:spcPct val="50000"/>
              </a:spcAft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узраста до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година не могу сама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учествују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саобраћају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бициклу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50000"/>
              </a:spcAft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Често се повреде током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вожње бицикла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догађају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јер се деца тркају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возе бицикл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опасним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подручјима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паркинг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стрма улица и сл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59547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1001713"/>
            <a:ext cx="8229600" cy="655637"/>
          </a:xfrm>
        </p:spPr>
        <p:txBody>
          <a:bodyPr/>
          <a:lstStyle/>
          <a:p>
            <a:pPr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пешака</a:t>
            </a:r>
            <a:endParaRPr lang="sr-Latn-CS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30375"/>
            <a:ext cx="6172200" cy="4594225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пешака су најчешћи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узрок трауматске коме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деце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 узрок озбиљних  прелома ногу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sr-Latn-CS" alt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Већина повреда се дешава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током дана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 највећом учесталошћу након школе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1684338"/>
            <a:ext cx="44418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2"/>
          <p:cNvSpPr txBox="1">
            <a:spLocks noChangeArrowheads="1"/>
          </p:cNvSpPr>
          <p:nvPr/>
        </p:nvSpPr>
        <p:spPr bwMode="auto">
          <a:xfrm>
            <a:off x="1995488" y="200025"/>
            <a:ext cx="82296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у саобраћају</a:t>
            </a:r>
            <a:endParaRPr lang="en-GB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12838"/>
            <a:ext cx="11734800" cy="5821362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30%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повреда пешака су деца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Догађа се на обележеном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пешачком прелазу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што можда указује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лажни осећај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сигурности детета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недовољну пажњу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Већина деце нема вештине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правилно процењује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дешавања у саобраћају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још увек не могу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прецизно да процене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брзину аутомобила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раздаљину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обзиром да су ниска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су мање уочљива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возаче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 не могу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виде преко аутомобила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зато је добро 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u="sng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флуоресцентну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одећу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ознаке на торбама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Tx/>
              <a:buNone/>
            </a:pP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4262438" y="225425"/>
            <a:ext cx="3962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пешака</a:t>
            </a:r>
            <a:endParaRPr lang="sr-Latn-CS" alt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10515600" cy="777875"/>
          </a:xfrm>
        </p:spPr>
        <p:txBody>
          <a:bodyPr/>
          <a:lstStyle/>
          <a:p>
            <a:pPr eaLnBrk="1" hangingPunct="1"/>
            <a:r>
              <a:rPr lang="sr-Cyrl-R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пешака</a:t>
            </a:r>
            <a:endParaRPr lang="sr-Latn-CS" altLang="en-US" sz="4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47700" y="990600"/>
            <a:ext cx="11087100" cy="57150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Дешавања у околини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лако деци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одвуку пажњу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 њихово понашање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да буде непредвидљиво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Нпр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ако на другој страни улице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 друга,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да забораве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 што су учили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безбедности у саобраћају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 родитељи нису свесни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несклада изнеђу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способности деце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вештина потребних за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учешће у саобраћају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Родитељ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мора увек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показује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и где се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правилно прелази улица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пешачком прелазу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зелено светло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трчања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обазриво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...)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стално објашњава</a:t>
            </a:r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 ради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 и да указује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ако се неко не понаша правилно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17987"/>
            <a:ext cx="6248400" cy="1143000"/>
          </a:xfrm>
        </p:spPr>
        <p:txBody>
          <a:bodyPr/>
          <a:lstStyle/>
          <a:p>
            <a:pPr eaLnBrk="1" hangingPunct="1"/>
            <a:r>
              <a:rPr lang="sr-Cyrl-R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Утапање</a:t>
            </a:r>
            <a:endParaRPr lang="en-GB" alt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11353800" cy="41910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 деца не знају да пливају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нешто старија уче да пливају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знају да пливају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даље пливање у води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све њих представља ризик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Потребна је стална брига и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оних који чувају дете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 eaLnBrk="1" hangingPunct="1"/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 треба обучити за пливање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различитим условима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базен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језеро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унапређивати вештине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Tx/>
              <a:buNone/>
            </a:pPr>
            <a:endParaRPr lang="sr-Latn-C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5" descr="boys swimm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-53975"/>
            <a:ext cx="35814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33400"/>
            <a:ext cx="8458200" cy="2903537"/>
          </a:xfrm>
        </p:spPr>
        <p:txBody>
          <a:bodyPr/>
          <a:lstStyle/>
          <a:p>
            <a:pPr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постају старија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су све склонија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истраживању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авантурама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испробавању својих способности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да се догоди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прецене своје могућности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да занемаре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упозорења родитеља и одраслих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 је неопходан интензиван надзор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 су у близини воде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Picture 4" descr="117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15900"/>
            <a:ext cx="3505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457200" y="-76200"/>
            <a:ext cx="2164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Утапање</a:t>
            </a:r>
            <a:endParaRPr lang="sr-Latn-CS" alt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3" name="Rectangle 3"/>
          <p:cNvSpPr txBox="1">
            <a:spLocks noChangeArrowheads="1"/>
          </p:cNvSpPr>
          <p:nvPr/>
        </p:nvSpPr>
        <p:spPr bwMode="auto">
          <a:xfrm>
            <a:off x="243348" y="3505200"/>
            <a:ext cx="1203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Посебно је ризично пливање у реци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каналима или мору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изненада могу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наиђу на дубоку воду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потопљене предмете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муљ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талас од пловила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sr-Latn-C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Некада их вршњаци подстичу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ризично понашање у води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којем нису дорасли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ризичном месту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скакање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потапање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издржаји у роњењу итд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sr-Latn-C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Чак и под надзором одраслих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пливање у отвореним водама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да буде ризично</a:t>
            </a:r>
            <a:r>
              <a:rPr lang="sr-Latn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3050"/>
            <a:ext cx="5791200" cy="1143000"/>
          </a:xfrm>
        </p:spPr>
        <p:txBody>
          <a:bodyPr/>
          <a:lstStyle/>
          <a:p>
            <a:pPr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Гушење страним телом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21110" y="1944687"/>
            <a:ext cx="9296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Гушење храном није често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 је могуће ако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 једе и трчи или скаче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се десити  ако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устима има жвакаћу гуму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лизалицу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бомбону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sr-Latn-CS" alt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Гушење може настати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ако се деца играју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градилишту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великим гомилама песка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јер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доћи до затрпавања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5" descr="Lollipop-we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304800"/>
            <a:ext cx="2057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SandP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879850"/>
            <a:ext cx="2022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228600"/>
            <a:ext cx="10972800" cy="1143000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у пожарима и опекотине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4163"/>
            <a:ext cx="7315200" cy="49530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Ризик за повреде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смртни исход 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највећи до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десете године живота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Ризик је виши код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породица са нижим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економским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статусом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учесталост је највећа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породица живи у сиромаштву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родитељи имају ниже образовање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углавном умиру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због гушења димом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због опекотина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GB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4" descr="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87500"/>
            <a:ext cx="31654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10515600" cy="777875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у пожарима и опекотине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47700" y="1206500"/>
            <a:ext cx="10896600" cy="33655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смртних случајева у пожарима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настаје због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гушења димом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Цигарете узрокују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45%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свих пожара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22-56%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смртних случајева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због пожара у кући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Уколико деца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треба да рукују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врућом храном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течностима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 је да то чине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 близак надзор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помоћ одраслих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24" name="Picture 4" descr="pd1927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24400"/>
            <a:ext cx="29718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3214824103_7464b8f2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297021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8925"/>
            <a:ext cx="10744200" cy="1143000"/>
          </a:xfrm>
        </p:spPr>
        <p:txBody>
          <a:bodyPr/>
          <a:lstStyle/>
          <a:p>
            <a:pPr algn="ctr" eaLnBrk="1" hangingPunct="1"/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Класификација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повреда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према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СЗО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Међународној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класификацији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болести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10. </a:t>
            </a: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ревизија</a:t>
            </a:r>
            <a:endParaRPr lang="en-GB" alt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sr-Latn-C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r-Latn-C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Ненамерне</a:t>
            </a:r>
            <a:r>
              <a:rPr lang="sr-Latn-C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ненамерно</a:t>
            </a:r>
            <a:r>
              <a:rPr lang="sr-Latn-C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повређивање</a:t>
            </a:r>
            <a:r>
              <a:rPr lang="sr-Latn-C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Саобраћајни удеси</a:t>
            </a:r>
            <a:endParaRPr lang="sr-Latn-C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Падови и повреде</a:t>
            </a:r>
            <a:endParaRPr lang="sr-Latn-C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Опекотине, опаротине</a:t>
            </a:r>
            <a:endParaRPr lang="sr-Latn-C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Утапање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Угушење</a:t>
            </a:r>
            <a:endParaRPr lang="sr-Latn-C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endParaRPr lang="sr-Latn-C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Уједи животиња</a:t>
            </a: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5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6172200" y="1825625"/>
            <a:ext cx="5334000" cy="43513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sr-Latn-CS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sr-Cyrl-RS" alt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Намерне</a:t>
            </a:r>
            <a:r>
              <a:rPr lang="sr-Latn-CS" alt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повреде</a:t>
            </a:r>
            <a:endParaRPr lang="sr-Latn-CS" altLang="en-US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Интерперсонално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насиље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нпр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хомицид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сексуално насиље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Самоповређивање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покушај суицида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самомутилација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Легалне интервенције</a:t>
            </a:r>
            <a:endParaRPr lang="sr-Latn-C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цивилни немири</a:t>
            </a:r>
            <a:endParaRPr lang="en-GB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3352800" y="6019800"/>
            <a:ext cx="57487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sr-Cyrl-RS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Повреде</a:t>
            </a:r>
            <a:r>
              <a:rPr lang="sr-Latn-CS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неодређене намере</a:t>
            </a:r>
            <a:endParaRPr lang="en-GB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Опаротине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опекотине врелом водом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54163"/>
            <a:ext cx="10820400" cy="5029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да настану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eaLnBrk="1" hangingPunct="1"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Због вруће воде из славине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 eaLnBrk="1" hangingPunct="1"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Просипања вруће хране и течности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Опаротине врућом храном и водом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ипак су најчешће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 деце узраста испод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година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Деци са опаротинама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често су потребне дуге хоспитализације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бријне хируршке процедуре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да заостану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 ожиљци</a:t>
            </a:r>
            <a:endParaRPr lang="en-GB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6" descr="hot_cold_water_fauc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219200"/>
            <a:ext cx="24590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sr-Cyrl-R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Удари струје</a:t>
            </a:r>
            <a:endParaRPr lang="sr-Latn-CS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66" y="3048000"/>
            <a:ext cx="8667750" cy="3810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1219200"/>
            <a:ext cx="11506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Tx/>
              <a:buNone/>
              <a:defRPr/>
            </a:pP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да настану јер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defTabSz="914400" eaLnBrk="1" hangingPunct="1"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дирају утичнице и инсталације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lvl="1" defTabSz="914400" eaLnBrk="1" hangingPunct="1"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 укључи апарат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влажном купатилу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 се дете купа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искључи бојлер и грејалицу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 eaLnBrk="1" hangingPunct="1"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 неисправне инсталације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sr-Cyrl-RS" altLang="en-US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Штитници за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sr-Cyrl-R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шуко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sr-Cyrl-R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утичнице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Непрестани надзор деце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Провера инсталација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2398713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Више од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40%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повређених у ватромету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чине деца испод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година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да настану опекотине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ампутације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очију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sr-Latn-R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Децу стално треба контролисати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не купују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бацају петарде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4" descr="China_Kyling_Fireworks_Display_Sh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7703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070308_-_fireworks_gi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1813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3886200" y="271602"/>
            <a:ext cx="49028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Ватромет, петарде</a:t>
            </a:r>
            <a:endParaRPr lang="sr-Latn-CS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0" r="24973"/>
          <a:stretch>
            <a:fillRect/>
          </a:stretch>
        </p:blipFill>
        <p:spPr bwMode="auto">
          <a:xfrm>
            <a:off x="8496300" y="3698875"/>
            <a:ext cx="27305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0"/>
            <a:ext cx="4876800" cy="914400"/>
          </a:xfrm>
        </p:spPr>
        <p:txBody>
          <a:bodyPr/>
          <a:lstStyle/>
          <a:p>
            <a:pPr algn="ctr" eaLnBrk="1" hangingPunct="1"/>
            <a:r>
              <a:rPr lang="sr-Cyrl-RS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Посекотине</a:t>
            </a:r>
            <a:endParaRPr lang="en-GB" altLang="en-US" sz="4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10058400" cy="5334000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могу да се посеку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разбијено стакло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поклопац конзерве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јер у игри дирају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различите предмете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Aft>
                <a:spcPct val="50000"/>
              </a:spcAft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Ножеве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маказе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друге оштре предмете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треба 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користе под надзором одраслих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Родитељи треба да науче децу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да их безбедно користе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spcAft>
                <a:spcPct val="50000"/>
              </a:spcAft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Већина посекотина ножем и маказама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настаје због неискуства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зато што је дете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неспретно или непажљиво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Picture 4" descr="Orange-Knife-1-1152x8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2287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228600"/>
            <a:ext cx="8229600" cy="7921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ватреним оружјем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7162800" cy="3733800"/>
          </a:xfrm>
        </p:spPr>
        <p:txBody>
          <a:bodyPr/>
          <a:lstStyle/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Настају у три различите ситуације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endParaRPr lang="sr-Latn-CS" alt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 eaLnBrk="1" hangingPunct="1">
              <a:buFontTx/>
              <a:buAutoNum type="arabicPeriod"/>
            </a:pP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Ненамерне повреде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задеси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неадекватно чување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лака доступност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Покушај самоубиства</a:t>
            </a:r>
            <a:endParaRPr lang="sr-Latn-CS" alt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 eaLnBrk="1" hangingPunct="1">
              <a:buFontTx/>
              <a:buAutoNum type="arabicPeriod"/>
            </a:pP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Намерно нанете повреде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ватреним оружјем</a:t>
            </a:r>
            <a:endParaRPr lang="sr-Latn-CS" alt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 eaLnBrk="1" hangingPunct="1"/>
            <a:endParaRPr lang="sr-Latn-C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4" descr="KidWith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57400"/>
            <a:ext cx="3546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1"/>
          <p:cNvSpPr txBox="1">
            <a:spLocks noChangeArrowheads="1"/>
          </p:cNvSpPr>
          <p:nvPr/>
        </p:nvSpPr>
        <p:spPr bwMode="auto">
          <a:xfrm>
            <a:off x="381000" y="5410200"/>
            <a:ext cx="113655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r-Cyrl-R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Најбоља превенција</a:t>
            </a:r>
            <a:r>
              <a:rPr lang="sr-Latn-R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Cyrl-R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чување оружја</a:t>
            </a:r>
            <a:r>
              <a:rPr lang="sr-Latn-R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кључем или ван куће</a:t>
            </a:r>
            <a:endParaRPr lang="en-US" altLang="en-US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Cyrl-RS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endParaRPr lang="en-GB" altLang="en-US" sz="4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74613"/>
            <a:ext cx="10896600" cy="1146175"/>
          </a:xfrm>
        </p:spPr>
        <p:txBody>
          <a:bodyPr/>
          <a:lstStyle/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 су најчешћа у узрасту од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година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</p:txBody>
      </p:sp>
      <p:pic>
        <p:nvPicPr>
          <p:cNvPr id="35844" name="Picture 5" descr="photogallery_ways_to_protect_children_from_poisoning_01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766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Toddler-medicine-42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4000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4000"/>
            <a:ext cx="10515600" cy="2060575"/>
          </a:xfrm>
        </p:spPr>
        <p:txBody>
          <a:bodyPr/>
          <a:lstStyle/>
          <a:p>
            <a:pPr algn="just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 у деце могу се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јавити на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било ком месту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кући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стану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вртићу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игралиштима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sr-Latn-R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су веома радознала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Отровне материје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 налазе свуда око нас</a:t>
            </a:r>
            <a:r>
              <a:rPr lang="sr-Cyrl-CS" alt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RS" alt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3400"/>
            <a:ext cx="53101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8683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600200"/>
            <a:ext cx="7620000" cy="3429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у Војводини најчешће уносе</a:t>
            </a:r>
            <a:r>
              <a:rPr lang="sr-Latn-C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лекове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lvl="1" eaLnBrk="1" hangingPunct="1"/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инсектициде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		10%</a:t>
            </a:r>
          </a:p>
          <a:p>
            <a:pPr lvl="1" eaLnBrk="1" hangingPunct="1"/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алкохол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	  </a:t>
            </a: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  <a:p>
            <a:pPr lvl="1" eaLnBrk="1" hangingPunct="1"/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органске раствараче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(</a:t>
            </a: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бензин, раствараче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...)       </a:t>
            </a:r>
            <a:r>
              <a:rPr lang="sr-Cyrl-R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pic>
        <p:nvPicPr>
          <p:cNvPr id="37892" name="Picture 7" descr="poiso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62088"/>
            <a:ext cx="31892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98437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endParaRPr lang="sr-Latn-CS" altLang="en-US" sz="4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243013"/>
            <a:ext cx="11163300" cy="4906962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Некада грешком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могу да узму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 мислећи да 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бомбона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неку течност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мислећи да је сок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посебно ако се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налази у неоригиналној амбалажи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sr-Latn-CS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радозналости могу 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пробају алкохол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Tx/>
              <a:buNone/>
            </a:pPr>
            <a:endParaRPr lang="sr-Latn-CS" alt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Желатинозне капсуле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детерџентом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 чешћи узрок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 код деце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држите их ван домашаја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Tx/>
              <a:buNone/>
            </a:pPr>
            <a:endParaRPr lang="sr-Latn-CS" alt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 деце узраста изнад осам година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треба размишљати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намерном самотровању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6838"/>
            <a:ext cx="8229600" cy="944562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415256"/>
            <a:ext cx="6248400" cy="2178050"/>
          </a:xfrm>
        </p:spPr>
        <p:txBody>
          <a:bodyPr/>
          <a:lstStyle/>
          <a:p>
            <a:pPr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</a:t>
            </a:r>
            <a:endParaRPr lang="sr-Cyrl-C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НАМЕРНА ТРОВАЊА</a:t>
            </a:r>
            <a:endParaRPr lang="sr-Cyrl-C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НАМЕРНА ТРОВАЊА ОД СТРАНЕ ДРУГИХ ЛИЦА</a:t>
            </a:r>
            <a:endParaRPr lang="en-U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676400" y="4038600"/>
            <a:ext cx="8991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Путеви уноса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r-Latn-C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sr-Latn-C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преко уста</a:t>
            </a:r>
            <a:endParaRPr lang="sr-Cyrl-C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sr-Latn-C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удисањем</a:t>
            </a:r>
            <a:endParaRPr lang="sr-Cyrl-C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sr-Latn-C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преко коже и слузокоже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комбиновано</a:t>
            </a:r>
            <a:endParaRPr lang="sr-Cyrl-C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1" name="Picture 5" descr="p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1241425"/>
            <a:ext cx="2243137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и тровања код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11811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Несрећан случај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задес је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нежељени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ненамерни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неочекивани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догађај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који није</a:t>
            </a:r>
            <a:r>
              <a:rPr lang="sr-Latn-CS" alt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могао бити спречен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оставља погрешан утисак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је повреда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настала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услед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више силе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коју се није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могло утицати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Међутим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већина повреда се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избећи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 да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 боље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користити појам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ненамерно повређивање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уместо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несрећан случај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10744200" cy="5334000"/>
          </a:xfrm>
        </p:spPr>
        <p:txBody>
          <a:bodyPr/>
          <a:lstStyle/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Отровне материје су лако доступне деци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Потенцијално отровне материје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 налазе у неоригиналној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необележеној амбалажи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 или родитељ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грешком замене лек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 или родитељ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ненамерно предозира лек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Неисправне гасне инсталације у кући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Тровање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угљен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моноксидом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неисправних пећи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због наталоженог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дуванског дима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непроветреним просторијама</a:t>
            </a:r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009650"/>
            <a:ext cx="95250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лекови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витамини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парфем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колоњска вода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лосион после бријања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лакови за косу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шминка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r-Cyrl-R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Кухиња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сапун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детерџенти за судове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за полирање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за чишћење паркета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лекови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сирупи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фрижидеру</a:t>
            </a:r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8" name="Picture 5" descr="000028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276600"/>
            <a:ext cx="28082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609600"/>
            <a:ext cx="11277600" cy="617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Купатило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за чишћење површина</a:t>
            </a:r>
            <a:endParaRPr lang="sr-Cyrl-CS" alt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детерџенти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омекшивачи за веш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нерочито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капсуле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лекови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редства за испирање уста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препарати за зубе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сапун и лосион за бријање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дезодоранс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шампони 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за негу косе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ацетон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збељивачи за веш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пудер</a:t>
            </a:r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7" descr="most-dangerous-room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505200"/>
            <a:ext cx="25908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106363"/>
            <a:ext cx="22907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19188"/>
            <a:ext cx="11049000" cy="55102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Гаража</a:t>
            </a:r>
            <a:r>
              <a:rPr lang="sr-Cyrl-C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подрум</a:t>
            </a:r>
            <a:r>
              <a:rPr lang="sr-Cyrl-C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остава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моторно уље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антифриз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лепкови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оје и лакови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љани разређивач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здувни гасови мотора</a:t>
            </a:r>
            <a:endParaRPr lang="sr-Cyrl-CS" alt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редства против инсеката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глодара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за заштиту биља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пестициди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инсектициди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хербициди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...)</a:t>
            </a:r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6" name="Picture 5" descr="paint%20on%20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1200"/>
            <a:ext cx="2700338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565150" y="838200"/>
            <a:ext cx="11626850" cy="5867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Играчке</a:t>
            </a:r>
            <a:endParaRPr lang="sr-Latn-CS" altLang="en-US" sz="32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Користити играчке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које су означене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 безбедне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које нису направљене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 отровних материјала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оштане боје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грачке за купање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акит за децу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фарбане играчке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ојници и фигурице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разни сетови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боцкалице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перле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коцкице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...)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Опасне материје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олово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арсен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кадмијум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бром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азбест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2514600"/>
            <a:ext cx="37449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9916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Батерије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Водити рачуна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играчкама на батерије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деца могу прогутати батерије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нпр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 батерије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r-Cyrl-CS" alt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Ургентан случај страног тела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али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имати и токсичан ефекат</a:t>
            </a:r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4" name="Picture 7" descr="t-bat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276600"/>
            <a:ext cx="28956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19200"/>
            <a:ext cx="8763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Биљке</a:t>
            </a:r>
            <a:r>
              <a:rPr lang="sr-Latn-C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Rhicinus communis</a:t>
            </a:r>
            <a:r>
              <a:rPr lang="sr-Cyrl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8" name="Picture 4" descr="castor-plant-b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82775"/>
            <a:ext cx="76200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75" y="198438"/>
            <a:ext cx="8229600" cy="944562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19200"/>
            <a:ext cx="8763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Семенке и коштице воћа</a:t>
            </a:r>
            <a:r>
              <a:rPr lang="sr-Cyrl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цијаногени гликозиди</a:t>
            </a:r>
            <a:r>
              <a:rPr lang="sr-Cyrl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r-Cyrl-CS" altLang="en-US" dirty="0" smtClean="0">
                <a:solidFill>
                  <a:srgbClr val="002060"/>
                </a:solidFill>
              </a:rPr>
              <a:t>	</a:t>
            </a:r>
            <a:endParaRPr lang="en-US" altLang="en-US" dirty="0" smtClean="0">
              <a:solidFill>
                <a:srgbClr val="002060"/>
              </a:solidFill>
            </a:endParaRPr>
          </a:p>
        </p:txBody>
      </p:sp>
      <p:pic>
        <p:nvPicPr>
          <p:cNvPr id="48132" name="Picture 6" descr="604px-Sterappel_dwarsdrs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266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cher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 descr="summer-peach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828800"/>
            <a:ext cx="29352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 descr="419px-Bluebyrd_pl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2667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Задесна тровања у деце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9906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Алкохол</a:t>
            </a:r>
            <a:endParaRPr lang="sr-Latn-CS" alt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Млађа деца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имају тежу клиничку слику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етил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алкохолом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sr-Cyrl-CS" alt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Клиничка слика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хипогликемија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 нивоа шећера у крви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депресија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ЦНС-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посртање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поспаност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...)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респираторна депресија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успоравање дисања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хипоксија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недостатак кисеоника у телу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052513"/>
            <a:ext cx="19812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98438"/>
            <a:ext cx="8229600" cy="944562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 тровања лековима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10896600" cy="5334000"/>
          </a:xfrm>
        </p:spPr>
        <p:txBody>
          <a:bodyPr/>
          <a:lstStyle/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Лекове држати закључане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или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 домашаја детета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Након употребе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амбалажу лека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 затворите</a:t>
            </a:r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називати таблете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бомбонама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сирупе соковима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Никада детету не треба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давати лек у мраку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нејасном осветљењу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sr-Latn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се не би дала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већа доза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лека или заменио лек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Увек одрасли надзиру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узимање лекова</a:t>
            </a:r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06437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Повреде и тровања код деце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10439400" cy="50292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Последице повреда </a:t>
            </a: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sr-Latn-CS" altLang="en-U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Привремена онеспособљеност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Трајна онеспособљеност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Смрт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Потреба за лечењем и рехабилитацијом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Дуготрајни утицај на здравље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образовање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социјалну инклузију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5" descr="child-in-hospital-with-d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169135"/>
            <a:ext cx="4038600" cy="268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 тровања хемикалијама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9448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држати никаква хемијска средства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поду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поред тоалета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испод судопере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сл.</a:t>
            </a:r>
          </a:p>
          <a:p>
            <a:pPr marL="0" indent="0" eaLnBrk="1" hangingPunct="1">
              <a:buNone/>
              <a:defRPr/>
            </a:pP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CS" alt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сипати их у амбалажу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 минералне воде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јогурта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друге амбалаже познате или привлачне деци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Picture 11" descr="Prevent-Poisoning-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62300"/>
            <a:ext cx="2755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4088" y="193675"/>
            <a:ext cx="8229600" cy="984250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 тровања хемикалијама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763000" cy="4953000"/>
          </a:xfrm>
        </p:spPr>
        <p:txBody>
          <a:bodyPr/>
          <a:lstStyle/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Чувати опасне хемикалије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сигурном месту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могућности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држати их у закључаној просторији</a:t>
            </a:r>
          </a:p>
          <a:p>
            <a:pPr eaLnBrk="1" hangingPunct="1"/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Чувати у оригиналним паковањима</a:t>
            </a:r>
          </a:p>
          <a:p>
            <a:pPr eaLnBrk="1" hangingPunct="1"/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уклањати етикете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 оригиналних паковања</a:t>
            </a:r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8" name="Picture 4" descr="pois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2" y="2921000"/>
            <a:ext cx="36655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11734800" cy="1447800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 тровања пестицидима</a:t>
            </a:r>
            <a:r>
              <a:rPr lang="sr-Cyrl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C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за заштиту биљака</a:t>
            </a:r>
            <a:r>
              <a:rPr lang="sr-Cyrl-C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 инсеката</a:t>
            </a:r>
            <a:r>
              <a:rPr lang="sr-Cyrl-C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глодара и др</a:t>
            </a:r>
            <a:r>
              <a:rPr lang="sr-Cyrl-C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05000"/>
            <a:ext cx="10515600" cy="4038600"/>
          </a:xfrm>
        </p:spPr>
        <p:txBody>
          <a:bodyPr/>
          <a:lstStyle/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против глодара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држати на местима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лако доступним деци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поду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сакривена иза намештаја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треба објаснити детету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су намењена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Инсектициде користити искључиво са одговарајућом заштитом и према упутству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Држати их у закључаној просторији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8915400" cy="838200"/>
          </a:xfrm>
        </p:spPr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 тровања гасовима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11201400" cy="3581400"/>
          </a:xfrm>
        </p:spPr>
        <p:txBody>
          <a:bodyPr/>
          <a:lstStyle/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Редовно проверавати пећи на угаљ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чврсте материје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друге уређаје у кући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Редовно проветравати просторије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којима се ложи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одржавати димњаке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исправном стању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Проверавати инсталације за гас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инсталирати аларме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Пушење дуванских производа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дозволити у кући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у соби где су деца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6" name="Picture 7" descr="co-main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4306888"/>
            <a:ext cx="236220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co800_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03700"/>
            <a:ext cx="17478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 b="12231"/>
          <a:stretch>
            <a:fillRect/>
          </a:stretch>
        </p:blipFill>
        <p:spPr bwMode="auto">
          <a:xfrm>
            <a:off x="1676400" y="4410075"/>
            <a:ext cx="2743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12192000" cy="6248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Одговорно понашање одраслих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родитељи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наставници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...) </a:t>
            </a:r>
          </a:p>
          <a:p>
            <a:pPr eaLnBrk="1" hangingPunct="1">
              <a:lnSpc>
                <a:spcPct val="80000"/>
              </a:lnSpc>
            </a:pP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 почиње да усваја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 облике понашања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раније него што мислимо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 учи посматрајући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имитирајући понашање одраслих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својих вршњака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 децу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сама брину о својој безбедности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Објасните деци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могућим отровима из њихове околине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Научите децу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не узимају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самоиницијативно лекове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не једу бобице са биљака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не дирају инсталације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(нпр.</a:t>
            </a:r>
            <a:r>
              <a:rPr lang="sr-Latn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гасне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3600450" y="-76200"/>
            <a:ext cx="5561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Cyrl-R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Савети и напомене</a:t>
            </a:r>
            <a:endParaRPr lang="sr-Latn-C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>
          <a:xfrm>
            <a:off x="762000" y="1265238"/>
            <a:ext cx="6705600" cy="2544762"/>
          </a:xfrm>
        </p:spPr>
        <p:txBody>
          <a:bodyPr/>
          <a:lstStyle/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околини куће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местима где се деца играју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водити рачуна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ли има одбачених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амбалажа неких хемикалија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лекова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дивљих депонија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3200400" y="304800"/>
            <a:ext cx="5561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Cyrl-R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Савети и напомене</a:t>
            </a:r>
            <a:endParaRPr lang="sr-Latn-C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4" descr="Children%20among%20garbage%20at%20Cesmin%20L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311275"/>
            <a:ext cx="37242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2"/>
          <p:cNvSpPr txBox="1">
            <a:spLocks noChangeArrowheads="1"/>
          </p:cNvSpPr>
          <p:nvPr/>
        </p:nvSpPr>
        <p:spPr bwMode="auto">
          <a:xfrm>
            <a:off x="747712" y="4191000"/>
            <a:ext cx="64150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Алкохолна пића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цигарете и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друге дуванске производе држати ван домашаја деце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односно под надзором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6" name="Picture 4" descr="SNA1217A_682_86509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3810000"/>
            <a:ext cx="3773488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682" r="3708" b="8331"/>
          <a:stretch>
            <a:fillRect/>
          </a:stretch>
        </p:blipFill>
        <p:spPr bwMode="auto">
          <a:xfrm>
            <a:off x="1328738" y="533400"/>
            <a:ext cx="96583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171825" y="71438"/>
            <a:ext cx="5915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„ОПАААСНОСТИ НА УЛАЗУ У КУЋУ“</a:t>
            </a:r>
            <a:endParaRPr lang="en-US" alt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3657600" y="457200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може бити опасно на тераси?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3752850" y="457200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је опасно пењати се на столицу и друге предмете који су на тераси?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3733800" y="457200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је опасно пењати се на прозор?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3638550" y="442913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се мора опрезно улазити у гаражу?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3719513" y="442913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је опасно улазити у подруме?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3743325" y="442913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Шта може да се деси ако истрчимо из зграде за лоптом?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3686175" y="442913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Где је најсигурније за играње са лоптом?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nimBg="1"/>
      <p:bldP spid="16392" grpId="0" animBg="1"/>
      <p:bldP spid="16393" grpId="0" animBg="1"/>
      <p:bldP spid="16395" grpId="0" animBg="1"/>
      <p:bldP spid="16396" grpId="0" animBg="1"/>
      <p:bldP spid="1639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420" r="3851" b="8334"/>
          <a:stretch>
            <a:fillRect/>
          </a:stretch>
        </p:blipFill>
        <p:spPr bwMode="auto">
          <a:xfrm>
            <a:off x="1295400" y="547688"/>
            <a:ext cx="96012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1566863" y="762000"/>
            <a:ext cx="2514600" cy="1371600"/>
          </a:xfrm>
          <a:prstGeom prst="wedgeEllipseCallout">
            <a:avLst>
              <a:gd name="adj1" fmla="val 43685"/>
              <a:gd name="adj2" fmla="val 716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Где на слици видите пламен ватре?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1576388" y="771525"/>
            <a:ext cx="2514600" cy="1371600"/>
          </a:xfrm>
          <a:prstGeom prst="wedgeEllipseCallout">
            <a:avLst>
              <a:gd name="adj1" fmla="val 43685"/>
              <a:gd name="adj2" fmla="val 716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Где сте видели у својој кући упаљаче и шибице?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1557338" y="733425"/>
            <a:ext cx="2514600" cy="1371600"/>
          </a:xfrm>
          <a:prstGeom prst="wedgeEllipseCallout">
            <a:avLst>
              <a:gd name="adj1" fmla="val 43685"/>
              <a:gd name="adj2" fmla="val 716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Где на слици видите оштре предмете?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1600200" y="762000"/>
            <a:ext cx="2514600" cy="1371600"/>
          </a:xfrm>
          <a:prstGeom prst="wedgeEllipseCallout">
            <a:avLst>
              <a:gd name="adj1" fmla="val 43685"/>
              <a:gd name="adj2" fmla="val 716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Шта још може да посече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опече или укљешти прсте?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2895600" y="93663"/>
            <a:ext cx="62325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„ОПАААСНОСТИ У КУХИЊИ И ТРПЕЗАРИЈИ“</a:t>
            </a:r>
            <a:endParaRPr lang="en-US" altLang="en-US" sz="2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5" grpId="0" animBg="1"/>
      <p:bldP spid="17416" grpId="0" animBg="1"/>
      <p:bldP spid="174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682" r="3125" b="8331"/>
          <a:stretch>
            <a:fillRect/>
          </a:stretch>
        </p:blipFill>
        <p:spPr bwMode="auto">
          <a:xfrm>
            <a:off x="1204913" y="476250"/>
            <a:ext cx="9809162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5410200" y="4572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Зашто је опасно када се препуни вода у кади?</a:t>
            </a:r>
            <a:r>
              <a:rPr lang="sr-Cyrl-C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5391150" y="47625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се налази фен на слици и зашто је то опасно?</a:t>
            </a: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5395913" y="5334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ли видите негде прашак за веш?</a:t>
            </a:r>
            <a:r>
              <a:rPr lang="sr-Cyrl-C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5410200" y="5334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ли би он могао да стоји на другом месту?</a:t>
            </a:r>
            <a:r>
              <a:rPr lang="en-US" alt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5410200" y="5334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може да се деси ако је под у купатилу мокар?</a:t>
            </a:r>
            <a:r>
              <a:rPr lang="sr-Cyrl-CS" alt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5410200" y="5334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 се може спречити квашење пода? </a:t>
            </a: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975100" y="-3175"/>
            <a:ext cx="42084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Cyrl-CS" sz="2400" b="1" dirty="0">
                <a:solidFill>
                  <a:srgbClr val="002060"/>
                </a:solidFill>
                <a:latin typeface="+mn-lt"/>
              </a:rPr>
              <a:t>„ОПАААСНОСТИ У КУПАТИЛУ</a:t>
            </a:r>
            <a:r>
              <a:rPr lang="sr-Cyrl-C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8" grpId="0" animBg="1"/>
      <p:bldP spid="18439" grpId="0" animBg="1"/>
      <p:bldP spid="18440" grpId="0" animBg="1"/>
      <p:bldP spid="18441" grpId="0" animBg="1"/>
      <p:bldP spid="18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458" r="3125" b="8333"/>
          <a:stretch>
            <a:fillRect/>
          </a:stretch>
        </p:blipFill>
        <p:spPr bwMode="auto">
          <a:xfrm>
            <a:off x="1295400" y="446088"/>
            <a:ext cx="9837738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8236"/>
              <a:gd name="adj2" fmla="val 744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О које предмете на поду би могли да се спотакнемо? 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6796"/>
              <a:gd name="adj2" fmla="val 7588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Да ли неки предмет може да падне ако се случајно гурне?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7736"/>
              <a:gd name="adj2" fmla="val 595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чега би деца могла да се опеку у овој дневној соби?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7292"/>
              <a:gd name="adj2" fmla="val 7292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Да ли је свака биљка јестива? А  зашто није?</a:t>
            </a:r>
            <a:r>
              <a:rPr lang="sr-Cyrl-C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7736"/>
              <a:gd name="adj2" fmla="val 7292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Шта може да се налази у кутијици на столу?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8681"/>
              <a:gd name="adj2" fmla="val 744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није добро да остављамо ситне предмете на дохват мале деце?</a:t>
            </a:r>
            <a:r>
              <a:rPr lang="sr-Cyrl-C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9079"/>
              <a:gd name="adj2" fmla="val 863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Зашто кликери не смеју да се стављају у уста? 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6" name="Rectangle 15"/>
          <p:cNvSpPr>
            <a:spLocks noChangeArrowheads="1"/>
          </p:cNvSpPr>
          <p:nvPr/>
        </p:nvSpPr>
        <p:spPr bwMode="auto">
          <a:xfrm>
            <a:off x="3078163" y="-14288"/>
            <a:ext cx="584835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„ОПАААСНОСТИ У ДНЕВНОЈ СОБИ“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3" grpId="0" animBg="1"/>
      <p:bldP spid="19464" grpId="0" animBg="1"/>
      <p:bldP spid="19465" grpId="0" animBg="1"/>
      <p:bldP spid="19466" grpId="0" animBg="1"/>
      <p:bldP spid="19467" grpId="0" animBg="1"/>
      <p:bldP spid="194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52400"/>
            <a:ext cx="5867400" cy="1143000"/>
          </a:xfrm>
        </p:spPr>
        <p:txBody>
          <a:bodyPr/>
          <a:lstStyle/>
          <a:p>
            <a:pPr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Последице повреда 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210800" cy="4572000"/>
          </a:xfrm>
        </p:spPr>
        <p:txBody>
          <a:bodyPr/>
          <a:lstStyle/>
          <a:p>
            <a:pPr algn="just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Повреда не утиче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 на повређено дете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algn="just" eaLnBrk="1" hangingPunct="1">
              <a:buFontTx/>
              <a:buNone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утиче на све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људе повезане са њим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eaLnBrk="1" hangingPunct="1">
              <a:buFontTx/>
              <a:buNone/>
            </a:pPr>
            <a:endParaRPr lang="sr-Latn-CS" alt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Повређеном детету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потребна је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посебна нега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 eaLnBrk="1" hangingPunct="1">
              <a:buFontTx/>
              <a:buNone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родитељи су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стресу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изостају са посла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eaLnBrk="1" hangingPunct="1">
              <a:buFontTx/>
              <a:buNone/>
            </a:pPr>
            <a:endParaRPr lang="sr-Latn-CS" alt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 смртних повреда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губитак трпи породица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пријатељи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другови и другарице у школи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васпитачи и наставници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C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None/>
            </a:pPr>
            <a:endParaRPr lang="en-GB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worried 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0"/>
            <a:ext cx="2628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458" r="3125" b="8333"/>
          <a:stretch>
            <a:fillRect/>
          </a:stretch>
        </p:blipFill>
        <p:spPr bwMode="auto">
          <a:xfrm>
            <a:off x="1371600" y="449263"/>
            <a:ext cx="98075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3958"/>
              <a:gd name="adj2" fmla="val 3812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Зашто може бити опасно када дете извлачи ствари из ормана?</a:t>
            </a: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3958"/>
              <a:gd name="adj2" fmla="val 4187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се може десити са прстима ако се јако притисне фијока или нагло затварају врата?</a:t>
            </a:r>
            <a:r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3958"/>
              <a:gd name="adj2" fmla="val 4187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се може десити ако се трчи преко малих тепиха? </a:t>
            </a: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3958"/>
              <a:gd name="adj2" fmla="val 3687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ли је добро да се мала деца пењу на високе делове намештаја?</a:t>
            </a:r>
            <a:r>
              <a:rPr lang="en-US" alt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5884"/>
              <a:gd name="adj2" fmla="val 50417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је високо за бебу, а шта за предшколце?</a:t>
            </a: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41458"/>
              <a:gd name="adj2" fmla="val 2187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је високо за бебу, а шта за предшколце?</a:t>
            </a: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9" name="Rectangle 11"/>
          <p:cNvSpPr>
            <a:spLocks noChangeArrowheads="1"/>
          </p:cNvSpPr>
          <p:nvPr/>
        </p:nvSpPr>
        <p:spPr bwMode="auto">
          <a:xfrm>
            <a:off x="3505200" y="0"/>
            <a:ext cx="5202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„ОПАСНОСТИ У ДЕЧЈОЈ СОБИ!“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458" r="3125" b="8333"/>
          <a:stretch>
            <a:fillRect/>
          </a:stretch>
        </p:blipFill>
        <p:spPr bwMode="auto">
          <a:xfrm>
            <a:off x="976313" y="533400"/>
            <a:ext cx="96916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397250" y="117475"/>
            <a:ext cx="5449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„ОБОЈИМО ОПАААСНОСТИ!“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17513" r="30794" b="9636"/>
          <a:stretch>
            <a:fillRect/>
          </a:stretch>
        </p:blipFill>
        <p:spPr bwMode="auto">
          <a:xfrm>
            <a:off x="1487488" y="0"/>
            <a:ext cx="5095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872" b="8659"/>
          <a:stretch>
            <a:fillRect/>
          </a:stretch>
        </p:blipFill>
        <p:spPr bwMode="auto">
          <a:xfrm rot="-1652085">
            <a:off x="6456363" y="0"/>
            <a:ext cx="324008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872" b="9636"/>
          <a:stretch>
            <a:fillRect/>
          </a:stretch>
        </p:blipFill>
        <p:spPr bwMode="auto">
          <a:xfrm rot="-585091">
            <a:off x="7138988" y="2219325"/>
            <a:ext cx="3529012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139" b="9657"/>
          <a:stretch>
            <a:fillRect/>
          </a:stretch>
        </p:blipFill>
        <p:spPr bwMode="auto">
          <a:xfrm rot="-1753781">
            <a:off x="6816725" y="4537075"/>
            <a:ext cx="341947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WordArt 12"/>
          <p:cNvSpPr>
            <a:spLocks noChangeArrowheads="1" noChangeShapeType="1" noTextEdit="1"/>
          </p:cNvSpPr>
          <p:nvPr/>
        </p:nvSpPr>
        <p:spPr bwMode="auto">
          <a:xfrm>
            <a:off x="8382000" y="0"/>
            <a:ext cx="22860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sr-Cyrl-R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Narrow" panose="020B0606020202030204" pitchFamily="34" charset="0"/>
              </a:rPr>
              <a:t>БРОШУРА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872" b="8659"/>
          <a:stretch>
            <a:fillRect/>
          </a:stretch>
        </p:blipFill>
        <p:spPr bwMode="auto">
          <a:xfrm>
            <a:off x="1127125" y="17463"/>
            <a:ext cx="984567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872" b="9636"/>
          <a:stretch>
            <a:fillRect/>
          </a:stretch>
        </p:blipFill>
        <p:spPr bwMode="auto">
          <a:xfrm>
            <a:off x="990600" y="19050"/>
            <a:ext cx="99822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139" b="9657"/>
          <a:stretch>
            <a:fillRect/>
          </a:stretch>
        </p:blipFill>
        <p:spPr bwMode="auto">
          <a:xfrm>
            <a:off x="1074738" y="-14288"/>
            <a:ext cx="10126662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9" y="3295276"/>
            <a:ext cx="10515600" cy="740864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презентацији су коришћене слике из публикација</a:t>
            </a:r>
            <a:r>
              <a:rPr lang="sr-Latn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Института за јавно здравље Војводине и</a:t>
            </a:r>
            <a:r>
              <a:rPr lang="sr-Latn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следећих извора: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21" y="4114800"/>
            <a:ext cx="10515600" cy="1476973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http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://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www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.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freedigitalphotos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.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net</a:t>
            </a:r>
            <a:endParaRPr lang="sr-Cyrl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pexels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com</a:t>
            </a:r>
            <a:r>
              <a:rPr lang="sr-Latn-R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sz="2400" u="sng" dirty="0" smtClean="0">
              <a:latin typeface="Arial" panose="020B0604020202020204" pitchFamily="34" charset="0"/>
              <a:cs typeface="Arial" panose="020B0604020202020204" pitchFamily="34" charset="0"/>
              <a:hlinkClick r:id="rId4" tooltip="https://unsplash.com/"/>
            </a:endParaRP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https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://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pixabay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.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com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621" y="56894"/>
            <a:ext cx="1159887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/>
              <a:t>Литература</a:t>
            </a:r>
            <a:endParaRPr lang="sr-Latn-RS" sz="3200" dirty="0" smtClean="0"/>
          </a:p>
          <a:p>
            <a:endParaRPr lang="sr-Latn-RS" sz="700" dirty="0"/>
          </a:p>
          <a:p>
            <a:pPr marL="457200" indent="-457200">
              <a:buAutoNum type="arabicPeriod"/>
            </a:pPr>
            <a:r>
              <a:rPr lang="sr-Cyrl-RS" sz="2400" dirty="0" smtClean="0"/>
              <a:t>Институт за јавно здравље Војводине</a:t>
            </a:r>
            <a:r>
              <a:rPr lang="sr-Latn-RS" sz="2400" dirty="0" smtClean="0"/>
              <a:t>. </a:t>
            </a:r>
            <a:r>
              <a:rPr lang="sr-Cyrl-RS" sz="2400" dirty="0" smtClean="0"/>
              <a:t>Сигуран свет</a:t>
            </a:r>
            <a:r>
              <a:rPr lang="sr-Latn-RS" sz="2400" dirty="0" smtClean="0"/>
              <a:t>. </a:t>
            </a:r>
            <a:r>
              <a:rPr lang="sr-Cyrl-RS" sz="2400" dirty="0" smtClean="0"/>
              <a:t>Брошура у издању</a:t>
            </a:r>
            <a:r>
              <a:rPr lang="sr-Latn-RS" sz="2400" dirty="0" smtClean="0"/>
              <a:t> </a:t>
            </a:r>
            <a:r>
              <a:rPr lang="sr-Cyrl-RS" sz="2400" dirty="0" smtClean="0"/>
              <a:t>ИЗЈЗВ</a:t>
            </a:r>
            <a:r>
              <a:rPr lang="sr-Latn-RS" sz="2400" dirty="0" smtClean="0"/>
              <a:t>. </a:t>
            </a:r>
            <a:r>
              <a:rPr lang="sr-Latn-RS" sz="2400" dirty="0"/>
              <a:t>2010</a:t>
            </a:r>
            <a:r>
              <a:rPr lang="sr-Latn-RS" sz="2400" dirty="0" smtClean="0"/>
              <a:t>.</a:t>
            </a:r>
          </a:p>
          <a:p>
            <a:pPr marL="457200" indent="-457200">
              <a:buAutoNum type="arabicPeriod"/>
            </a:pPr>
            <a:r>
              <a:rPr lang="sr-Latn-RS" sz="2400" dirty="0" smtClean="0"/>
              <a:t>Vincenten J, MacKay M, Brown K. Zabava bez povreda</a:t>
            </a:r>
            <a:r>
              <a:rPr lang="sr-Latn-RS" sz="2400" dirty="0"/>
              <a:t> </a:t>
            </a:r>
            <a:r>
              <a:rPr lang="sr-Latn-RS" sz="2400" dirty="0" smtClean="0"/>
              <a:t>- dodatak uz Globalni izveštaj o sprečavanju povreda kod dece za 2008. godinu. UNICEF. 2008</a:t>
            </a:r>
            <a:r>
              <a:rPr lang="sr-Latn-RS" sz="2400" dirty="0"/>
              <a:t>; Dostupno na: </a:t>
            </a:r>
            <a:r>
              <a:rPr lang="sr-Latn-RS" sz="2400" dirty="0">
                <a:hlinkClick r:id="rId6"/>
              </a:rPr>
              <a:t>https://</a:t>
            </a:r>
            <a:r>
              <a:rPr lang="sr-Latn-RS" sz="2400" dirty="0" smtClean="0">
                <a:hlinkClick r:id="rId6"/>
              </a:rPr>
              <a:t>www.unicef.org/serbia/media/6196/file/Zabava%20bez%20povreda.pdf</a:t>
            </a:r>
            <a:r>
              <a:rPr lang="sr-Latn-RS" sz="2400" dirty="0" smtClean="0"/>
              <a:t>  </a:t>
            </a:r>
          </a:p>
          <a:p>
            <a:r>
              <a:rPr lang="sr-Latn-RS" sz="2400" dirty="0"/>
              <a:t>3</a:t>
            </a:r>
            <a:r>
              <a:rPr lang="sr-Latn-RS" sz="2400" dirty="0" smtClean="0"/>
              <a:t>. </a:t>
            </a:r>
            <a:r>
              <a:rPr lang="sr-Latn-RS" sz="2400" dirty="0">
                <a:hlinkClick r:id="rId7"/>
              </a:rPr>
              <a:t>https://www.halobeba.rs/bezbednost/bezbednost-dece-u-kuci/</a:t>
            </a:r>
            <a:r>
              <a:rPr lang="sr-Latn-RS" sz="2400" dirty="0"/>
              <a:t> </a:t>
            </a:r>
          </a:p>
          <a:p>
            <a:r>
              <a:rPr lang="sr-Latn-RS" sz="2400" dirty="0" smtClean="0"/>
              <a:t>4.</a:t>
            </a:r>
            <a:r>
              <a:rPr lang="en-US" sz="2400" dirty="0" smtClean="0"/>
              <a:t> </a:t>
            </a:r>
            <a:r>
              <a:rPr lang="en-US" sz="2400" dirty="0" err="1"/>
              <a:t>Materijali</a:t>
            </a:r>
            <a:r>
              <a:rPr lang="en-US" sz="2400" dirty="0"/>
              <a:t> </a:t>
            </a:r>
            <a:r>
              <a:rPr lang="sr-Latn-RS" sz="2400" dirty="0"/>
              <a:t>UNICEF-kampanje „Svaki trenutak je važan“. Dostupno na: https://</a:t>
            </a:r>
            <a:r>
              <a:rPr lang="sr-Latn-RS" sz="2400" dirty="0" smtClean="0"/>
              <a:t>www.unicef.org/serbia/en/materials-serbian</a:t>
            </a:r>
            <a:endParaRPr lang="en-US" sz="2400" dirty="0"/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4531058" y="5737225"/>
            <a:ext cx="3138984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Знањем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до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здравих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избора</a:t>
            </a:r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78758" y="6292850"/>
            <a:ext cx="7044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1200" b="1" dirty="0" smtClean="0"/>
              <a:t>Програмски задатак</a:t>
            </a:r>
            <a:r>
              <a:rPr lang="en-US" altLang="en-US" sz="1200" b="1" dirty="0" smtClean="0"/>
              <a:t> </a:t>
            </a:r>
            <a:r>
              <a:rPr lang="sr-Cyrl-RS" altLang="en-US" sz="1200" b="1" dirty="0" smtClean="0"/>
              <a:t>Посебног програма у области јавног здравља</a:t>
            </a:r>
            <a:r>
              <a:rPr lang="en-US" altLang="en-US" sz="1200" b="1" dirty="0" smtClean="0"/>
              <a:t> </a:t>
            </a:r>
            <a:r>
              <a:rPr lang="sr-Cyrl-RS" altLang="en-US" sz="1200" b="1" dirty="0" smtClean="0"/>
              <a:t>за</a:t>
            </a:r>
            <a:r>
              <a:rPr lang="en-US" altLang="en-US" sz="1200" b="1" dirty="0" smtClean="0"/>
              <a:t> </a:t>
            </a:r>
            <a:r>
              <a:rPr lang="sr-Cyrl-RS" altLang="en-US" sz="1200" b="1" dirty="0" smtClean="0"/>
              <a:t>АПВ</a:t>
            </a:r>
            <a:r>
              <a:rPr lang="en-US" altLang="en-US" sz="1200" b="1" dirty="0" smtClean="0"/>
              <a:t> </a:t>
            </a:r>
            <a:r>
              <a:rPr lang="sr-Cyrl-RS" altLang="en-US" sz="1200" b="1" dirty="0" smtClean="0"/>
              <a:t>у </a:t>
            </a:r>
            <a:r>
              <a:rPr lang="sr-Cyrl-RS" altLang="en-US" sz="1200" b="1" dirty="0"/>
              <a:t>2020. </a:t>
            </a:r>
            <a:r>
              <a:rPr lang="sr-Cyrl-RS" altLang="en-US" sz="1200" b="1" dirty="0" smtClean="0"/>
              <a:t>години:</a:t>
            </a:r>
            <a:endParaRPr lang="sr-Cyrl-RS" altLang="en-US" sz="1200" b="1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1200" b="1" dirty="0" smtClean="0"/>
              <a:t>Унапређење здравствене писмености популације</a:t>
            </a:r>
            <a:r>
              <a:rPr lang="en-US" altLang="en-US" sz="1200" b="1" dirty="0" smtClean="0"/>
              <a:t> </a:t>
            </a:r>
            <a:r>
              <a:rPr lang="en-US" altLang="en-US" sz="1200" b="1" dirty="0"/>
              <a:t>– </a:t>
            </a:r>
            <a:r>
              <a:rPr lang="en-US" altLang="en-US" sz="1200" b="1" dirty="0" smtClean="0"/>
              <a:t>„</a:t>
            </a:r>
            <a:r>
              <a:rPr lang="sr-Cyrl-RS" altLang="en-US" sz="1200" b="1" dirty="0" smtClean="0"/>
              <a:t>Знањем до здравих избора</a:t>
            </a:r>
            <a:r>
              <a:rPr lang="en-US" altLang="en-US" sz="1200" b="1" dirty="0" smtClean="0"/>
              <a:t>“ </a:t>
            </a:r>
            <a:endParaRPr lang="en-US" altLang="en-US" sz="1200" b="1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70513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394950" y="5453063"/>
            <a:ext cx="1744663" cy="1347787"/>
            <a:chOff x="10394950" y="5453063"/>
            <a:chExt cx="1744663" cy="1347787"/>
          </a:xfrm>
        </p:grpSpPr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5890" b="54884"/>
            <a:stretch>
              <a:fillRect/>
            </a:stretch>
          </p:blipFill>
          <p:spPr bwMode="auto">
            <a:xfrm>
              <a:off x="10499725" y="5737225"/>
              <a:ext cx="1639888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0394950" y="5453063"/>
              <a:ext cx="1744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r-Cyrl-RS" altLang="en-US" sz="1000" b="1" dirty="0">
                  <a:solidFill>
                    <a:srgbClr val="FF0000"/>
                  </a:solidFill>
                </a:rPr>
                <a:t>Институт за јавно здравље Војводине</a:t>
              </a:r>
              <a:endParaRPr lang="en-US" altLang="en-US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038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Фактори ризика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настанак повреда и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тровања код деце</a:t>
            </a:r>
            <a:endParaRPr lang="en-GB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905000"/>
            <a:ext cx="7391400" cy="4525963"/>
          </a:xfrm>
        </p:spPr>
        <p:txBody>
          <a:bodyPr/>
          <a:lstStyle/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Узраст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Раса и етничка припадност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економски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статус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становања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село/град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sr-Cyrl-R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Шире окружење</a:t>
            </a:r>
            <a:endParaRPr lang="en-GB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04799"/>
            <a:ext cx="11430000" cy="45624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Cyrl-R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 као фактор ризика</a:t>
            </a:r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повреде деце</a:t>
            </a:r>
            <a:endParaRPr lang="en-GB" alt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Дечаци се чешће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повређују од девојчица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Дечаци и девојчице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 разликују по активностима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интересовањима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 се дечаци чешће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нађу у ризичним ситуацијама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Дечаци имају више повреда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вожњи бицикла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зато што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чешће возе бицикл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возе га дуже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више сати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брже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изводе акробације</a:t>
            </a: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Дечаци такође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чешће страдају и као пешаци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6" descr="38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67275"/>
            <a:ext cx="15240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DSC_03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81575"/>
            <a:ext cx="2514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stockxpertcom_id199459_jpg_e111e1bccb21b9856707ce9afed033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981575"/>
            <a:ext cx="25876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6a00d8341e361f53ef00e54f275a918834-800w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740275"/>
            <a:ext cx="15398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032" y="304800"/>
            <a:ext cx="108966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Раса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етничка припадност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економски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статус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 фактори ризика за повреде деце</a:t>
            </a:r>
            <a:endParaRPr lang="en-GB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57532" y="1676400"/>
            <a:ext cx="10515600" cy="43513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Aft>
                <a:spcPct val="35000"/>
              </a:spcAft>
            </a:pP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Разлике које се уочавају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учесталости повреда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самоубистава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убистава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повезане су углавном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сиромаштвом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образовањем родитеља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животом у ризичном окружењу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110000"/>
              </a:lnSpc>
              <a:spcAft>
                <a:spcPct val="35000"/>
              </a:spcAft>
              <a:buFontTx/>
              <a:buNone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не са расом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етничком припадношћу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GB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92" y="4343400"/>
            <a:ext cx="3535608" cy="235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6886</TotalTime>
  <Words>2661</Words>
  <Application>Microsoft Office PowerPoint</Application>
  <PresentationFormat>Widescreen</PresentationFormat>
  <Paragraphs>385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Office Theme</vt:lpstr>
      <vt:lpstr>PowerPoint Presentation</vt:lpstr>
      <vt:lpstr>Повреде и тровања код деце</vt:lpstr>
      <vt:lpstr>Класификација повреда према СЗО и Међународној класификацији болести, 10. ревизија</vt:lpstr>
      <vt:lpstr>Повреде и тровања код деце</vt:lpstr>
      <vt:lpstr>Повреде и тровања код деце</vt:lpstr>
      <vt:lpstr>Последице повреда (2)</vt:lpstr>
      <vt:lpstr>Фактори ризика за настанак повреда и тровања код деце</vt:lpstr>
      <vt:lpstr>PowerPoint Presentation</vt:lpstr>
      <vt:lpstr>Раса, етничка припадност и социо-економски статус  као фактори ризика за повреде деце</vt:lpstr>
      <vt:lpstr>Разлике село - град</vt:lpstr>
      <vt:lpstr>Шире окружење</vt:lpstr>
      <vt:lpstr>Повреде према механизму настанка</vt:lpstr>
      <vt:lpstr>Карактеристике деце које их чине подложним повредама</vt:lpstr>
      <vt:lpstr>PowerPoint Presentation</vt:lpstr>
      <vt:lpstr>PowerPoint Presentation</vt:lpstr>
      <vt:lpstr>Падови</vt:lpstr>
      <vt:lpstr>Падови</vt:lpstr>
      <vt:lpstr>PowerPoint Presentation</vt:lpstr>
      <vt:lpstr>Повреде у саобраћају</vt:lpstr>
      <vt:lpstr>Повреде при вожњи бицикла</vt:lpstr>
      <vt:lpstr>PowerPoint Presentation</vt:lpstr>
      <vt:lpstr>Повреде пешака</vt:lpstr>
      <vt:lpstr>PowerPoint Presentation</vt:lpstr>
      <vt:lpstr>Повреде пешака</vt:lpstr>
      <vt:lpstr>Утапање</vt:lpstr>
      <vt:lpstr>PowerPoint Presentation</vt:lpstr>
      <vt:lpstr>Гушење страним телом</vt:lpstr>
      <vt:lpstr>Повреде у пожарима и опекотине</vt:lpstr>
      <vt:lpstr>Повреде у пожарима и опекотине</vt:lpstr>
      <vt:lpstr>Опаротине (опекотине врелом водом)</vt:lpstr>
      <vt:lpstr>Удари струје</vt:lpstr>
      <vt:lpstr>PowerPoint Presentation</vt:lpstr>
      <vt:lpstr>Посекотине</vt:lpstr>
      <vt:lpstr>Повреде ватреним оружјем</vt:lpstr>
      <vt:lpstr>Тровања</vt:lpstr>
      <vt:lpstr>Тровања</vt:lpstr>
      <vt:lpstr>Тровања</vt:lpstr>
      <vt:lpstr>Тровања</vt:lpstr>
      <vt:lpstr>Тровања</vt:lpstr>
      <vt:lpstr>Задесна тровања у деце</vt:lpstr>
      <vt:lpstr>Задесна тровања у деце</vt:lpstr>
      <vt:lpstr>Задесна тровања у деце</vt:lpstr>
      <vt:lpstr>Задесна тровања у деце</vt:lpstr>
      <vt:lpstr>Задесна тровања у деце</vt:lpstr>
      <vt:lpstr>Задесна тровања у деце</vt:lpstr>
      <vt:lpstr>Задесна тровања у деце</vt:lpstr>
      <vt:lpstr>Задесна тровања у деце</vt:lpstr>
      <vt:lpstr>Задесна тровања у деце</vt:lpstr>
      <vt:lpstr>Превенција тровања лековима</vt:lpstr>
      <vt:lpstr>Превенција тровања хемикалијама</vt:lpstr>
      <vt:lpstr>Превенција тровања хемикалијама</vt:lpstr>
      <vt:lpstr>Превенција тровања пестицидима  (средства за заштиту биљака, против инсеката, глодара и др.)</vt:lpstr>
      <vt:lpstr>Превенција тровања гасовима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 презентацији су коришћене слике из публикација  Института за јавно здравље Војводине и из следећих извора: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Karakteristike povreda i trovanja kod dece</dc:title>
  <dc:creator>Sale</dc:creator>
  <cp:lastModifiedBy>Korisnik</cp:lastModifiedBy>
  <cp:revision>195</cp:revision>
  <dcterms:created xsi:type="dcterms:W3CDTF">2009-11-22T22:40:45Z</dcterms:created>
  <dcterms:modified xsi:type="dcterms:W3CDTF">2020-12-29T10:34:41Z</dcterms:modified>
</cp:coreProperties>
</file>