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7"/>
  </p:notesMasterIdLst>
  <p:sldIdLst>
    <p:sldId id="409" r:id="rId2"/>
    <p:sldId id="312" r:id="rId3"/>
    <p:sldId id="410" r:id="rId4"/>
    <p:sldId id="421" r:id="rId5"/>
    <p:sldId id="422" r:id="rId6"/>
    <p:sldId id="423" r:id="rId7"/>
    <p:sldId id="424" r:id="rId8"/>
    <p:sldId id="459" r:id="rId9"/>
    <p:sldId id="460" r:id="rId10"/>
    <p:sldId id="461" r:id="rId11"/>
    <p:sldId id="462" r:id="rId12"/>
    <p:sldId id="463" r:id="rId13"/>
    <p:sldId id="465" r:id="rId14"/>
    <p:sldId id="469" r:id="rId15"/>
    <p:sldId id="470" r:id="rId16"/>
    <p:sldId id="471" r:id="rId17"/>
    <p:sldId id="472" r:id="rId18"/>
    <p:sldId id="474" r:id="rId19"/>
    <p:sldId id="475" r:id="rId20"/>
    <p:sldId id="478" r:id="rId21"/>
    <p:sldId id="479" r:id="rId22"/>
    <p:sldId id="480" r:id="rId23"/>
    <p:sldId id="481" r:id="rId24"/>
    <p:sldId id="482" r:id="rId25"/>
    <p:sldId id="483" r:id="rId26"/>
    <p:sldId id="436" r:id="rId27"/>
    <p:sldId id="437" r:id="rId28"/>
    <p:sldId id="438" r:id="rId29"/>
    <p:sldId id="439" r:id="rId30"/>
    <p:sldId id="440" r:id="rId31"/>
    <p:sldId id="441" r:id="rId32"/>
    <p:sldId id="442" r:id="rId33"/>
    <p:sldId id="443" r:id="rId34"/>
    <p:sldId id="444" r:id="rId35"/>
    <p:sldId id="468" r:id="rId36"/>
    <p:sldId id="445" r:id="rId37"/>
    <p:sldId id="446" r:id="rId38"/>
    <p:sldId id="447" r:id="rId39"/>
    <p:sldId id="448" r:id="rId40"/>
    <p:sldId id="467" r:id="rId41"/>
    <p:sldId id="449" r:id="rId42"/>
    <p:sldId id="450" r:id="rId43"/>
    <p:sldId id="451" r:id="rId44"/>
    <p:sldId id="452" r:id="rId45"/>
    <p:sldId id="407" r:id="rId4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6FF33"/>
    <a:srgbClr val="70AC2E"/>
    <a:srgbClr val="FF9933"/>
    <a:srgbClr val="EBC00B"/>
    <a:srgbClr val="FFFFC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343" autoAdjust="0"/>
  </p:normalViewPr>
  <p:slideViewPr>
    <p:cSldViewPr>
      <p:cViewPr varScale="1">
        <p:scale>
          <a:sx n="86" d="100"/>
          <a:sy n="86" d="100"/>
        </p:scale>
        <p:origin x="8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92EDC-C375-4143-B82E-399DB49834B3}"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0B935-A1D2-45EF-BA19-991D62346E80}" type="slidenum">
              <a:rPr lang="en-US" smtClean="0"/>
              <a:t>‹#›</a:t>
            </a:fld>
            <a:endParaRPr lang="en-US"/>
          </a:p>
        </p:txBody>
      </p:sp>
    </p:spTree>
    <p:extLst>
      <p:ext uri="{BB962C8B-B14F-4D97-AF65-F5344CB8AC3E}">
        <p14:creationId xmlns:p14="http://schemas.microsoft.com/office/powerpoint/2010/main" val="141791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5570D92-6393-441F-8CA2-000AF38ED2F6}" type="slidenum">
              <a:rPr lang="en-US" altLang="en-US" b="0" smtClean="0"/>
              <a:pPr/>
              <a:t>8</a:t>
            </a:fld>
            <a:endParaRPr lang="en-US" altLang="en-US" b="0" smtClean="0"/>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p:spPr>
        <p:txBody>
          <a:bodyPr lIns="91431" tIns="45715" rIns="91431" bIns="45715"/>
          <a:lstStyle/>
          <a:p>
            <a:pPr eaLnBrk="1" hangingPunct="1">
              <a:spcBef>
                <a:spcPct val="0"/>
              </a:spcBef>
            </a:pPr>
            <a:endParaRPr lang="en-US" altLang="fi-FI" smtClean="0"/>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9E40B0BB-90ED-4EF8-A4C2-D19B70103108}" type="slidenum">
              <a:rPr lang="fi-FI" altLang="fi-FI" sz="1200" b="0">
                <a:latin typeface="Calibri" panose="020F0502020204030204" pitchFamily="34" charset="0"/>
              </a:rPr>
              <a:pPr algn="r" eaLnBrk="1" hangingPunct="1"/>
              <a:t>8</a:t>
            </a:fld>
            <a:endParaRPr lang="fi-FI" altLang="fi-FI" sz="1200" b="0">
              <a:latin typeface="Calibri" panose="020F0502020204030204" pitchFamily="34" charset="0"/>
            </a:endParaRPr>
          </a:p>
        </p:txBody>
      </p:sp>
    </p:spTree>
    <p:extLst>
      <p:ext uri="{BB962C8B-B14F-4D97-AF65-F5344CB8AC3E}">
        <p14:creationId xmlns:p14="http://schemas.microsoft.com/office/powerpoint/2010/main" val="402084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4F3A2B1-0C06-41BD-8A2A-85FFF77FFCF0}" type="slidenum">
              <a:rPr lang="en-US" altLang="en-US" b="0" smtClean="0"/>
              <a:pPr/>
              <a:t>9</a:t>
            </a:fld>
            <a:endParaRPr lang="en-US" altLang="en-US" b="0"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1A85DFA0-1E32-43E8-BC0B-3CC868075D9C}" type="slidenum">
              <a:rPr lang="en-US" altLang="en-US" sz="1200" b="0"/>
              <a:pPr algn="r" eaLnBrk="1" hangingPunct="1"/>
              <a:t>9</a:t>
            </a:fld>
            <a:endParaRPr lang="en-US" altLang="en-US" sz="1200" b="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lIns="91435" tIns="45718" rIns="91435" bIns="45718"/>
          <a:lstStyle/>
          <a:p>
            <a:pPr eaLnBrk="1" hangingPunct="1"/>
            <a:endParaRPr lang="sr-Latn-RS" altLang="en-US" smtClean="0"/>
          </a:p>
        </p:txBody>
      </p:sp>
    </p:spTree>
    <p:extLst>
      <p:ext uri="{BB962C8B-B14F-4D97-AF65-F5344CB8AC3E}">
        <p14:creationId xmlns:p14="http://schemas.microsoft.com/office/powerpoint/2010/main" val="80589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2E04E61-2B5A-4615-8DCA-9A3EC2387CF2}" type="slidenum">
              <a:rPr lang="en-US" altLang="en-US" b="0" smtClean="0"/>
              <a:pPr/>
              <a:t>10</a:t>
            </a:fld>
            <a:endParaRPr lang="en-US" alt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sr-Cyrl-RS" altLang="en-US" smtClean="0"/>
              <a:t>Научни докази о утицају употребе дуванских производа и излагања дуванском диму на оштећења различитих система, органа и функција су до данас претрпели знатне провере, оспоравања и валидације, али у довољној мери да се могу преточити у једн</a:t>
            </a:r>
            <a:r>
              <a:rPr lang="en-US" altLang="en-US" smtClean="0"/>
              <a:t>o</a:t>
            </a:r>
            <a:r>
              <a:rPr lang="sr-Cyrl-RS" altLang="en-US" smtClean="0"/>
              <a:t>ставну препоруку да нема минимално безбедне дозе изложености дуванском диму.</a:t>
            </a:r>
          </a:p>
        </p:txBody>
      </p:sp>
    </p:spTree>
    <p:extLst>
      <p:ext uri="{BB962C8B-B14F-4D97-AF65-F5344CB8AC3E}">
        <p14:creationId xmlns:p14="http://schemas.microsoft.com/office/powerpoint/2010/main" val="310430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61A03C4-2F40-43F6-8AE2-68DF1981BB8C}" type="slidenum">
              <a:rPr lang="en-US" altLang="en-US" b="0" smtClean="0"/>
              <a:pPr/>
              <a:t>11</a:t>
            </a:fld>
            <a:endParaRPr lang="en-US"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sr-Cyrl-RS" altLang="en-US" smtClean="0"/>
              <a:t>Утицај пушења на р</a:t>
            </a:r>
            <a:r>
              <a:rPr lang="ru-RU" altLang="en-US" smtClean="0"/>
              <a:t>епродуктивно</a:t>
            </a:r>
            <a:r>
              <a:rPr lang="sr-Cyrl-RS" altLang="en-US" smtClean="0"/>
              <a:t> здравље укључује </a:t>
            </a:r>
            <a:r>
              <a:rPr lang="ru-RU" altLang="en-US" smtClean="0"/>
              <a:t>аспекте који </a:t>
            </a:r>
            <a:r>
              <a:rPr lang="sr-Cyrl-RS" altLang="en-US" smtClean="0"/>
              <a:t>се </a:t>
            </a:r>
            <a:r>
              <a:rPr lang="ru-RU" altLang="en-US" smtClean="0"/>
              <a:t>тичу</a:t>
            </a:r>
            <a:r>
              <a:rPr lang="sr-Cyrl-RS" altLang="en-US" smtClean="0"/>
              <a:t>:</a:t>
            </a:r>
            <a:r>
              <a:rPr lang="ru-RU" altLang="en-US" smtClean="0"/>
              <a:t> </a:t>
            </a:r>
            <a:r>
              <a:rPr lang="sr-Cyrl-RS" altLang="en-US" smtClean="0"/>
              <a:t>спос</a:t>
            </a:r>
            <a:r>
              <a:rPr lang="ru-RU" altLang="en-US" smtClean="0"/>
              <a:t>обност</a:t>
            </a:r>
            <a:r>
              <a:rPr lang="sr-Cyrl-RS" altLang="en-US" smtClean="0"/>
              <a:t>и зачећа (функција менструалног циклуса, квалитет семене течности, фертилитет и менопауза), </a:t>
            </a:r>
            <a:r>
              <a:rPr lang="ru-RU" altLang="en-US" smtClean="0"/>
              <a:t>компликациј</a:t>
            </a:r>
            <a:r>
              <a:rPr lang="sr-Cyrl-RS" altLang="en-US" smtClean="0"/>
              <a:t>а</a:t>
            </a:r>
            <a:r>
              <a:rPr lang="ru-RU" altLang="en-US" smtClean="0"/>
              <a:t> трудноћ</a:t>
            </a:r>
            <a:r>
              <a:rPr lang="sr-Cyrl-RS" altLang="en-US" smtClean="0"/>
              <a:t>е (</a:t>
            </a:r>
            <a:r>
              <a:rPr lang="ru-RU" altLang="en-US" smtClean="0"/>
              <a:t>побачај, ванматерична трудноћа и превремени порођај</a:t>
            </a:r>
            <a:r>
              <a:rPr lang="sr-Cyrl-RS" altLang="en-US" smtClean="0"/>
              <a:t>), р</a:t>
            </a:r>
            <a:r>
              <a:rPr lang="ru-RU" altLang="en-US" smtClean="0"/>
              <a:t>азвојн</a:t>
            </a:r>
            <a:r>
              <a:rPr lang="sr-Cyrl-RS" altLang="en-US" smtClean="0"/>
              <a:t>их питања које дотичу здравствено стање деце </a:t>
            </a:r>
          </a:p>
        </p:txBody>
      </p:sp>
    </p:spTree>
    <p:extLst>
      <p:ext uri="{BB962C8B-B14F-4D97-AF65-F5344CB8AC3E}">
        <p14:creationId xmlns:p14="http://schemas.microsoft.com/office/powerpoint/2010/main" val="374278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r>
              <a:rPr lang="en-US" altLang="en-US" smtClean="0"/>
              <a:t>responsible decision-making and goal setting, self-management, emotion-management and social awareness and relationship skills (Jackson et al., 2011) </a:t>
            </a:r>
          </a:p>
        </p:txBody>
      </p:sp>
    </p:spTree>
    <p:extLst>
      <p:ext uri="{BB962C8B-B14F-4D97-AF65-F5344CB8AC3E}">
        <p14:creationId xmlns:p14="http://schemas.microsoft.com/office/powerpoint/2010/main" val="83642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B968312-DAA2-4858-94E9-1C9946065713}" type="slidenum">
              <a:rPr lang="en-US" altLang="en-US" b="0">
                <a:latin typeface="Calibri" panose="020F0502020204030204" pitchFamily="34" charset="0"/>
              </a:rPr>
              <a:pPr/>
              <a:t>43</a:t>
            </a:fld>
            <a:endParaRPr lang="en-US" altLang="en-US" b="0">
              <a:latin typeface="Calibri" panose="020F0502020204030204" pitchFamily="34" charset="0"/>
            </a:endParaRPr>
          </a:p>
        </p:txBody>
      </p:sp>
    </p:spTree>
    <p:extLst>
      <p:ext uri="{BB962C8B-B14F-4D97-AF65-F5344CB8AC3E}">
        <p14:creationId xmlns:p14="http://schemas.microsoft.com/office/powerpoint/2010/main" val="142213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835D4-A17B-4E17-B6B2-9CEACD203F38}" type="slidenum">
              <a:rPr lang="en-GB" altLang="en-US"/>
              <a:pPr>
                <a:defRPr/>
              </a:pPr>
              <a:t>‹#›</a:t>
            </a:fld>
            <a:endParaRPr lang="en-GB" altLang="en-US"/>
          </a:p>
        </p:txBody>
      </p:sp>
    </p:spTree>
    <p:extLst>
      <p:ext uri="{BB962C8B-B14F-4D97-AF65-F5344CB8AC3E}">
        <p14:creationId xmlns:p14="http://schemas.microsoft.com/office/powerpoint/2010/main" val="2097683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077332-831E-4132-B3F1-F337BA2DE6A0}" type="slidenum">
              <a:rPr lang="en-GB" altLang="en-US"/>
              <a:pPr>
                <a:defRPr/>
              </a:pPr>
              <a:t>‹#›</a:t>
            </a:fld>
            <a:endParaRPr lang="en-GB" altLang="en-US"/>
          </a:p>
        </p:txBody>
      </p:sp>
    </p:spTree>
    <p:extLst>
      <p:ext uri="{BB962C8B-B14F-4D97-AF65-F5344CB8AC3E}">
        <p14:creationId xmlns:p14="http://schemas.microsoft.com/office/powerpoint/2010/main" val="8250445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5918F2-D7BD-4B0E-884A-3D09A30871B4}" type="slidenum">
              <a:rPr lang="en-GB" altLang="en-US"/>
              <a:pPr>
                <a:defRPr/>
              </a:pPr>
              <a:t>‹#›</a:t>
            </a:fld>
            <a:endParaRPr lang="en-GB" altLang="en-US"/>
          </a:p>
        </p:txBody>
      </p:sp>
    </p:spTree>
    <p:extLst>
      <p:ext uri="{BB962C8B-B14F-4D97-AF65-F5344CB8AC3E}">
        <p14:creationId xmlns:p14="http://schemas.microsoft.com/office/powerpoint/2010/main" val="29207894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3495CC-AA1A-4384-BD05-3A7A318CAB30}" type="slidenum">
              <a:rPr lang="en-GB" altLang="en-US"/>
              <a:pPr>
                <a:defRPr/>
              </a:pPr>
              <a:t>‹#›</a:t>
            </a:fld>
            <a:endParaRPr lang="en-GB" altLang="en-US"/>
          </a:p>
        </p:txBody>
      </p:sp>
    </p:spTree>
    <p:extLst>
      <p:ext uri="{BB962C8B-B14F-4D97-AF65-F5344CB8AC3E}">
        <p14:creationId xmlns:p14="http://schemas.microsoft.com/office/powerpoint/2010/main" val="2032286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898C40-6F99-4492-B56E-204301ECDC38}" type="slidenum">
              <a:rPr lang="en-GB" altLang="en-US"/>
              <a:pPr>
                <a:defRPr/>
              </a:pPr>
              <a:t>‹#›</a:t>
            </a:fld>
            <a:endParaRPr lang="en-GB" altLang="en-US"/>
          </a:p>
        </p:txBody>
      </p:sp>
    </p:spTree>
    <p:extLst>
      <p:ext uri="{BB962C8B-B14F-4D97-AF65-F5344CB8AC3E}">
        <p14:creationId xmlns:p14="http://schemas.microsoft.com/office/powerpoint/2010/main" val="38477427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4B79CBF-FAB7-41B3-A272-52317BE762FF}" type="slidenum">
              <a:rPr lang="en-GB" altLang="en-US"/>
              <a:pPr>
                <a:defRPr/>
              </a:pPr>
              <a:t>‹#›</a:t>
            </a:fld>
            <a:endParaRPr lang="en-GB" altLang="en-US"/>
          </a:p>
        </p:txBody>
      </p:sp>
    </p:spTree>
    <p:extLst>
      <p:ext uri="{BB962C8B-B14F-4D97-AF65-F5344CB8AC3E}">
        <p14:creationId xmlns:p14="http://schemas.microsoft.com/office/powerpoint/2010/main" val="18868196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411E77-F6C8-44C9-BEAE-453F4DC2D98A}" type="slidenum">
              <a:rPr lang="en-GB" altLang="en-US"/>
              <a:pPr>
                <a:defRPr/>
              </a:pPr>
              <a:t>‹#›</a:t>
            </a:fld>
            <a:endParaRPr lang="en-GB" altLang="en-US"/>
          </a:p>
        </p:txBody>
      </p:sp>
    </p:spTree>
    <p:extLst>
      <p:ext uri="{BB962C8B-B14F-4D97-AF65-F5344CB8AC3E}">
        <p14:creationId xmlns:p14="http://schemas.microsoft.com/office/powerpoint/2010/main" val="37472833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BD2564-B8B0-48AB-A265-6861C50B0DAE}" type="slidenum">
              <a:rPr lang="en-GB" altLang="en-US"/>
              <a:pPr>
                <a:defRPr/>
              </a:pPr>
              <a:t>‹#›</a:t>
            </a:fld>
            <a:endParaRPr lang="en-GB" altLang="en-US"/>
          </a:p>
        </p:txBody>
      </p:sp>
    </p:spTree>
    <p:extLst>
      <p:ext uri="{BB962C8B-B14F-4D97-AF65-F5344CB8AC3E}">
        <p14:creationId xmlns:p14="http://schemas.microsoft.com/office/powerpoint/2010/main" val="24425151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AC87E25-CCF3-4A3C-BB25-70B40B7409EC}" type="slidenum">
              <a:rPr lang="en-GB" altLang="en-US"/>
              <a:pPr>
                <a:defRPr/>
              </a:pPr>
              <a:t>‹#›</a:t>
            </a:fld>
            <a:endParaRPr lang="en-GB" altLang="en-US"/>
          </a:p>
        </p:txBody>
      </p:sp>
    </p:spTree>
    <p:extLst>
      <p:ext uri="{BB962C8B-B14F-4D97-AF65-F5344CB8AC3E}">
        <p14:creationId xmlns:p14="http://schemas.microsoft.com/office/powerpoint/2010/main" val="34461382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06968A-CCCE-43AE-9F63-E7D013C5D56B}" type="slidenum">
              <a:rPr lang="en-GB" altLang="en-US"/>
              <a:pPr>
                <a:defRPr/>
              </a:pPr>
              <a:t>‹#›</a:t>
            </a:fld>
            <a:endParaRPr lang="en-GB" altLang="en-US"/>
          </a:p>
        </p:txBody>
      </p:sp>
    </p:spTree>
    <p:extLst>
      <p:ext uri="{BB962C8B-B14F-4D97-AF65-F5344CB8AC3E}">
        <p14:creationId xmlns:p14="http://schemas.microsoft.com/office/powerpoint/2010/main" val="28224609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95F4084-C1B8-4C00-88F0-FB4521D11D6F}" type="slidenum">
              <a:rPr lang="en-GB" altLang="en-US"/>
              <a:pPr>
                <a:defRPr/>
              </a:pPr>
              <a:t>‹#›</a:t>
            </a:fld>
            <a:endParaRPr lang="en-GB" altLang="en-US"/>
          </a:p>
        </p:txBody>
      </p:sp>
    </p:spTree>
    <p:extLst>
      <p:ext uri="{BB962C8B-B14F-4D97-AF65-F5344CB8AC3E}">
        <p14:creationId xmlns:p14="http://schemas.microsoft.com/office/powerpoint/2010/main" val="13565261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F36A98-A085-4FD9-BE74-C14E987D75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kliknibezbedno.org/" TargetMode="External"/><Relationship Id="rId2" Type="http://schemas.openxmlformats.org/officeDocument/2006/relationships/hyperlink" Target="http://www.pametnoibezbedno.gov.rs/" TargetMode="Externa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zjzv.org.rs/app/prev_PAS_u_skolama/RODITELJI/" TargetMode="External"/><Relationship Id="rId2" Type="http://schemas.openxmlformats.org/officeDocument/2006/relationships/hyperlink" Target="http://www.pexels.com/"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www.cdc.gov/homeandrecreationalsafe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1371600"/>
            <a:ext cx="9753600" cy="2514600"/>
          </a:xfrm>
        </p:spPr>
        <p:txBody>
          <a:bodyPr anchor="ctr"/>
          <a:lstStyle/>
          <a:p>
            <a:r>
              <a:rPr lang="sr-Cyrl-RS" altLang="en-US" sz="4800" b="1" dirty="0" smtClean="0">
                <a:solidFill>
                  <a:srgbClr val="FF0000"/>
                </a:solidFill>
                <a:latin typeface="Arial" panose="020B0604020202020204" pitchFamily="34" charset="0"/>
                <a:cs typeface="Arial" panose="020B0604020202020204" pitchFamily="34" charset="0"/>
              </a:rPr>
              <a:t>РАНА ПРЕВЕНЦИЈА ОБРАЗАЦА ПОНАШАЊА КОЈИ ПОГОДУЈУ РАЗВОЈУ БОЛЕСТИ ЗАВИСНОСТИ</a:t>
            </a:r>
            <a:endParaRPr lang="en-US" altLang="en-US" sz="4800" b="1" dirty="0">
              <a:solidFill>
                <a:srgbClr val="FF0000"/>
              </a:solidFill>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2895600" y="4114800"/>
            <a:ext cx="6400800" cy="533400"/>
          </a:xfrm>
        </p:spPr>
        <p:txBody>
          <a:bodyPr/>
          <a:lstStyle/>
          <a:p>
            <a:r>
              <a:rPr lang="sr-Cyrl-RS" altLang="en-US" sz="2000" b="1" dirty="0">
                <a:latin typeface="Arial" panose="020B0604020202020204" pitchFamily="34" charset="0"/>
                <a:cs typeface="Arial" panose="020B0604020202020204" pitchFamily="34" charset="0"/>
              </a:rPr>
              <a:t>Доц. др Снежана Укропина</a:t>
            </a:r>
            <a:endParaRPr lang="en-US" altLang="en-US" b="1" dirty="0">
              <a:latin typeface="Arial" panose="020B0604020202020204" pitchFamily="34" charset="0"/>
              <a:cs typeface="Arial" panose="020B0604020202020204" pitchFamily="34" charset="0"/>
            </a:endParaRPr>
          </a:p>
        </p:txBody>
      </p:sp>
      <p:sp>
        <p:nvSpPr>
          <p:cNvPr id="4" name="WordArt 9"/>
          <p:cNvSpPr>
            <a:spLocks noChangeArrowheads="1" noChangeShapeType="1" noTextEdit="1"/>
          </p:cNvSpPr>
          <p:nvPr/>
        </p:nvSpPr>
        <p:spPr bwMode="auto">
          <a:xfrm>
            <a:off x="4495800" y="5737225"/>
            <a:ext cx="3140075" cy="466725"/>
          </a:xfrm>
          <a:prstGeom prst="rect">
            <a:avLst/>
          </a:prstGeom>
        </p:spPr>
        <p:txBody>
          <a:bodyPr wrap="none" fromWordArt="1">
            <a:prstTxWarp prst="textPlain">
              <a:avLst>
                <a:gd name="adj" fmla="val 50000"/>
              </a:avLst>
            </a:prstTxWarp>
          </a:bodyPr>
          <a:lstStyle/>
          <a:p>
            <a:pPr algn="ct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до</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здравих</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избора</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678761" y="6292850"/>
            <a:ext cx="7044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Cyrl-RS" altLang="en-US" sz="1200" b="1" dirty="0" smtClean="0">
                <a:latin typeface="Arial" panose="020B0604020202020204" pitchFamily="34" charset="0"/>
              </a:rPr>
              <a:t>Програмски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задатак</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Посебног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програма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области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јавног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здравља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АПВ</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a:t>
            </a:r>
            <a:r>
              <a:rPr lang="sr-Cyrl-RS" altLang="en-US" sz="1200" b="1" dirty="0">
                <a:latin typeface="Arial" panose="020B0604020202020204" pitchFamily="34" charset="0"/>
              </a:rPr>
              <a:t>2020. </a:t>
            </a:r>
            <a:r>
              <a:rPr lang="sr-Cyrl-RS" altLang="en-US" sz="1200" b="1" dirty="0" smtClean="0">
                <a:latin typeface="Arial" panose="020B0604020202020204" pitchFamily="34" charset="0"/>
              </a:rPr>
              <a:t>години:</a:t>
            </a:r>
            <a:endParaRPr lang="sr-Cyrl-RS" altLang="en-US" sz="1200" b="1" dirty="0">
              <a:latin typeface="Arial" panose="020B0604020202020204" pitchFamily="34" charset="0"/>
            </a:endParaRPr>
          </a:p>
          <a:p>
            <a:pPr algn="ctr" eaLnBrk="1" hangingPunct="1">
              <a:lnSpc>
                <a:spcPct val="100000"/>
              </a:lnSpc>
              <a:spcBef>
                <a:spcPct val="0"/>
              </a:spcBef>
              <a:buFontTx/>
              <a:buNone/>
            </a:pPr>
            <a:r>
              <a:rPr lang="sr-Cyrl-RS" altLang="en-US" sz="1200" b="1" dirty="0" smtClean="0">
                <a:latin typeface="Arial" panose="020B0604020202020204" pitchFamily="34" charset="0"/>
              </a:rPr>
              <a:t>Унапређење здравствене</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писмености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популације</a:t>
            </a:r>
            <a:r>
              <a:rPr lang="en-US" altLang="en-US" sz="1200" b="1" dirty="0" smtClean="0">
                <a:latin typeface="Arial" panose="020B0604020202020204" pitchFamily="34" charset="0"/>
              </a:rPr>
              <a:t> </a:t>
            </a:r>
            <a:r>
              <a:rPr lang="en-US" altLang="en-US" sz="1200" b="1" dirty="0">
                <a:latin typeface="Arial" panose="020B0604020202020204" pitchFamily="34" charset="0"/>
              </a:rPr>
              <a:t>– </a:t>
            </a:r>
            <a:r>
              <a:rPr lang="en-US" altLang="en-US" sz="1200" b="1" dirty="0" smtClean="0">
                <a:latin typeface="Arial" panose="020B0604020202020204" pitchFamily="34" charset="0"/>
              </a:rPr>
              <a:t>„</a:t>
            </a:r>
            <a:r>
              <a:rPr lang="sr-Cyrl-RS" altLang="en-US" sz="1200" b="1" dirty="0" smtClean="0">
                <a:latin typeface="Arial" panose="020B0604020202020204" pitchFamily="34" charset="0"/>
              </a:rPr>
              <a:t>Знањем до</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здравих</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избора</a:t>
            </a:r>
            <a:r>
              <a:rPr lang="en-US" altLang="en-US" sz="1200" b="1" dirty="0" smtClean="0">
                <a:latin typeface="Arial" panose="020B0604020202020204" pitchFamily="34" charset="0"/>
              </a:rPr>
              <a:t>“ </a:t>
            </a:r>
            <a:endParaRPr lang="en-US" altLang="en-US" sz="1200" b="1" dirty="0">
              <a:latin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26269"/>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p:cNvGrpSpPr>
            <a:grpSpLocks/>
          </p:cNvGrpSpPr>
          <p:nvPr/>
        </p:nvGrpSpPr>
        <p:grpSpPr bwMode="auto">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Cyrl-RS" altLang="en-US" sz="1000" b="1">
                  <a:solidFill>
                    <a:srgbClr val="FF0000"/>
                  </a:solidFill>
                  <a:latin typeface="Arial" panose="020B0604020202020204" pitchFamily="34" charset="0"/>
                </a:rPr>
                <a:t>Институт за јавно здравље Војводине</a:t>
              </a:r>
              <a:endParaRPr lang="en-US" altLang="en-US" sz="1000" b="1">
                <a:solidFill>
                  <a:srgbClr val="FF0000"/>
                </a:solidFill>
                <a:latin typeface="Arial" panose="020B0604020202020204" pitchFamily="34" charset="0"/>
              </a:endParaRPr>
            </a:p>
          </p:txBody>
        </p:sp>
      </p:grpSp>
    </p:spTree>
    <p:extLst>
      <p:ext uri="{BB962C8B-B14F-4D97-AF65-F5344CB8AC3E}">
        <p14:creationId xmlns:p14="http://schemas.microsoft.com/office/powerpoint/2010/main" val="10725264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691973" y="440058"/>
            <a:ext cx="4307462" cy="6567487"/>
            <a:chOff x="880" y="241"/>
            <a:chExt cx="2934" cy="4079"/>
          </a:xfrm>
        </p:grpSpPr>
        <p:grpSp>
          <p:nvGrpSpPr>
            <p:cNvPr id="59439" name="Group 3"/>
            <p:cNvGrpSpPr>
              <a:grpSpLocks/>
            </p:cNvGrpSpPr>
            <p:nvPr/>
          </p:nvGrpSpPr>
          <p:grpSpPr bwMode="auto">
            <a:xfrm>
              <a:off x="1946" y="574"/>
              <a:ext cx="1868" cy="3746"/>
              <a:chOff x="1143" y="139"/>
              <a:chExt cx="2226" cy="4021"/>
            </a:xfrm>
          </p:grpSpPr>
          <p:pic>
            <p:nvPicPr>
              <p:cNvPr id="594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 y="159"/>
                <a:ext cx="1116" cy="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4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4" y="139"/>
                <a:ext cx="1125" cy="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440" name="Text Box 6"/>
            <p:cNvSpPr txBox="1">
              <a:spLocks noChangeArrowheads="1"/>
            </p:cNvSpPr>
            <p:nvPr/>
          </p:nvSpPr>
          <p:spPr bwMode="auto">
            <a:xfrm>
              <a:off x="1008" y="241"/>
              <a:ext cx="1670" cy="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Очи</a:t>
              </a:r>
            </a:p>
            <a:p>
              <a:pPr algn="r" eaLnBrk="1" hangingPunct="1">
                <a:spcBef>
                  <a:spcPct val="0"/>
                </a:spcBef>
                <a:buFontTx/>
                <a:buNone/>
              </a:pPr>
              <a:r>
                <a:rPr lang="sr-Cyrl-RS" altLang="en-US" sz="800"/>
                <a:t>Слепило (макуларна дегенерација)</a:t>
              </a:r>
            </a:p>
            <a:p>
              <a:pPr algn="r" eaLnBrk="1" hangingPunct="1">
                <a:spcBef>
                  <a:spcPct val="0"/>
                </a:spcBef>
                <a:buFontTx/>
                <a:buNone/>
              </a:pPr>
              <a:r>
                <a:rPr lang="sr-Cyrl-RS" altLang="en-US" sz="800"/>
                <a:t>Катаракта</a:t>
              </a:r>
            </a:p>
            <a:p>
              <a:pPr algn="r" eaLnBrk="1" hangingPunct="1">
                <a:spcBef>
                  <a:spcPct val="0"/>
                </a:spcBef>
                <a:buFontTx/>
                <a:buNone/>
              </a:pPr>
              <a:r>
                <a:rPr lang="sr-Cyrl-RS" altLang="en-US" sz="800"/>
                <a:t>Печење, интензивно сузење и трептање</a:t>
              </a:r>
            </a:p>
            <a:p>
              <a:pPr algn="r" eaLnBrk="1" hangingPunct="1">
                <a:spcBef>
                  <a:spcPct val="0"/>
                </a:spcBef>
                <a:buFontTx/>
                <a:buNone/>
              </a:pPr>
              <a:endParaRPr lang="sr-Cyrl-RS" altLang="en-US" sz="500"/>
            </a:p>
            <a:p>
              <a:pPr algn="r" eaLnBrk="1" hangingPunct="1">
                <a:spcBef>
                  <a:spcPct val="0"/>
                </a:spcBef>
                <a:buFontTx/>
                <a:buNone/>
              </a:pPr>
              <a:r>
                <a:rPr lang="sr-Cyrl-RS" altLang="en-US" sz="900">
                  <a:solidFill>
                    <a:srgbClr val="CC0000"/>
                  </a:solidFill>
                </a:rPr>
                <a:t>Уши</a:t>
              </a:r>
            </a:p>
            <a:p>
              <a:pPr algn="r" eaLnBrk="1" hangingPunct="1">
                <a:spcBef>
                  <a:spcPct val="0"/>
                </a:spcBef>
                <a:buFontTx/>
                <a:buNone/>
              </a:pPr>
              <a:r>
                <a:rPr lang="sr-Cyrl-RS" altLang="en-US" sz="800"/>
                <a:t>Губитак слуха</a:t>
              </a:r>
            </a:p>
            <a:p>
              <a:pPr algn="r" eaLnBrk="1" hangingPunct="1">
                <a:spcBef>
                  <a:spcPct val="0"/>
                </a:spcBef>
                <a:buFontTx/>
                <a:buNone/>
              </a:pPr>
              <a:r>
                <a:rPr lang="sr-Cyrl-RS" altLang="en-US" sz="800"/>
                <a:t>Инфекције уха</a:t>
              </a:r>
            </a:p>
            <a:p>
              <a:pPr algn="r" eaLnBrk="1" hangingPunct="1">
                <a:spcBef>
                  <a:spcPct val="0"/>
                </a:spcBef>
                <a:buFontTx/>
                <a:buNone/>
              </a:pPr>
              <a:endParaRPr lang="sr-Cyrl-RS" altLang="en-US" sz="500">
                <a:solidFill>
                  <a:srgbClr val="CC0000"/>
                </a:solidFill>
              </a:endParaRPr>
            </a:p>
            <a:p>
              <a:pPr algn="r" eaLnBrk="1" hangingPunct="1">
                <a:spcBef>
                  <a:spcPct val="0"/>
                </a:spcBef>
                <a:buFontTx/>
                <a:buNone/>
              </a:pPr>
              <a:r>
                <a:rPr lang="sr-Cyrl-RS" altLang="en-US" sz="900">
                  <a:solidFill>
                    <a:srgbClr val="CC0000"/>
                  </a:solidFill>
                </a:rPr>
                <a:t>Нос</a:t>
              </a:r>
            </a:p>
            <a:p>
              <a:pPr algn="r" eaLnBrk="1" hangingPunct="1">
                <a:spcBef>
                  <a:spcPct val="0"/>
                </a:spcBef>
                <a:buFontTx/>
                <a:buNone/>
              </a:pPr>
              <a:r>
                <a:rPr lang="sr-Cyrl-RS" altLang="en-US" sz="800"/>
                <a:t>Рак назалних шупљина и параназалних синуса</a:t>
              </a:r>
            </a:p>
            <a:p>
              <a:pPr algn="r" eaLnBrk="1" hangingPunct="1">
                <a:spcBef>
                  <a:spcPct val="0"/>
                </a:spcBef>
                <a:buFontTx/>
                <a:buNone/>
              </a:pPr>
              <a:r>
                <a:rPr lang="sr-Cyrl-RS" altLang="en-US" sz="800"/>
                <a:t>Смањење чула мириса</a:t>
              </a:r>
            </a:p>
          </p:txBody>
        </p:sp>
        <p:sp>
          <p:nvSpPr>
            <p:cNvPr id="59441" name="Text Box 7"/>
            <p:cNvSpPr txBox="1">
              <a:spLocks noChangeArrowheads="1"/>
            </p:cNvSpPr>
            <p:nvPr/>
          </p:nvSpPr>
          <p:spPr bwMode="auto">
            <a:xfrm>
              <a:off x="1061" y="1160"/>
              <a:ext cx="136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Срце</a:t>
              </a:r>
            </a:p>
            <a:p>
              <a:pPr algn="r" eaLnBrk="1" hangingPunct="1">
                <a:spcBef>
                  <a:spcPct val="0"/>
                </a:spcBef>
                <a:buFontTx/>
                <a:buNone/>
              </a:pPr>
              <a:r>
                <a:rPr lang="sr-Cyrl-RS" altLang="en-US" sz="800"/>
                <a:t>Тромбоза коронарних артерија (АИМ)</a:t>
              </a:r>
            </a:p>
            <a:p>
              <a:pPr algn="r" eaLnBrk="1" hangingPunct="1">
                <a:spcBef>
                  <a:spcPct val="0"/>
                </a:spcBef>
                <a:buFontTx/>
                <a:buNone/>
              </a:pPr>
              <a:r>
                <a:rPr lang="sr-Cyrl-RS" altLang="en-US" sz="800"/>
                <a:t>Атеросклероза; оштећење и</a:t>
              </a:r>
            </a:p>
            <a:p>
              <a:pPr algn="r" eaLnBrk="1" hangingPunct="1">
                <a:spcBef>
                  <a:spcPct val="0"/>
                </a:spcBef>
                <a:buFontTx/>
                <a:buNone/>
              </a:pPr>
              <a:r>
                <a:rPr lang="sr-Cyrl-RS" altLang="en-US" sz="800"/>
                <a:t>зачепљење коронарних артерија</a:t>
              </a:r>
              <a:endParaRPr lang="sr-Cyrl-RS" altLang="en-US" sz="500"/>
            </a:p>
          </p:txBody>
        </p:sp>
        <p:sp>
          <p:nvSpPr>
            <p:cNvPr id="59442" name="Text Box 8"/>
            <p:cNvSpPr txBox="1">
              <a:spLocks noChangeArrowheads="1"/>
            </p:cNvSpPr>
            <p:nvPr/>
          </p:nvSpPr>
          <p:spPr bwMode="auto">
            <a:xfrm>
              <a:off x="880" y="1546"/>
              <a:ext cx="1439"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Грудни кош и абдомен</a:t>
              </a:r>
            </a:p>
            <a:p>
              <a:pPr algn="r" eaLnBrk="1" hangingPunct="1">
                <a:spcBef>
                  <a:spcPct val="0"/>
                </a:spcBef>
                <a:buFontTx/>
                <a:buNone/>
              </a:pPr>
              <a:r>
                <a:rPr lang="sr-Cyrl-RS" altLang="en-US" sz="800"/>
                <a:t>Могуће увећан ризик од рака дојке</a:t>
              </a:r>
            </a:p>
            <a:p>
              <a:pPr algn="r" eaLnBrk="1" hangingPunct="1">
                <a:spcBef>
                  <a:spcPct val="0"/>
                </a:spcBef>
                <a:buFontTx/>
                <a:buNone/>
              </a:pPr>
              <a:r>
                <a:rPr lang="sr-Cyrl-RS" altLang="en-US" sz="800"/>
                <a:t>Рак једњака</a:t>
              </a:r>
            </a:p>
            <a:p>
              <a:pPr algn="r" eaLnBrk="1" hangingPunct="1">
                <a:spcBef>
                  <a:spcPct val="0"/>
                </a:spcBef>
                <a:buFontTx/>
                <a:buNone/>
              </a:pPr>
              <a:r>
                <a:rPr lang="sr-Cyrl-RS" altLang="en-US" sz="800"/>
                <a:t>Рак желуца, дебелог црева и панкреаса</a:t>
              </a:r>
            </a:p>
            <a:p>
              <a:pPr algn="r" eaLnBrk="1" hangingPunct="1">
                <a:spcBef>
                  <a:spcPct val="0"/>
                </a:spcBef>
                <a:buFontTx/>
                <a:buNone/>
              </a:pPr>
              <a:r>
                <a:rPr lang="sr-Cyrl-RS" altLang="en-US" sz="800"/>
                <a:t>Анеуризма абдоминалне аорте; </a:t>
              </a:r>
            </a:p>
            <a:p>
              <a:pPr algn="r" eaLnBrk="1" hangingPunct="1">
                <a:spcBef>
                  <a:spcPct val="0"/>
                </a:spcBef>
                <a:buFontTx/>
                <a:buNone/>
              </a:pPr>
              <a:r>
                <a:rPr lang="sr-Cyrl-RS" altLang="en-US" sz="800"/>
                <a:t>Пептички улкус </a:t>
              </a:r>
            </a:p>
            <a:p>
              <a:pPr algn="r" eaLnBrk="1" hangingPunct="1">
                <a:spcBef>
                  <a:spcPct val="0"/>
                </a:spcBef>
                <a:buFontTx/>
                <a:buNone/>
              </a:pPr>
              <a:r>
                <a:rPr lang="sr-Cyrl-RS" altLang="en-US" sz="800"/>
                <a:t>(на желуцу, дуоденуму и једњаку)</a:t>
              </a:r>
              <a:endParaRPr lang="sr-Cyrl-RS" altLang="en-US" sz="500"/>
            </a:p>
          </p:txBody>
        </p:sp>
        <p:sp>
          <p:nvSpPr>
            <p:cNvPr id="59443" name="Text Box 9"/>
            <p:cNvSpPr txBox="1">
              <a:spLocks noChangeArrowheads="1"/>
            </p:cNvSpPr>
            <p:nvPr/>
          </p:nvSpPr>
          <p:spPr bwMode="auto">
            <a:xfrm>
              <a:off x="1096" y="2163"/>
              <a:ext cx="92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Руке</a:t>
              </a:r>
            </a:p>
            <a:p>
              <a:pPr algn="r" eaLnBrk="1" hangingPunct="1">
                <a:spcBef>
                  <a:spcPct val="0"/>
                </a:spcBef>
                <a:buFontTx/>
                <a:buNone/>
              </a:pPr>
              <a:r>
                <a:rPr lang="sr-Cyrl-RS" altLang="en-US" sz="800"/>
                <a:t>Периферна васкуларна </a:t>
              </a:r>
            </a:p>
            <a:p>
              <a:pPr algn="r" eaLnBrk="1" hangingPunct="1">
                <a:spcBef>
                  <a:spcPct val="0"/>
                </a:spcBef>
                <a:buFontTx/>
                <a:buNone/>
              </a:pPr>
              <a:r>
                <a:rPr lang="sr-Cyrl-RS" altLang="en-US" sz="800"/>
                <a:t>болест; </a:t>
              </a:r>
            </a:p>
            <a:p>
              <a:pPr algn="r" eaLnBrk="1" hangingPunct="1">
                <a:spcBef>
                  <a:spcPct val="0"/>
                </a:spcBef>
                <a:buFontTx/>
                <a:buNone/>
              </a:pPr>
              <a:r>
                <a:rPr lang="sr-Cyrl-RS" altLang="en-US" sz="800"/>
                <a:t>Лоша циркулација</a:t>
              </a:r>
            </a:p>
            <a:p>
              <a:pPr algn="r" eaLnBrk="1" hangingPunct="1">
                <a:spcBef>
                  <a:spcPct val="0"/>
                </a:spcBef>
                <a:buFontTx/>
                <a:buNone/>
              </a:pPr>
              <a:r>
                <a:rPr lang="sr-Cyrl-RS" altLang="en-US" sz="800"/>
                <a:t>(хладне руке)</a:t>
              </a:r>
              <a:endParaRPr lang="sr-Cyrl-RS" altLang="en-US" sz="500"/>
            </a:p>
          </p:txBody>
        </p:sp>
        <p:sp>
          <p:nvSpPr>
            <p:cNvPr id="59444" name="Text Box 10"/>
            <p:cNvSpPr txBox="1">
              <a:spLocks noChangeArrowheads="1"/>
            </p:cNvSpPr>
            <p:nvPr/>
          </p:nvSpPr>
          <p:spPr bwMode="auto">
            <a:xfrm>
              <a:off x="1121" y="2616"/>
              <a:ext cx="1306"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Мушке репродуктивне функције</a:t>
              </a:r>
            </a:p>
            <a:p>
              <a:pPr algn="r" eaLnBrk="1" hangingPunct="1">
                <a:spcBef>
                  <a:spcPct val="0"/>
                </a:spcBef>
                <a:buFontTx/>
                <a:buNone/>
              </a:pPr>
              <a:r>
                <a:rPr lang="sr-Cyrl-RS" altLang="en-US" sz="800"/>
                <a:t>Неплодност; </a:t>
              </a:r>
            </a:p>
            <a:p>
              <a:pPr algn="r" eaLnBrk="1" hangingPunct="1">
                <a:spcBef>
                  <a:spcPct val="0"/>
                </a:spcBef>
                <a:buFontTx/>
                <a:buNone/>
              </a:pPr>
              <a:r>
                <a:rPr lang="sr-Cyrl-RS" altLang="en-US" sz="800"/>
                <a:t>Деформитети сперматозоида;</a:t>
              </a:r>
            </a:p>
            <a:p>
              <a:pPr algn="r" eaLnBrk="1" hangingPunct="1">
                <a:spcBef>
                  <a:spcPct val="0"/>
                </a:spcBef>
                <a:buFontTx/>
                <a:buNone/>
              </a:pPr>
              <a:r>
                <a:rPr lang="sr-Cyrl-RS" altLang="en-US" sz="800"/>
                <a:t>Слабија покретљивост </a:t>
              </a:r>
            </a:p>
            <a:p>
              <a:pPr algn="r" eaLnBrk="1" hangingPunct="1">
                <a:spcBef>
                  <a:spcPct val="0"/>
                </a:spcBef>
                <a:buFontTx/>
                <a:buNone/>
              </a:pPr>
              <a:r>
                <a:rPr lang="sr-Cyrl-RS" altLang="en-US" sz="800"/>
                <a:t>и број сперматозоида; импотенција;</a:t>
              </a:r>
              <a:endParaRPr lang="sr-Cyrl-RS" altLang="en-US" sz="500"/>
            </a:p>
          </p:txBody>
        </p:sp>
        <p:sp>
          <p:nvSpPr>
            <p:cNvPr id="59445" name="Text Box 11"/>
            <p:cNvSpPr txBox="1">
              <a:spLocks noChangeArrowheads="1"/>
            </p:cNvSpPr>
            <p:nvPr/>
          </p:nvSpPr>
          <p:spPr bwMode="auto">
            <a:xfrm>
              <a:off x="1325" y="3051"/>
              <a:ext cx="122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Скелетни систем</a:t>
              </a:r>
            </a:p>
            <a:p>
              <a:pPr algn="r" eaLnBrk="1" hangingPunct="1">
                <a:spcBef>
                  <a:spcPct val="0"/>
                </a:spcBef>
                <a:buFontTx/>
                <a:buNone/>
              </a:pPr>
              <a:r>
                <a:rPr lang="sr-Cyrl-RS" altLang="en-US" sz="800"/>
                <a:t>Остеопороза</a:t>
              </a:r>
            </a:p>
            <a:p>
              <a:pPr algn="r" eaLnBrk="1" hangingPunct="1">
                <a:spcBef>
                  <a:spcPct val="0"/>
                </a:spcBef>
                <a:buFontTx/>
                <a:buNone/>
              </a:pPr>
              <a:r>
                <a:rPr lang="sr-Cyrl-RS" altLang="en-US" sz="800"/>
                <a:t>Фрактура кука</a:t>
              </a:r>
            </a:p>
            <a:p>
              <a:pPr algn="r" eaLnBrk="1" hangingPunct="1">
                <a:spcBef>
                  <a:spcPct val="0"/>
                </a:spcBef>
                <a:buFontTx/>
                <a:buNone/>
              </a:pPr>
              <a:r>
                <a:rPr lang="sr-Cyrl-RS" altLang="en-US" sz="800"/>
                <a:t>Склоност проблемима са леђима</a:t>
              </a:r>
            </a:p>
            <a:p>
              <a:pPr algn="r" eaLnBrk="1" hangingPunct="1">
                <a:spcBef>
                  <a:spcPct val="0"/>
                </a:spcBef>
                <a:buFontTx/>
                <a:buNone/>
              </a:pPr>
              <a:r>
                <a:rPr lang="sr-Cyrl-RS" altLang="en-US" sz="800"/>
                <a:t>Рак коштане сржи</a:t>
              </a:r>
              <a:endParaRPr lang="sr-Cyrl-RS" altLang="en-US" sz="500"/>
            </a:p>
          </p:txBody>
        </p:sp>
        <p:sp>
          <p:nvSpPr>
            <p:cNvPr id="59446" name="Text Box 12"/>
            <p:cNvSpPr txBox="1">
              <a:spLocks noChangeArrowheads="1"/>
            </p:cNvSpPr>
            <p:nvPr/>
          </p:nvSpPr>
          <p:spPr bwMode="auto">
            <a:xfrm>
              <a:off x="1408" y="3549"/>
              <a:ext cx="1170"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Циркулаторни систем</a:t>
              </a:r>
            </a:p>
            <a:p>
              <a:pPr algn="r" eaLnBrk="1" hangingPunct="1">
                <a:spcBef>
                  <a:spcPct val="0"/>
                </a:spcBef>
                <a:buFontTx/>
                <a:buNone/>
              </a:pPr>
              <a:r>
                <a:rPr lang="en-US" altLang="en-US" sz="800" i="1"/>
                <a:t>Buerger</a:t>
              </a:r>
              <a:r>
                <a:rPr lang="en-US" altLang="en-US" sz="800"/>
                <a:t>- </a:t>
              </a:r>
              <a:r>
                <a:rPr lang="sr-Cyrl-RS" altLang="en-US" sz="800"/>
                <a:t>ова болест (запаљење</a:t>
              </a:r>
            </a:p>
            <a:p>
              <a:pPr algn="r" eaLnBrk="1" hangingPunct="1">
                <a:spcBef>
                  <a:spcPct val="0"/>
                </a:spcBef>
                <a:buFontTx/>
                <a:buNone/>
              </a:pPr>
              <a:r>
                <a:rPr lang="sr-Cyrl-RS" altLang="en-US" sz="800"/>
                <a:t>артерија, вена и нерава ноге)</a:t>
              </a:r>
            </a:p>
            <a:p>
              <a:pPr algn="r" eaLnBrk="1" hangingPunct="1">
                <a:spcBef>
                  <a:spcPct val="0"/>
                </a:spcBef>
                <a:buFontTx/>
                <a:buNone/>
              </a:pPr>
              <a:r>
                <a:rPr lang="sr-Cyrl-RS" altLang="en-US" sz="800"/>
                <a:t>Акутна мијелоидна леукемија</a:t>
              </a:r>
              <a:endParaRPr lang="sr-Cyrl-RS" altLang="en-US" sz="500"/>
            </a:p>
          </p:txBody>
        </p:sp>
      </p:grpSp>
      <p:grpSp>
        <p:nvGrpSpPr>
          <p:cNvPr id="3" name="Group 2"/>
          <p:cNvGrpSpPr/>
          <p:nvPr/>
        </p:nvGrpSpPr>
        <p:grpSpPr>
          <a:xfrm>
            <a:off x="8903312" y="445718"/>
            <a:ext cx="2855664" cy="5934505"/>
            <a:chOff x="7812088" y="311151"/>
            <a:chExt cx="2855664" cy="5934505"/>
          </a:xfrm>
        </p:grpSpPr>
        <p:sp>
          <p:nvSpPr>
            <p:cNvPr id="59395" name="Text Box 13"/>
            <p:cNvSpPr txBox="1">
              <a:spLocks noChangeArrowheads="1"/>
            </p:cNvSpPr>
            <p:nvPr/>
          </p:nvSpPr>
          <p:spPr bwMode="auto">
            <a:xfrm>
              <a:off x="7812088" y="311151"/>
              <a:ext cx="26500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Мозак и психичко функционисање</a:t>
              </a:r>
            </a:p>
            <a:p>
              <a:pPr eaLnBrk="1" hangingPunct="1">
                <a:spcBef>
                  <a:spcPct val="0"/>
                </a:spcBef>
                <a:buFontTx/>
                <a:buNone/>
              </a:pPr>
              <a:r>
                <a:rPr lang="sr-Cyrl-RS" altLang="en-US" sz="800"/>
                <a:t>Шлог (цереброваскуларни акцидент)</a:t>
              </a:r>
            </a:p>
            <a:p>
              <a:pPr eaLnBrk="1" hangingPunct="1">
                <a:spcBef>
                  <a:spcPct val="0"/>
                </a:spcBef>
                <a:buFontTx/>
                <a:buNone/>
              </a:pPr>
              <a:r>
                <a:rPr lang="sr-Cyrl-RS" altLang="en-US" sz="800"/>
                <a:t>Зависност/апстиненција;</a:t>
              </a:r>
            </a:p>
            <a:p>
              <a:pPr eaLnBrk="1" hangingPunct="1">
                <a:spcBef>
                  <a:spcPct val="0"/>
                </a:spcBef>
                <a:buFontTx/>
                <a:buNone/>
              </a:pPr>
              <a:r>
                <a:rPr lang="sr-Cyrl-RS" altLang="en-US" sz="800"/>
                <a:t>Промењени хемијски процеси у мозгу</a:t>
              </a:r>
            </a:p>
            <a:p>
              <a:pPr eaLnBrk="1" hangingPunct="1">
                <a:spcBef>
                  <a:spcPct val="0"/>
                </a:spcBef>
                <a:buFontTx/>
                <a:buNone/>
              </a:pPr>
              <a:r>
                <a:rPr lang="sr-Cyrl-RS" altLang="en-US" sz="800"/>
                <a:t>Анксиозност због здравствених последица пушења</a:t>
              </a:r>
              <a:endParaRPr lang="sr-Cyrl-RS" altLang="en-US" sz="500"/>
            </a:p>
          </p:txBody>
        </p:sp>
        <p:grpSp>
          <p:nvGrpSpPr>
            <p:cNvPr id="2" name="Group 1"/>
            <p:cNvGrpSpPr/>
            <p:nvPr/>
          </p:nvGrpSpPr>
          <p:grpSpPr>
            <a:xfrm>
              <a:off x="7813457" y="978243"/>
              <a:ext cx="2854295" cy="5267413"/>
              <a:chOff x="7813675" y="971551"/>
              <a:chExt cx="2854295" cy="5267413"/>
            </a:xfrm>
          </p:grpSpPr>
          <p:sp>
            <p:nvSpPr>
              <p:cNvPr id="59396" name="Text Box 14"/>
              <p:cNvSpPr txBox="1">
                <a:spLocks noChangeArrowheads="1"/>
              </p:cNvSpPr>
              <p:nvPr/>
            </p:nvSpPr>
            <p:spPr bwMode="auto">
              <a:xfrm>
                <a:off x="7813675" y="971551"/>
                <a:ext cx="116891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Коса</a:t>
                </a:r>
              </a:p>
              <a:p>
                <a:pPr eaLnBrk="1" hangingPunct="1">
                  <a:spcBef>
                    <a:spcPct val="0"/>
                  </a:spcBef>
                  <a:buFontTx/>
                  <a:buNone/>
                </a:pPr>
                <a:r>
                  <a:rPr lang="sr-Cyrl-RS" altLang="en-US" sz="800"/>
                  <a:t>Мирис и обезбојење</a:t>
                </a:r>
                <a:endParaRPr lang="sr-Cyrl-RS" altLang="en-US" sz="500"/>
              </a:p>
            </p:txBody>
          </p:sp>
          <p:sp>
            <p:nvSpPr>
              <p:cNvPr id="59397" name="Text Box 15"/>
              <p:cNvSpPr txBox="1">
                <a:spLocks noChangeArrowheads="1"/>
              </p:cNvSpPr>
              <p:nvPr/>
            </p:nvSpPr>
            <p:spPr bwMode="auto">
              <a:xfrm>
                <a:off x="7821613" y="1265239"/>
                <a:ext cx="163195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Уста и грло</a:t>
                </a:r>
              </a:p>
              <a:p>
                <a:pPr eaLnBrk="1" hangingPunct="1">
                  <a:spcBef>
                    <a:spcPct val="0"/>
                  </a:spcBef>
                  <a:buFontTx/>
                  <a:buNone/>
                </a:pPr>
                <a:r>
                  <a:rPr lang="sr-Cyrl-RS" altLang="en-US" sz="800"/>
                  <a:t>Рак усне, уста, грла, </a:t>
                </a:r>
              </a:p>
              <a:p>
                <a:pPr eaLnBrk="1" hangingPunct="1">
                  <a:spcBef>
                    <a:spcPct val="0"/>
                  </a:spcBef>
                  <a:buFontTx/>
                  <a:buNone/>
                </a:pPr>
                <a:r>
                  <a:rPr lang="sr-Cyrl-RS" altLang="en-US" sz="800"/>
                  <a:t>гркљана и ждрела;</a:t>
                </a:r>
              </a:p>
              <a:p>
                <a:pPr eaLnBrk="1" hangingPunct="1">
                  <a:spcBef>
                    <a:spcPct val="0"/>
                  </a:spcBef>
                  <a:buFontTx/>
                  <a:buNone/>
                </a:pPr>
                <a:r>
                  <a:rPr lang="sr-Cyrl-RS" altLang="en-US" sz="800"/>
                  <a:t>    Упала грла; </a:t>
                </a:r>
              </a:p>
              <a:p>
                <a:pPr eaLnBrk="1" hangingPunct="1">
                  <a:spcBef>
                    <a:spcPct val="0"/>
                  </a:spcBef>
                  <a:buFontTx/>
                  <a:buNone/>
                </a:pPr>
                <a:r>
                  <a:rPr lang="sr-Cyrl-RS" altLang="en-US" sz="800"/>
                  <a:t>      Смањен осећај укуса;</a:t>
                </a:r>
              </a:p>
              <a:p>
                <a:pPr eaLnBrk="1" hangingPunct="1">
                  <a:spcBef>
                    <a:spcPct val="0"/>
                  </a:spcBef>
                  <a:buFontTx/>
                  <a:buNone/>
                </a:pPr>
                <a:r>
                  <a:rPr lang="sr-Cyrl-RS" altLang="en-US" sz="800"/>
                  <a:t>        Халитоза (лош задах)</a:t>
                </a:r>
                <a:endParaRPr lang="sr-Cyrl-RS" altLang="en-US" sz="500"/>
              </a:p>
            </p:txBody>
          </p:sp>
          <p:sp>
            <p:nvSpPr>
              <p:cNvPr id="59398" name="Text Box 16"/>
              <p:cNvSpPr txBox="1">
                <a:spLocks noChangeArrowheads="1"/>
              </p:cNvSpPr>
              <p:nvPr/>
            </p:nvSpPr>
            <p:spPr bwMode="auto">
              <a:xfrm>
                <a:off x="9226550" y="1262063"/>
                <a:ext cx="144142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Зуби</a:t>
                </a:r>
              </a:p>
              <a:p>
                <a:pPr eaLnBrk="1" hangingPunct="1">
                  <a:spcBef>
                    <a:spcPct val="0"/>
                  </a:spcBef>
                  <a:buFontTx/>
                  <a:buNone/>
                </a:pPr>
                <a:r>
                  <a:rPr lang="sr-Cyrl-RS" altLang="en-US" sz="800"/>
                  <a:t>Пародонтоза; гингивитис; </a:t>
                </a:r>
              </a:p>
              <a:p>
                <a:pPr eaLnBrk="1" hangingPunct="1">
                  <a:spcBef>
                    <a:spcPct val="0"/>
                  </a:spcBef>
                  <a:buFontTx/>
                  <a:buNone/>
                </a:pPr>
                <a:r>
                  <a:rPr lang="sr-Cyrl-RS" altLang="en-US" sz="800"/>
                  <a:t>Периодонтитис;</a:t>
                </a:r>
              </a:p>
              <a:p>
                <a:pPr eaLnBrk="1" hangingPunct="1">
                  <a:spcBef>
                    <a:spcPct val="0"/>
                  </a:spcBef>
                  <a:buFontTx/>
                  <a:buNone/>
                </a:pPr>
                <a:r>
                  <a:rPr lang="sr-Cyrl-RS" altLang="en-US" sz="800"/>
                  <a:t>Губитак зуба; Кариес;</a:t>
                </a:r>
              </a:p>
              <a:p>
                <a:pPr eaLnBrk="1" hangingPunct="1">
                  <a:spcBef>
                    <a:spcPct val="0"/>
                  </a:spcBef>
                  <a:buFontTx/>
                  <a:buNone/>
                </a:pPr>
                <a:r>
                  <a:rPr lang="sr-Cyrl-RS" altLang="en-US" sz="800"/>
                  <a:t>Плак; Дисколорација и</a:t>
                </a:r>
              </a:p>
              <a:p>
                <a:pPr eaLnBrk="1" hangingPunct="1">
                  <a:spcBef>
                    <a:spcPct val="0"/>
                  </a:spcBef>
                  <a:buFontTx/>
                  <a:buNone/>
                </a:pPr>
                <a:r>
                  <a:rPr lang="sr-Cyrl-RS" altLang="en-US" sz="800"/>
                  <a:t>пребојеност;</a:t>
                </a:r>
                <a:endParaRPr lang="sr-Cyrl-RS" altLang="en-US" sz="500"/>
              </a:p>
            </p:txBody>
          </p:sp>
          <p:sp>
            <p:nvSpPr>
              <p:cNvPr id="59399" name="Text Box 17"/>
              <p:cNvSpPr txBox="1">
                <a:spLocks noChangeArrowheads="1"/>
              </p:cNvSpPr>
              <p:nvPr/>
            </p:nvSpPr>
            <p:spPr bwMode="auto">
              <a:xfrm>
                <a:off x="8143875" y="2092326"/>
                <a:ext cx="2291012"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Плућа</a:t>
                </a:r>
              </a:p>
              <a:p>
                <a:pPr eaLnBrk="1" hangingPunct="1">
                  <a:spcBef>
                    <a:spcPct val="0"/>
                  </a:spcBef>
                  <a:buFontTx/>
                  <a:buNone/>
                </a:pPr>
                <a:r>
                  <a:rPr lang="sr-Cyrl-RS" altLang="en-US" sz="800"/>
                  <a:t>Рак плућа, бронха и трахеје;</a:t>
                </a:r>
              </a:p>
              <a:p>
                <a:pPr eaLnBrk="1" hangingPunct="1">
                  <a:spcBef>
                    <a:spcPct val="0"/>
                  </a:spcBef>
                  <a:buFontTx/>
                  <a:buNone/>
                </a:pPr>
                <a:r>
                  <a:rPr lang="sr-Cyrl-RS" altLang="en-US" sz="800"/>
                  <a:t>Хронична опструктивна болест плућа;</a:t>
                </a:r>
              </a:p>
              <a:p>
                <a:pPr eaLnBrk="1" hangingPunct="1">
                  <a:spcBef>
                    <a:spcPct val="0"/>
                  </a:spcBef>
                  <a:buFontTx/>
                  <a:buNone/>
                </a:pPr>
                <a:r>
                  <a:rPr lang="sr-Cyrl-RS" altLang="en-US" sz="800"/>
                  <a:t>Емфизем;</a:t>
                </a:r>
              </a:p>
              <a:p>
                <a:pPr eaLnBrk="1" hangingPunct="1">
                  <a:spcBef>
                    <a:spcPct val="0"/>
                  </a:spcBef>
                  <a:buFontTx/>
                  <a:buNone/>
                </a:pPr>
                <a:r>
                  <a:rPr lang="sr-Cyrl-RS" altLang="en-US" sz="800"/>
                  <a:t>Хронични бронхитис;</a:t>
                </a:r>
              </a:p>
              <a:p>
                <a:pPr eaLnBrk="1" hangingPunct="1">
                  <a:spcBef>
                    <a:spcPct val="0"/>
                  </a:spcBef>
                  <a:buFontTx/>
                  <a:buNone/>
                </a:pPr>
                <a:r>
                  <a:rPr lang="sr-Cyrl-RS" altLang="en-US" sz="800"/>
                  <a:t>Респираторне инфекције; грип; пнеумонија;</a:t>
                </a:r>
              </a:p>
              <a:p>
                <a:pPr eaLnBrk="1" hangingPunct="1">
                  <a:spcBef>
                    <a:spcPct val="0"/>
                  </a:spcBef>
                  <a:buFontTx/>
                  <a:buNone/>
                </a:pPr>
                <a:r>
                  <a:rPr lang="sr-Cyrl-RS" altLang="en-US" sz="800"/>
                  <a:t>туберкулоза; скраћење даха; астма;</a:t>
                </a:r>
              </a:p>
              <a:p>
                <a:pPr eaLnBrk="1" hangingPunct="1">
                  <a:spcBef>
                    <a:spcPct val="0"/>
                  </a:spcBef>
                  <a:buFontTx/>
                  <a:buNone/>
                </a:pPr>
                <a:r>
                  <a:rPr lang="sr-Cyrl-RS" altLang="en-US" sz="800"/>
                  <a:t>  хронични кашаљ; ексцесивна продукција</a:t>
                </a:r>
              </a:p>
              <a:p>
                <a:pPr eaLnBrk="1" hangingPunct="1">
                  <a:spcBef>
                    <a:spcPct val="0"/>
                  </a:spcBef>
                  <a:buFontTx/>
                  <a:buNone/>
                </a:pPr>
                <a:r>
                  <a:rPr lang="sr-Cyrl-RS" altLang="en-US" sz="800"/>
                  <a:t>  спутума;</a:t>
                </a:r>
                <a:endParaRPr lang="sr-Cyrl-RS" altLang="en-US" sz="500"/>
              </a:p>
            </p:txBody>
          </p:sp>
          <p:sp>
            <p:nvSpPr>
              <p:cNvPr id="59400" name="Text Box 18"/>
              <p:cNvSpPr txBox="1">
                <a:spLocks noChangeArrowheads="1"/>
              </p:cNvSpPr>
              <p:nvPr/>
            </p:nvSpPr>
            <p:spPr bwMode="auto">
              <a:xfrm>
                <a:off x="8256589" y="3287714"/>
                <a:ext cx="64293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Јетра</a:t>
                </a:r>
              </a:p>
              <a:p>
                <a:pPr eaLnBrk="1" hangingPunct="1">
                  <a:spcBef>
                    <a:spcPct val="0"/>
                  </a:spcBef>
                  <a:buFontTx/>
                  <a:buNone/>
                </a:pPr>
                <a:r>
                  <a:rPr lang="sr-Cyrl-RS" altLang="en-US" sz="800"/>
                  <a:t>Рак јетре</a:t>
                </a:r>
                <a:endParaRPr lang="sr-Cyrl-RS" altLang="en-US" sz="500"/>
              </a:p>
            </p:txBody>
          </p:sp>
          <p:sp>
            <p:nvSpPr>
              <p:cNvPr id="59401" name="Text Box 19"/>
              <p:cNvSpPr txBox="1">
                <a:spLocks noChangeArrowheads="1"/>
              </p:cNvSpPr>
              <p:nvPr/>
            </p:nvSpPr>
            <p:spPr bwMode="auto">
              <a:xfrm>
                <a:off x="8918575" y="3281364"/>
                <a:ext cx="172835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Бубрези и мокраћна бешика</a:t>
                </a:r>
              </a:p>
              <a:p>
                <a:pPr eaLnBrk="1" hangingPunct="1">
                  <a:spcBef>
                    <a:spcPct val="0"/>
                  </a:spcBef>
                  <a:buFontTx/>
                  <a:buNone/>
                </a:pPr>
                <a:r>
                  <a:rPr lang="sr-Cyrl-RS" altLang="en-US" sz="800"/>
                  <a:t>Рак бубрега и мокраћне бешике</a:t>
                </a:r>
                <a:endParaRPr lang="sr-Cyrl-RS" altLang="en-US" sz="500"/>
              </a:p>
            </p:txBody>
          </p:sp>
          <p:sp>
            <p:nvSpPr>
              <p:cNvPr id="59402" name="Text Box 20"/>
              <p:cNvSpPr txBox="1">
                <a:spLocks noChangeArrowheads="1"/>
              </p:cNvSpPr>
              <p:nvPr/>
            </p:nvSpPr>
            <p:spPr bwMode="auto">
              <a:xfrm>
                <a:off x="8296276" y="3665538"/>
                <a:ext cx="197522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dirty="0">
                    <a:solidFill>
                      <a:srgbClr val="CC0000"/>
                    </a:solidFill>
                  </a:rPr>
                  <a:t>Кожа</a:t>
                </a:r>
              </a:p>
              <a:p>
                <a:pPr eaLnBrk="1" hangingPunct="1">
                  <a:spcBef>
                    <a:spcPct val="0"/>
                  </a:spcBef>
                  <a:buFontTx/>
                  <a:buNone/>
                </a:pPr>
                <a:r>
                  <a:rPr lang="sr-Cyrl-RS" altLang="en-US" sz="800" dirty="0"/>
                  <a:t>Псоријаза; Губитак боје; Избораност;</a:t>
                </a:r>
              </a:p>
              <a:p>
                <a:pPr eaLnBrk="1" hangingPunct="1">
                  <a:spcBef>
                    <a:spcPct val="0"/>
                  </a:spcBef>
                  <a:buFontTx/>
                  <a:buNone/>
                </a:pPr>
                <a:r>
                  <a:rPr lang="sr-Cyrl-RS" altLang="en-US" sz="800" dirty="0"/>
                  <a:t>Превремено старење</a:t>
                </a:r>
                <a:endParaRPr lang="sr-Cyrl-RS" altLang="en-US" sz="500" dirty="0"/>
              </a:p>
            </p:txBody>
          </p:sp>
          <p:sp>
            <p:nvSpPr>
              <p:cNvPr id="59403" name="Text Box 21"/>
              <p:cNvSpPr txBox="1">
                <a:spLocks noChangeArrowheads="1"/>
              </p:cNvSpPr>
              <p:nvPr/>
            </p:nvSpPr>
            <p:spPr bwMode="auto">
              <a:xfrm>
                <a:off x="8032751" y="4135439"/>
                <a:ext cx="217078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Женске репродуктивне функције</a:t>
                </a:r>
              </a:p>
              <a:p>
                <a:pPr eaLnBrk="1" hangingPunct="1">
                  <a:spcBef>
                    <a:spcPct val="0"/>
                  </a:spcBef>
                  <a:buFontTx/>
                  <a:buNone/>
                </a:pPr>
                <a:r>
                  <a:rPr lang="sr-Cyrl-RS" altLang="en-US" sz="800"/>
                  <a:t>Рак грлића материце</a:t>
                </a:r>
              </a:p>
              <a:p>
                <a:pPr eaLnBrk="1" hangingPunct="1">
                  <a:spcBef>
                    <a:spcPct val="0"/>
                  </a:spcBef>
                  <a:buFontTx/>
                  <a:buNone/>
                </a:pPr>
                <a:r>
                  <a:rPr lang="sr-Cyrl-RS" altLang="en-US" sz="800"/>
                  <a:t>Превремен губитак оваријалне функције;</a:t>
                </a:r>
              </a:p>
              <a:p>
                <a:pPr eaLnBrk="1" hangingPunct="1">
                  <a:spcBef>
                    <a:spcPct val="0"/>
                  </a:spcBef>
                  <a:buFontTx/>
                  <a:buNone/>
                </a:pPr>
                <a:r>
                  <a:rPr lang="sr-Cyrl-RS" altLang="en-US" sz="800"/>
                  <a:t>Рана менопауза; смањен фертилитет;</a:t>
                </a:r>
              </a:p>
              <a:p>
                <a:pPr eaLnBrk="1" hangingPunct="1">
                  <a:spcBef>
                    <a:spcPct val="0"/>
                  </a:spcBef>
                  <a:buFontTx/>
                  <a:buNone/>
                </a:pPr>
                <a:r>
                  <a:rPr lang="sr-Cyrl-RS" altLang="en-US" sz="800"/>
                  <a:t>Болне менструације;</a:t>
                </a:r>
                <a:endParaRPr lang="sr-Cyrl-RS" altLang="en-US" sz="500"/>
              </a:p>
            </p:txBody>
          </p:sp>
          <p:sp>
            <p:nvSpPr>
              <p:cNvPr id="59404" name="Text Box 22"/>
              <p:cNvSpPr txBox="1">
                <a:spLocks noChangeArrowheads="1"/>
              </p:cNvSpPr>
              <p:nvPr/>
            </p:nvSpPr>
            <p:spPr bwMode="auto">
              <a:xfrm>
                <a:off x="8045450" y="4837114"/>
                <a:ext cx="1447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Хирурше и друге ране</a:t>
                </a:r>
              </a:p>
              <a:p>
                <a:pPr eaLnBrk="1" hangingPunct="1">
                  <a:spcBef>
                    <a:spcPct val="0"/>
                  </a:spcBef>
                  <a:buFontTx/>
                  <a:buNone/>
                </a:pPr>
                <a:r>
                  <a:rPr lang="sr-Cyrl-RS" altLang="en-US" sz="800"/>
                  <a:t>Успорено зарастање рана</a:t>
                </a:r>
              </a:p>
              <a:p>
                <a:pPr eaLnBrk="1" hangingPunct="1">
                  <a:spcBef>
                    <a:spcPct val="0"/>
                  </a:spcBef>
                  <a:buFontTx/>
                  <a:buNone/>
                </a:pPr>
                <a:endParaRPr lang="sr-Cyrl-RS" altLang="en-US" sz="500"/>
              </a:p>
            </p:txBody>
          </p:sp>
          <p:sp>
            <p:nvSpPr>
              <p:cNvPr id="59405" name="Text Box 23"/>
              <p:cNvSpPr txBox="1">
                <a:spLocks noChangeArrowheads="1"/>
              </p:cNvSpPr>
              <p:nvPr/>
            </p:nvSpPr>
            <p:spPr bwMode="auto">
              <a:xfrm>
                <a:off x="8045450" y="5273676"/>
                <a:ext cx="182774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Имунолошки систем</a:t>
                </a:r>
              </a:p>
              <a:p>
                <a:pPr eaLnBrk="1" hangingPunct="1">
                  <a:spcBef>
                    <a:spcPct val="0"/>
                  </a:spcBef>
                  <a:buFontTx/>
                  <a:buNone/>
                </a:pPr>
                <a:r>
                  <a:rPr lang="sr-Cyrl-RS" altLang="en-US" sz="800"/>
                  <a:t>Смањена отпорност на инфекције</a:t>
                </a:r>
                <a:endParaRPr lang="sr-Cyrl-RS" altLang="en-US" sz="500"/>
              </a:p>
            </p:txBody>
          </p:sp>
          <p:sp>
            <p:nvSpPr>
              <p:cNvPr id="59406" name="Text Box 24"/>
              <p:cNvSpPr txBox="1">
                <a:spLocks noChangeArrowheads="1"/>
              </p:cNvSpPr>
              <p:nvPr/>
            </p:nvSpPr>
            <p:spPr bwMode="auto">
              <a:xfrm>
                <a:off x="8048626" y="5638800"/>
                <a:ext cx="202331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Ноге и стопала</a:t>
                </a:r>
              </a:p>
              <a:p>
                <a:pPr eaLnBrk="1" hangingPunct="1">
                  <a:spcBef>
                    <a:spcPct val="0"/>
                  </a:spcBef>
                  <a:buFontTx/>
                  <a:buNone/>
                </a:pPr>
                <a:r>
                  <a:rPr lang="sr-Cyrl-RS" altLang="en-US" sz="800"/>
                  <a:t>Периферна васкуларна болест;</a:t>
                </a:r>
              </a:p>
              <a:p>
                <a:pPr eaLnBrk="1" hangingPunct="1">
                  <a:spcBef>
                    <a:spcPct val="0"/>
                  </a:spcBef>
                  <a:buFontTx/>
                  <a:buNone/>
                </a:pPr>
                <a:r>
                  <a:rPr lang="sr-Cyrl-RS" altLang="en-US" sz="800"/>
                  <a:t>Хладна стопала; бол у нози; гангрена;</a:t>
                </a:r>
              </a:p>
              <a:p>
                <a:pPr eaLnBrk="1" hangingPunct="1">
                  <a:spcBef>
                    <a:spcPct val="0"/>
                  </a:spcBef>
                  <a:buFontTx/>
                  <a:buNone/>
                </a:pPr>
                <a:r>
                  <a:rPr lang="sr-Cyrl-RS" altLang="en-US" sz="800"/>
                  <a:t>Дубока венска тромбоза;</a:t>
                </a:r>
                <a:endParaRPr lang="sr-Cyrl-RS" altLang="en-US" sz="500"/>
              </a:p>
            </p:txBody>
          </p:sp>
        </p:grpSp>
      </p:grpSp>
      <p:sp>
        <p:nvSpPr>
          <p:cNvPr id="59407" name="Text Box 25"/>
          <p:cNvSpPr txBox="1">
            <a:spLocks noChangeArrowheads="1"/>
          </p:cNvSpPr>
          <p:nvPr/>
        </p:nvSpPr>
        <p:spPr bwMode="auto">
          <a:xfrm>
            <a:off x="34156" y="136493"/>
            <a:ext cx="5004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2400" b="1" dirty="0">
                <a:solidFill>
                  <a:srgbClr val="FF0000"/>
                </a:solidFill>
              </a:rPr>
              <a:t>ОШТЕЋЕЊА СИТЕМА, ОРГАНА</a:t>
            </a:r>
          </a:p>
          <a:p>
            <a:pPr eaLnBrk="1" hangingPunct="1">
              <a:spcBef>
                <a:spcPct val="0"/>
              </a:spcBef>
              <a:buFontTx/>
              <a:buNone/>
            </a:pPr>
            <a:r>
              <a:rPr lang="sr-Cyrl-RS" altLang="en-US" sz="2400" b="1" dirty="0">
                <a:solidFill>
                  <a:srgbClr val="FF0000"/>
                </a:solidFill>
              </a:rPr>
              <a:t>И ФУНКЦИЈА УСЛЕД </a:t>
            </a:r>
          </a:p>
          <a:p>
            <a:pPr eaLnBrk="1" hangingPunct="1">
              <a:spcBef>
                <a:spcPct val="0"/>
              </a:spcBef>
              <a:buFontTx/>
              <a:buNone/>
            </a:pPr>
            <a:r>
              <a:rPr lang="sr-Cyrl-RS" altLang="en-US" sz="2400" b="1" dirty="0">
                <a:solidFill>
                  <a:srgbClr val="FF0000"/>
                </a:solidFill>
              </a:rPr>
              <a:t>УПОТРЕБЕ ДУВАНА И</a:t>
            </a:r>
          </a:p>
          <a:p>
            <a:pPr eaLnBrk="1" hangingPunct="1">
              <a:spcBef>
                <a:spcPct val="0"/>
              </a:spcBef>
              <a:buFontTx/>
              <a:buNone/>
            </a:pPr>
            <a:r>
              <a:rPr lang="sr-Cyrl-RS" altLang="en-US" sz="2400" b="1" dirty="0">
                <a:solidFill>
                  <a:srgbClr val="FF0000"/>
                </a:solidFill>
              </a:rPr>
              <a:t>ИЗЛАГАЊА ДУВАНСКОМ ДИМУ</a:t>
            </a:r>
          </a:p>
        </p:txBody>
      </p:sp>
      <p:grpSp>
        <p:nvGrpSpPr>
          <p:cNvPr id="128026" name="Group 26"/>
          <p:cNvGrpSpPr>
            <a:grpSpLocks/>
          </p:cNvGrpSpPr>
          <p:nvPr/>
        </p:nvGrpSpPr>
        <p:grpSpPr bwMode="auto">
          <a:xfrm>
            <a:off x="381000" y="4283851"/>
            <a:ext cx="4800778" cy="2257270"/>
            <a:chOff x="-93" y="3124"/>
            <a:chExt cx="2345" cy="1127"/>
          </a:xfrm>
        </p:grpSpPr>
        <p:grpSp>
          <p:nvGrpSpPr>
            <p:cNvPr id="59410" name="Group 27"/>
            <p:cNvGrpSpPr>
              <a:grpSpLocks/>
            </p:cNvGrpSpPr>
            <p:nvPr/>
          </p:nvGrpSpPr>
          <p:grpSpPr bwMode="auto">
            <a:xfrm>
              <a:off x="498" y="3124"/>
              <a:ext cx="1754" cy="321"/>
              <a:chOff x="498" y="3124"/>
              <a:chExt cx="1754" cy="321"/>
            </a:xfrm>
          </p:grpSpPr>
          <p:sp>
            <p:nvSpPr>
              <p:cNvPr id="59435" name="Text Box 28"/>
              <p:cNvSpPr txBox="1">
                <a:spLocks noChangeArrowheads="1"/>
              </p:cNvSpPr>
              <p:nvPr/>
            </p:nvSpPr>
            <p:spPr bwMode="auto">
              <a:xfrm>
                <a:off x="498" y="3124"/>
                <a:ext cx="411"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sz="1050" b="1"/>
                  <a:t>Употреба</a:t>
                </a:r>
              </a:p>
              <a:p>
                <a:pPr algn="ctr" eaLnBrk="1" hangingPunct="1">
                  <a:spcBef>
                    <a:spcPct val="0"/>
                  </a:spcBef>
                  <a:buFontTx/>
                  <a:buNone/>
                </a:pPr>
                <a:r>
                  <a:rPr lang="sr-Cyrl-RS" altLang="en-US" sz="1050" b="1"/>
                  <a:t>дувана</a:t>
                </a:r>
              </a:p>
            </p:txBody>
          </p:sp>
          <p:sp>
            <p:nvSpPr>
              <p:cNvPr id="59436" name="Text Box 29"/>
              <p:cNvSpPr txBox="1">
                <a:spLocks noChangeArrowheads="1"/>
              </p:cNvSpPr>
              <p:nvPr/>
            </p:nvSpPr>
            <p:spPr bwMode="auto">
              <a:xfrm>
                <a:off x="851" y="3124"/>
                <a:ext cx="50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sz="1050" b="1"/>
                  <a:t>Неправилна</a:t>
                </a:r>
              </a:p>
              <a:p>
                <a:pPr algn="ctr" eaLnBrk="1" hangingPunct="1">
                  <a:spcBef>
                    <a:spcPct val="0"/>
                  </a:spcBef>
                  <a:buFontTx/>
                  <a:buNone/>
                </a:pPr>
                <a:r>
                  <a:rPr lang="sr-Cyrl-RS" altLang="en-US" sz="1050" b="1"/>
                  <a:t>исхрана</a:t>
                </a:r>
              </a:p>
            </p:txBody>
          </p:sp>
          <p:sp>
            <p:nvSpPr>
              <p:cNvPr id="59437" name="Text Box 30"/>
              <p:cNvSpPr txBox="1">
                <a:spLocks noChangeArrowheads="1"/>
              </p:cNvSpPr>
              <p:nvPr/>
            </p:nvSpPr>
            <p:spPr bwMode="auto">
              <a:xfrm>
                <a:off x="1297" y="3127"/>
                <a:ext cx="49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sz="1050" b="1" dirty="0"/>
                  <a:t>Недовољна</a:t>
                </a:r>
              </a:p>
              <a:p>
                <a:pPr algn="ctr" eaLnBrk="1" hangingPunct="1">
                  <a:spcBef>
                    <a:spcPct val="0"/>
                  </a:spcBef>
                  <a:buFontTx/>
                  <a:buNone/>
                </a:pPr>
                <a:r>
                  <a:rPr lang="sr-Cyrl-RS" altLang="en-US" sz="1050" b="1" dirty="0"/>
                  <a:t>физичка</a:t>
                </a:r>
              </a:p>
              <a:p>
                <a:pPr algn="ctr" eaLnBrk="1" hangingPunct="1">
                  <a:spcBef>
                    <a:spcPct val="0"/>
                  </a:spcBef>
                  <a:buFontTx/>
                  <a:buNone/>
                </a:pPr>
                <a:r>
                  <a:rPr lang="sr-Cyrl-RS" altLang="en-US" sz="1050" b="1" dirty="0"/>
                  <a:t>активност</a:t>
                </a:r>
              </a:p>
            </p:txBody>
          </p:sp>
          <p:sp>
            <p:nvSpPr>
              <p:cNvPr id="59438" name="Text Box 31"/>
              <p:cNvSpPr txBox="1">
                <a:spLocks noChangeArrowheads="1"/>
              </p:cNvSpPr>
              <p:nvPr/>
            </p:nvSpPr>
            <p:spPr bwMode="auto">
              <a:xfrm>
                <a:off x="1747" y="3126"/>
                <a:ext cx="505"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sz="1050" b="1"/>
                  <a:t>Прекомерна</a:t>
                </a:r>
              </a:p>
              <a:p>
                <a:pPr algn="ctr" eaLnBrk="1" hangingPunct="1">
                  <a:spcBef>
                    <a:spcPct val="0"/>
                  </a:spcBef>
                  <a:buFontTx/>
                  <a:buNone/>
                </a:pPr>
                <a:r>
                  <a:rPr lang="sr-Cyrl-RS" altLang="en-US" sz="1050" b="1"/>
                  <a:t>употреба</a:t>
                </a:r>
              </a:p>
              <a:p>
                <a:pPr algn="ctr" eaLnBrk="1" hangingPunct="1">
                  <a:spcBef>
                    <a:spcPct val="0"/>
                  </a:spcBef>
                  <a:buFontTx/>
                  <a:buNone/>
                </a:pPr>
                <a:r>
                  <a:rPr lang="sr-Cyrl-RS" altLang="en-US" sz="1050" b="1"/>
                  <a:t>алкохола</a:t>
                </a:r>
              </a:p>
            </p:txBody>
          </p:sp>
        </p:grpSp>
        <p:sp>
          <p:nvSpPr>
            <p:cNvPr id="59411" name="Text Box 32"/>
            <p:cNvSpPr txBox="1">
              <a:spLocks noChangeArrowheads="1"/>
            </p:cNvSpPr>
            <p:nvPr/>
          </p:nvSpPr>
          <p:spPr bwMode="auto">
            <a:xfrm>
              <a:off x="292" y="3436"/>
              <a:ext cx="25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sz="1200" b="1"/>
                <a:t>КВБ</a:t>
              </a:r>
            </a:p>
          </p:txBody>
        </p:sp>
        <p:sp>
          <p:nvSpPr>
            <p:cNvPr id="59412" name="Text Box 33"/>
            <p:cNvSpPr txBox="1">
              <a:spLocks noChangeArrowheads="1"/>
            </p:cNvSpPr>
            <p:nvPr/>
          </p:nvSpPr>
          <p:spPr bwMode="auto">
            <a:xfrm>
              <a:off x="-93" y="3612"/>
              <a:ext cx="64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1200" b="1"/>
                <a:t>ДИЈАБЕТЕС</a:t>
              </a:r>
            </a:p>
          </p:txBody>
        </p:sp>
        <p:sp>
          <p:nvSpPr>
            <p:cNvPr id="59413" name="Text Box 34"/>
            <p:cNvSpPr txBox="1">
              <a:spLocks noChangeArrowheads="1"/>
            </p:cNvSpPr>
            <p:nvPr/>
          </p:nvSpPr>
          <p:spPr bwMode="auto">
            <a:xfrm>
              <a:off x="-41" y="3806"/>
              <a:ext cx="57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1200" b="1"/>
                <a:t>МАЛИГНЕ Б.</a:t>
              </a:r>
            </a:p>
          </p:txBody>
        </p:sp>
        <p:sp>
          <p:nvSpPr>
            <p:cNvPr id="59414" name="Text Box 35"/>
            <p:cNvSpPr txBox="1">
              <a:spLocks noChangeArrowheads="1"/>
            </p:cNvSpPr>
            <p:nvPr/>
          </p:nvSpPr>
          <p:spPr bwMode="auto">
            <a:xfrm>
              <a:off x="-1" y="3997"/>
              <a:ext cx="548"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1200" b="1"/>
                <a:t>ХРИНИЧНЕ </a:t>
              </a:r>
            </a:p>
            <a:p>
              <a:pPr eaLnBrk="1" hangingPunct="1">
                <a:spcBef>
                  <a:spcPct val="0"/>
                </a:spcBef>
                <a:buFontTx/>
                <a:buNone/>
              </a:pPr>
              <a:r>
                <a:rPr lang="sr-Cyrl-RS" altLang="en-US" sz="1200" b="1"/>
                <a:t>РЕСПИР. Б.</a:t>
              </a:r>
            </a:p>
          </p:txBody>
        </p:sp>
        <p:grpSp>
          <p:nvGrpSpPr>
            <p:cNvPr id="59415" name="Group 36"/>
            <p:cNvGrpSpPr>
              <a:grpSpLocks/>
            </p:cNvGrpSpPr>
            <p:nvPr/>
          </p:nvGrpSpPr>
          <p:grpSpPr bwMode="auto">
            <a:xfrm>
              <a:off x="997" y="3412"/>
              <a:ext cx="1060" cy="159"/>
              <a:chOff x="997" y="3412"/>
              <a:chExt cx="1060" cy="159"/>
            </a:xfrm>
          </p:grpSpPr>
          <p:sp>
            <p:nvSpPr>
              <p:cNvPr id="59432" name="Rectangle 37"/>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3" name="Rectangle 38"/>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4" name="Rectangle 39"/>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sp>
          <p:nvSpPr>
            <p:cNvPr id="59416" name="Rectangle 40"/>
            <p:cNvSpPr>
              <a:spLocks noChangeArrowheads="1"/>
            </p:cNvSpPr>
            <p:nvPr/>
          </p:nvSpPr>
          <p:spPr bwMode="auto">
            <a:xfrm>
              <a:off x="614" y="3414"/>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a:solidFill>
                    <a:schemeClr val="bg1"/>
                  </a:solidFill>
                </a:rPr>
                <a:t>К</a:t>
              </a:r>
            </a:p>
          </p:txBody>
        </p:sp>
        <p:sp>
          <p:nvSpPr>
            <p:cNvPr id="59417" name="Rectangle 41"/>
            <p:cNvSpPr>
              <a:spLocks noChangeArrowheads="1"/>
            </p:cNvSpPr>
            <p:nvPr/>
          </p:nvSpPr>
          <p:spPr bwMode="auto">
            <a:xfrm>
              <a:off x="614" y="3595"/>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dirty="0">
                  <a:solidFill>
                    <a:schemeClr val="bg1"/>
                  </a:solidFill>
                </a:rPr>
                <a:t>К</a:t>
              </a:r>
            </a:p>
          </p:txBody>
        </p:sp>
        <p:sp>
          <p:nvSpPr>
            <p:cNvPr id="59418" name="Rectangle 42"/>
            <p:cNvSpPr>
              <a:spLocks noChangeArrowheads="1"/>
            </p:cNvSpPr>
            <p:nvPr/>
          </p:nvSpPr>
          <p:spPr bwMode="auto">
            <a:xfrm>
              <a:off x="614" y="3806"/>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a:solidFill>
                    <a:schemeClr val="bg1"/>
                  </a:solidFill>
                </a:rPr>
                <a:t>К</a:t>
              </a:r>
            </a:p>
          </p:txBody>
        </p:sp>
        <p:sp>
          <p:nvSpPr>
            <p:cNvPr id="59419" name="Rectangle 43"/>
            <p:cNvSpPr>
              <a:spLocks noChangeArrowheads="1"/>
            </p:cNvSpPr>
            <p:nvPr/>
          </p:nvSpPr>
          <p:spPr bwMode="auto">
            <a:xfrm>
              <a:off x="614" y="4038"/>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a:solidFill>
                    <a:schemeClr val="bg1"/>
                  </a:solidFill>
                </a:rPr>
                <a:t>К</a:t>
              </a:r>
            </a:p>
          </p:txBody>
        </p:sp>
        <p:grpSp>
          <p:nvGrpSpPr>
            <p:cNvPr id="59420" name="Group 44"/>
            <p:cNvGrpSpPr>
              <a:grpSpLocks/>
            </p:cNvGrpSpPr>
            <p:nvPr/>
          </p:nvGrpSpPr>
          <p:grpSpPr bwMode="auto">
            <a:xfrm>
              <a:off x="1000" y="3595"/>
              <a:ext cx="1060" cy="159"/>
              <a:chOff x="997" y="3412"/>
              <a:chExt cx="1060" cy="159"/>
            </a:xfrm>
          </p:grpSpPr>
          <p:sp>
            <p:nvSpPr>
              <p:cNvPr id="59429" name="Rectangle 45"/>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0" name="Rectangle 46"/>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1" name="Rectangle 47"/>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grpSp>
          <p:nvGrpSpPr>
            <p:cNvPr id="59421" name="Group 48"/>
            <p:cNvGrpSpPr>
              <a:grpSpLocks/>
            </p:cNvGrpSpPr>
            <p:nvPr/>
          </p:nvGrpSpPr>
          <p:grpSpPr bwMode="auto">
            <a:xfrm>
              <a:off x="1000" y="3802"/>
              <a:ext cx="1060" cy="159"/>
              <a:chOff x="997" y="3412"/>
              <a:chExt cx="1060" cy="159"/>
            </a:xfrm>
          </p:grpSpPr>
          <p:sp>
            <p:nvSpPr>
              <p:cNvPr id="59426" name="Rectangle 49"/>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27" name="Rectangle 50"/>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28" name="Rectangle 51"/>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grpSp>
          <p:nvGrpSpPr>
            <p:cNvPr id="59422" name="Group 52"/>
            <p:cNvGrpSpPr>
              <a:grpSpLocks/>
            </p:cNvGrpSpPr>
            <p:nvPr/>
          </p:nvGrpSpPr>
          <p:grpSpPr bwMode="auto">
            <a:xfrm>
              <a:off x="607" y="4036"/>
              <a:ext cx="1453" cy="188"/>
              <a:chOff x="604" y="3412"/>
              <a:chExt cx="1453" cy="188"/>
            </a:xfrm>
          </p:grpSpPr>
          <p:sp>
            <p:nvSpPr>
              <p:cNvPr id="59423" name="Rectangle 53"/>
              <p:cNvSpPr>
                <a:spLocks noChangeArrowheads="1"/>
              </p:cNvSpPr>
              <p:nvPr/>
            </p:nvSpPr>
            <p:spPr bwMode="auto">
              <a:xfrm>
                <a:off x="604" y="3449"/>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sp>
            <p:nvSpPr>
              <p:cNvPr id="59424" name="Rectangle 54"/>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sp>
            <p:nvSpPr>
              <p:cNvPr id="59425" name="Rectangle 55"/>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grpSp>
      </p:grpSp>
      <p:sp>
        <p:nvSpPr>
          <p:cNvPr id="128056" name="Text Box 56"/>
          <p:cNvSpPr txBox="1">
            <a:spLocks noChangeArrowheads="1"/>
          </p:cNvSpPr>
          <p:nvPr/>
        </p:nvSpPr>
        <p:spPr bwMode="auto">
          <a:xfrm>
            <a:off x="425863" y="1791655"/>
            <a:ext cx="26137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1400" dirty="0" smtClean="0"/>
              <a:t>Извор:</a:t>
            </a:r>
          </a:p>
          <a:p>
            <a:pPr eaLnBrk="1" hangingPunct="1">
              <a:spcBef>
                <a:spcPct val="0"/>
              </a:spcBef>
              <a:buFontTx/>
              <a:buNone/>
            </a:pPr>
            <a:r>
              <a:rPr lang="sr-Cyrl-RS" altLang="en-US" sz="1400" dirty="0" smtClean="0"/>
              <a:t>Извештаји </a:t>
            </a:r>
            <a:r>
              <a:rPr lang="sr-Cyrl-RS" altLang="en-US" sz="1400" dirty="0"/>
              <a:t>“</a:t>
            </a:r>
            <a:r>
              <a:rPr lang="sr-Cyrl-RS" altLang="en-US" sz="1400" i="1" dirty="0"/>
              <a:t>USDHHS</a:t>
            </a:r>
            <a:endParaRPr lang="en-US" altLang="en-US" sz="1400" i="1" dirty="0"/>
          </a:p>
          <a:p>
            <a:pPr eaLnBrk="1" hangingPunct="1">
              <a:spcBef>
                <a:spcPct val="0"/>
              </a:spcBef>
              <a:buFontTx/>
              <a:buNone/>
            </a:pPr>
            <a:r>
              <a:rPr lang="en-US" altLang="en-US" sz="1400" i="1" dirty="0"/>
              <a:t>Reports of the Surgeon</a:t>
            </a:r>
          </a:p>
          <a:p>
            <a:pPr eaLnBrk="1" hangingPunct="1">
              <a:spcBef>
                <a:spcPct val="0"/>
              </a:spcBef>
              <a:buFontTx/>
              <a:buNone/>
            </a:pPr>
            <a:r>
              <a:rPr lang="en-US" altLang="en-US" sz="1400" i="1" dirty="0"/>
              <a:t>General</a:t>
            </a:r>
            <a:r>
              <a:rPr lang="sr-Cyrl-RS" altLang="en-US" sz="1400" i="1" dirty="0"/>
              <a:t>”</a:t>
            </a:r>
            <a:r>
              <a:rPr lang="en-US" altLang="en-US" sz="1400" dirty="0"/>
              <a:t>:</a:t>
            </a:r>
            <a:r>
              <a:rPr lang="en-US" altLang="en-US" sz="1400" i="1" dirty="0"/>
              <a:t> </a:t>
            </a:r>
            <a:r>
              <a:rPr lang="ru-RU" altLang="en-US" sz="1400" i="1" dirty="0"/>
              <a:t>1988,1989,2001,</a:t>
            </a:r>
            <a:endParaRPr lang="sr-Cyrl-RS" altLang="en-US" sz="1400" i="1" dirty="0"/>
          </a:p>
          <a:p>
            <a:pPr eaLnBrk="1" hangingPunct="1">
              <a:spcBef>
                <a:spcPct val="0"/>
              </a:spcBef>
              <a:buFontTx/>
              <a:buNone/>
            </a:pPr>
            <a:r>
              <a:rPr lang="ru-RU" altLang="en-US" sz="1400" i="1" dirty="0"/>
              <a:t>2004,2006,2010,2012</a:t>
            </a:r>
            <a:r>
              <a:rPr lang="en-US" altLang="en-US" sz="1400" i="1" dirty="0"/>
              <a:t>, 2014</a:t>
            </a:r>
            <a:r>
              <a:rPr lang="sr-Cyrl-RS" altLang="en-US" sz="1400" dirty="0"/>
              <a:t>. г.</a:t>
            </a:r>
          </a:p>
          <a:p>
            <a:pPr eaLnBrk="1" hangingPunct="1">
              <a:spcBef>
                <a:spcPct val="0"/>
              </a:spcBef>
              <a:buFontTx/>
              <a:buNone/>
            </a:pPr>
            <a:endParaRPr lang="sr-Cyrl-RS" altLang="en-US" sz="1400" dirty="0"/>
          </a:p>
          <a:p>
            <a:pPr eaLnBrk="1" hangingPunct="1">
              <a:spcBef>
                <a:spcPct val="0"/>
              </a:spcBef>
              <a:buFontTx/>
              <a:buNone/>
            </a:pPr>
            <a:r>
              <a:rPr lang="sr-Cyrl-RS" altLang="en-US" sz="1400" dirty="0"/>
              <a:t>Монографије</a:t>
            </a:r>
            <a:r>
              <a:rPr lang="sr-Cyrl-RS" altLang="en-US" sz="1400" i="1" dirty="0"/>
              <a:t> </a:t>
            </a:r>
          </a:p>
          <a:p>
            <a:pPr eaLnBrk="1" hangingPunct="1">
              <a:spcBef>
                <a:spcPct val="0"/>
              </a:spcBef>
              <a:buFontTx/>
              <a:buNone/>
            </a:pPr>
            <a:r>
              <a:rPr lang="sr-Cyrl-RS" altLang="en-US" sz="1400" i="1" dirty="0"/>
              <a:t>“</a:t>
            </a:r>
            <a:r>
              <a:rPr lang="en-US" altLang="en-US" sz="1400" i="1" dirty="0"/>
              <a:t>International Agency for </a:t>
            </a:r>
          </a:p>
          <a:p>
            <a:pPr eaLnBrk="1" hangingPunct="1">
              <a:spcBef>
                <a:spcPct val="0"/>
              </a:spcBef>
              <a:buFontTx/>
              <a:buNone/>
            </a:pPr>
            <a:r>
              <a:rPr lang="en-US" altLang="en-US" sz="1400" i="1" dirty="0" err="1"/>
              <a:t>Reserch</a:t>
            </a:r>
            <a:r>
              <a:rPr lang="en-US" altLang="en-US" sz="1400" i="1" dirty="0"/>
              <a:t> on Cancer </a:t>
            </a:r>
            <a:r>
              <a:rPr lang="sr-Cyrl-RS" altLang="en-US" sz="1400" i="1" dirty="0"/>
              <a:t>IARC”</a:t>
            </a:r>
            <a:endParaRPr lang="en-US" altLang="en-US" sz="1400" i="1" dirty="0"/>
          </a:p>
          <a:p>
            <a:pPr eaLnBrk="1" hangingPunct="1">
              <a:spcBef>
                <a:spcPct val="0"/>
              </a:spcBef>
              <a:buFontTx/>
              <a:buNone/>
            </a:pPr>
            <a:r>
              <a:rPr lang="sr-Cyrl-RS" altLang="en-US" sz="1400" dirty="0"/>
              <a:t>бр. 38,83,89;</a:t>
            </a:r>
          </a:p>
        </p:txBody>
      </p:sp>
    </p:spTree>
    <p:extLst>
      <p:ext uri="{BB962C8B-B14F-4D97-AF65-F5344CB8AC3E}">
        <p14:creationId xmlns:p14="http://schemas.microsoft.com/office/powerpoint/2010/main" val="1778915548"/>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8056"/>
                                        </p:tgtEl>
                                        <p:attrNameLst>
                                          <p:attrName>style.visibility</p:attrName>
                                        </p:attrNameLst>
                                      </p:cBhvr>
                                      <p:to>
                                        <p:strVal val="visible"/>
                                      </p:to>
                                    </p:set>
                                    <p:animEffect transition="in" filter="checkerboard(across)">
                                      <p:cBhvr>
                                        <p:cTn id="7" dur="500"/>
                                        <p:tgtEl>
                                          <p:spTgt spid="12805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28026"/>
                                        </p:tgtEl>
                                        <p:attrNameLst>
                                          <p:attrName>style.visibility</p:attrName>
                                        </p:attrNameLst>
                                      </p:cBhvr>
                                      <p:to>
                                        <p:strVal val="visible"/>
                                      </p:to>
                                    </p:set>
                                    <p:animEffect transition="in" filter="checkerboard(across)">
                                      <p:cBhvr>
                                        <p:cTn id="11" dur="500"/>
                                        <p:tgtEl>
                                          <p:spTgt spid="128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52829" y="259547"/>
            <a:ext cx="65648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b="1" dirty="0">
                <a:solidFill>
                  <a:srgbClr val="FF0000"/>
                </a:solidFill>
              </a:rPr>
              <a:t>УТИЦАЈ ПУШЕЊА НА РЕПРОДУКТИВНО ЗДРАВЉЕ</a:t>
            </a:r>
          </a:p>
        </p:txBody>
      </p:sp>
      <p:pic>
        <p:nvPicPr>
          <p:cNvPr id="61443" name="Picture 3" descr="Sl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5851" t="3365"/>
          <a:stretch>
            <a:fillRect/>
          </a:stretch>
        </p:blipFill>
        <p:spPr bwMode="auto">
          <a:xfrm>
            <a:off x="7426325" y="304800"/>
            <a:ext cx="3317875"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Text Box 7"/>
          <p:cNvSpPr txBox="1">
            <a:spLocks noChangeArrowheads="1"/>
          </p:cNvSpPr>
          <p:nvPr/>
        </p:nvSpPr>
        <p:spPr bwMode="auto">
          <a:xfrm>
            <a:off x="115887" y="6248400"/>
            <a:ext cx="6589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aseline="30000"/>
              <a:t> </a:t>
            </a:r>
            <a:r>
              <a:rPr lang="sr-Cyrl-RS" altLang="en-US" sz="1600"/>
              <a:t>Извор: </a:t>
            </a:r>
            <a:r>
              <a:rPr lang="en-US" altLang="en-US" sz="1600" i="1"/>
              <a:t>A Report of the Surgeon General. USDHHS; CDC</a:t>
            </a:r>
            <a:r>
              <a:rPr lang="sr-Cyrl-RS" altLang="en-US" sz="1600" i="1"/>
              <a:t>, 2004; 2010;</a:t>
            </a:r>
            <a:endParaRPr lang="sr-Cyrl-RS" altLang="en-US" sz="1600" i="1" baseline="30000"/>
          </a:p>
        </p:txBody>
      </p:sp>
      <p:sp>
        <p:nvSpPr>
          <p:cNvPr id="130056" name="Text Box 8"/>
          <p:cNvSpPr txBox="1">
            <a:spLocks noChangeArrowheads="1"/>
          </p:cNvSpPr>
          <p:nvPr/>
        </p:nvSpPr>
        <p:spPr bwMode="auto">
          <a:xfrm>
            <a:off x="533400" y="2057401"/>
            <a:ext cx="55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2400"/>
              <a:t>Способност зачећа (код оба пола)</a:t>
            </a:r>
          </a:p>
        </p:txBody>
      </p:sp>
      <p:sp>
        <p:nvSpPr>
          <p:cNvPr id="130057" name="Text Box 9"/>
          <p:cNvSpPr txBox="1">
            <a:spLocks noChangeArrowheads="1"/>
          </p:cNvSpPr>
          <p:nvPr/>
        </p:nvSpPr>
        <p:spPr bwMode="auto">
          <a:xfrm>
            <a:off x="1295400" y="2743200"/>
            <a:ext cx="3568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2400" dirty="0"/>
              <a:t>Компликације трудноће</a:t>
            </a:r>
          </a:p>
        </p:txBody>
      </p:sp>
      <p:sp>
        <p:nvSpPr>
          <p:cNvPr id="130058" name="Text Box 10"/>
          <p:cNvSpPr txBox="1">
            <a:spLocks noChangeArrowheads="1"/>
          </p:cNvSpPr>
          <p:nvPr/>
        </p:nvSpPr>
        <p:spPr bwMode="auto">
          <a:xfrm>
            <a:off x="2286000" y="3505200"/>
            <a:ext cx="4965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2400" dirty="0"/>
              <a:t>Развој и здравствено стање деце</a:t>
            </a:r>
          </a:p>
        </p:txBody>
      </p:sp>
    </p:spTree>
    <p:extLst>
      <p:ext uri="{BB962C8B-B14F-4D97-AF65-F5344CB8AC3E}">
        <p14:creationId xmlns:p14="http://schemas.microsoft.com/office/powerpoint/2010/main" val="2507710050"/>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checkerboard(across)">
                                      <p:cBhvr>
                                        <p:cTn id="7" dur="500"/>
                                        <p:tgtEl>
                                          <p:spTgt spid="13005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0056"/>
                                        </p:tgtEl>
                                        <p:attrNameLst>
                                          <p:attrName>style.visibility</p:attrName>
                                        </p:attrNameLst>
                                      </p:cBhvr>
                                      <p:to>
                                        <p:strVal val="visible"/>
                                      </p:to>
                                    </p:set>
                                    <p:animEffect transition="in" filter="checkerboard(across)">
                                      <p:cBhvr>
                                        <p:cTn id="11" dur="500"/>
                                        <p:tgtEl>
                                          <p:spTgt spid="130056"/>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0057"/>
                                        </p:tgtEl>
                                        <p:attrNameLst>
                                          <p:attrName>style.visibility</p:attrName>
                                        </p:attrNameLst>
                                      </p:cBhvr>
                                      <p:to>
                                        <p:strVal val="visible"/>
                                      </p:to>
                                    </p:set>
                                    <p:animEffect transition="in" filter="checkerboard(across)">
                                      <p:cBhvr>
                                        <p:cTn id="15" dur="500"/>
                                        <p:tgtEl>
                                          <p:spTgt spid="130057"/>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30058"/>
                                        </p:tgtEl>
                                        <p:attrNameLst>
                                          <p:attrName>style.visibility</p:attrName>
                                        </p:attrNameLst>
                                      </p:cBhvr>
                                      <p:to>
                                        <p:strVal val="visible"/>
                                      </p:to>
                                    </p:set>
                                    <p:animEffect transition="in" filter="checkerboard(across)">
                                      <p:cBhvr>
                                        <p:cTn id="19" dur="5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P spid="130057" grpId="0"/>
      <p:bldP spid="1300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828800" y="-152400"/>
            <a:ext cx="8839200" cy="1143000"/>
          </a:xfrm>
        </p:spPr>
        <p:txBody>
          <a:bodyPr/>
          <a:lstStyle/>
          <a:p>
            <a:pPr eaLnBrk="1" hangingPunct="1"/>
            <a:r>
              <a:rPr lang="ru-RU" altLang="en-US" sz="3600" b="1" dirty="0">
                <a:solidFill>
                  <a:srgbClr val="FF0000"/>
                </a:solidFill>
                <a:latin typeface="Arial" panose="020B0604020202020204" pitchFamily="34" charset="0"/>
                <a:cs typeface="Arial" panose="020B0604020202020204" pitchFamily="34" charset="0"/>
              </a:rPr>
              <a:t>Деловање дувана на млад организам</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63491" name="Rectangle 3"/>
          <p:cNvSpPr>
            <a:spLocks noGrp="1" noChangeArrowheads="1"/>
          </p:cNvSpPr>
          <p:nvPr>
            <p:ph type="body" idx="4294967295"/>
          </p:nvPr>
        </p:nvSpPr>
        <p:spPr>
          <a:xfrm>
            <a:off x="152400" y="685800"/>
            <a:ext cx="11887200" cy="6096000"/>
          </a:xfrm>
        </p:spPr>
        <p:txBody>
          <a:bodyPr/>
          <a:lstStyle/>
          <a:p>
            <a:pPr eaLnBrk="1" hangingPunct="1">
              <a:lnSpc>
                <a:spcPct val="100000"/>
              </a:lnSpc>
              <a:spcBef>
                <a:spcPts val="0"/>
              </a:spcBef>
            </a:pPr>
            <a:r>
              <a:rPr lang="ru-RU" altLang="en-US" sz="2300" b="1" dirty="0">
                <a:solidFill>
                  <a:srgbClr val="000066"/>
                </a:solidFill>
                <a:latin typeface="Arial" panose="020B0604020202020204" pitchFamily="34" charset="0"/>
                <a:cs typeface="Arial" panose="020B0604020202020204" pitchFamily="34" charset="0"/>
              </a:rPr>
              <a:t>Непосредан утицај: кашаљ, смањење дубине дисања, стална појава слузи у бронхијама, чешће прехладе, сивило коже и усана, </a:t>
            </a:r>
            <a:r>
              <a:rPr lang="sr-Cyrl-RS" altLang="en-US" sz="2300" b="1" dirty="0">
                <a:solidFill>
                  <a:srgbClr val="000066"/>
                </a:solidFill>
                <a:latin typeface="Arial" panose="020B0604020202020204" pitchFamily="34" charset="0"/>
                <a:cs typeface="Arial" panose="020B0604020202020204" pitchFamily="34" charset="0"/>
              </a:rPr>
              <a:t>мука, вртоглавица, </a:t>
            </a:r>
            <a:r>
              <a:rPr lang="ru-RU" altLang="en-US" sz="2300" b="1" dirty="0">
                <a:solidFill>
                  <a:srgbClr val="FF0000"/>
                </a:solidFill>
                <a:latin typeface="Arial" panose="020B0604020202020204" pitchFamily="34" charset="0"/>
                <a:cs typeface="Arial" panose="020B0604020202020204" pitchFamily="34" charset="0"/>
              </a:rPr>
              <a:t>слабија</a:t>
            </a:r>
            <a:r>
              <a:rPr lang="en-US" altLang="en-US" sz="2300" b="1" dirty="0">
                <a:solidFill>
                  <a:srgbClr val="FF0000"/>
                </a:solidFill>
                <a:latin typeface="Arial" panose="020B0604020202020204" pitchFamily="34" charset="0"/>
                <a:cs typeface="Arial" panose="020B0604020202020204" pitchFamily="34" charset="0"/>
              </a:rPr>
              <a:t> </a:t>
            </a:r>
            <a:r>
              <a:rPr lang="sr-Cyrl-CS" altLang="en-US" sz="2300" b="1" dirty="0">
                <a:solidFill>
                  <a:srgbClr val="FF0000"/>
                </a:solidFill>
                <a:latin typeface="Arial" panose="020B0604020202020204" pitchFamily="34" charset="0"/>
                <a:cs typeface="Arial" panose="020B0604020202020204" pitchFamily="34" charset="0"/>
              </a:rPr>
              <a:t>к</a:t>
            </a:r>
            <a:r>
              <a:rPr lang="ru-RU" altLang="en-US" sz="2300" b="1" dirty="0">
                <a:solidFill>
                  <a:srgbClr val="FF0000"/>
                </a:solidFill>
                <a:latin typeface="Arial" panose="020B0604020202020204" pitchFamily="34" charset="0"/>
                <a:cs typeface="Arial" panose="020B0604020202020204" pitchFamily="34" charset="0"/>
              </a:rPr>
              <a:t>ондиција</a:t>
            </a:r>
            <a:r>
              <a:rPr lang="ru-RU" altLang="en-US" sz="2300" b="1" dirty="0">
                <a:solidFill>
                  <a:srgbClr val="000066"/>
                </a:solidFill>
                <a:latin typeface="Arial" panose="020B0604020202020204" pitchFamily="34" charset="0"/>
                <a:cs typeface="Arial" panose="020B0604020202020204" pitchFamily="34" charset="0"/>
              </a:rPr>
              <a:t>;</a:t>
            </a:r>
            <a:endParaRPr lang="sr-Cyrl-CS" altLang="en-US" sz="2300" b="1"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pPr>
            <a:r>
              <a:rPr lang="ru-RU" altLang="en-US" sz="2300" b="1" dirty="0">
                <a:solidFill>
                  <a:srgbClr val="000066"/>
                </a:solidFill>
                <a:latin typeface="Arial" panose="020B0604020202020204" pitchFamily="34" charset="0"/>
                <a:cs typeface="Arial" panose="020B0604020202020204" pitchFamily="34" charset="0"/>
              </a:rPr>
              <a:t>Печење очију, упала носа, главобоља, </a:t>
            </a:r>
            <a:endParaRPr lang="sr-Cyrl-RS" altLang="en-US" sz="2300" b="1"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buFontTx/>
              <a:buNone/>
            </a:pPr>
            <a:r>
              <a:rPr lang="sr-Cyrl-RS" altLang="en-US" sz="2300" b="1" dirty="0">
                <a:solidFill>
                  <a:srgbClr val="000066"/>
                </a:solidFill>
                <a:latin typeface="Arial" panose="020B0604020202020204" pitchFamily="34" charset="0"/>
                <a:cs typeface="Arial" panose="020B0604020202020204" pitchFamily="34" charset="0"/>
              </a:rPr>
              <a:t>     </a:t>
            </a:r>
            <a:r>
              <a:rPr lang="ru-RU" altLang="en-US" sz="2300" b="1" dirty="0">
                <a:solidFill>
                  <a:srgbClr val="000066"/>
                </a:solidFill>
                <a:latin typeface="Arial" panose="020B0604020202020204" pitchFamily="34" charset="0"/>
                <a:cs typeface="Arial" panose="020B0604020202020204" pitchFamily="34" charset="0"/>
              </a:rPr>
              <a:t>јутарње искашљавање;</a:t>
            </a:r>
            <a:endParaRPr lang="sr-Cyrl-CS" altLang="en-US" sz="2300" b="1"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pPr>
            <a:r>
              <a:rPr lang="ru-RU" altLang="en-US" sz="2300" b="1" dirty="0">
                <a:solidFill>
                  <a:srgbClr val="FF0000"/>
                </a:solidFill>
                <a:latin typeface="Arial" panose="020B0604020202020204" pitchFamily="34" charset="0"/>
                <a:cs typeface="Arial" panose="020B0604020202020204" pitchFamily="34" charset="0"/>
              </a:rPr>
              <a:t>Чешће од вршњака - непушача </a:t>
            </a:r>
            <a:endParaRPr lang="sr-Cyrl-RS" altLang="en-US" sz="23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ts val="0"/>
              </a:spcBef>
              <a:buFontTx/>
              <a:buNone/>
            </a:pPr>
            <a:r>
              <a:rPr lang="sr-Cyrl-RS" altLang="en-US" sz="2300" b="1" dirty="0">
                <a:solidFill>
                  <a:srgbClr val="FF0000"/>
                </a:solidFill>
                <a:latin typeface="Arial" panose="020B0604020202020204" pitchFamily="34" charset="0"/>
                <a:cs typeface="Arial" panose="020B0604020202020204" pitchFamily="34" charset="0"/>
              </a:rPr>
              <a:t>    </a:t>
            </a:r>
            <a:r>
              <a:rPr lang="ru-RU" altLang="en-US" sz="2300" b="1" dirty="0">
                <a:solidFill>
                  <a:srgbClr val="FF0000"/>
                </a:solidFill>
                <a:latin typeface="Arial" panose="020B0604020202020204" pitchFamily="34" charset="0"/>
                <a:cs typeface="Arial" panose="020B0604020202020204" pitchFamily="34" charset="0"/>
              </a:rPr>
              <a:t>експериментишу са узимањем </a:t>
            </a:r>
            <a:endParaRPr lang="sr-Cyrl-RS" altLang="en-US" sz="23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ts val="0"/>
              </a:spcBef>
              <a:buFontTx/>
              <a:buNone/>
            </a:pPr>
            <a:r>
              <a:rPr lang="sr-Cyrl-RS" altLang="en-US" sz="2300" b="1" dirty="0">
                <a:solidFill>
                  <a:srgbClr val="FF0000"/>
                </a:solidFill>
                <a:latin typeface="Arial" panose="020B0604020202020204" pitchFamily="34" charset="0"/>
                <a:cs typeface="Arial" panose="020B0604020202020204" pitchFamily="34" charset="0"/>
              </a:rPr>
              <a:t>    </a:t>
            </a:r>
            <a:r>
              <a:rPr lang="ru-RU" altLang="en-US" sz="2300" b="1" dirty="0">
                <a:solidFill>
                  <a:srgbClr val="FF0000"/>
                </a:solidFill>
                <a:latin typeface="Arial" panose="020B0604020202020204" pitchFamily="34" charset="0"/>
                <a:cs typeface="Arial" panose="020B0604020202020204" pitchFamily="34" charset="0"/>
              </a:rPr>
              <a:t>алкохола и дрога</a:t>
            </a:r>
            <a:r>
              <a:rPr lang="ru-RU" altLang="en-US" sz="2300" b="1" dirty="0">
                <a:solidFill>
                  <a:srgbClr val="000066"/>
                </a:solidFill>
                <a:latin typeface="Arial" panose="020B0604020202020204" pitchFamily="34" charset="0"/>
                <a:cs typeface="Arial" panose="020B0604020202020204" pitchFamily="34" charset="0"/>
              </a:rPr>
              <a:t> (који као изазови </a:t>
            </a:r>
            <a:endParaRPr lang="sr-Cyrl-RS" altLang="en-US" sz="2300" b="1"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buFontTx/>
              <a:buNone/>
            </a:pPr>
            <a:r>
              <a:rPr lang="sr-Cyrl-RS" altLang="en-US" sz="2300" b="1" dirty="0">
                <a:solidFill>
                  <a:srgbClr val="000066"/>
                </a:solidFill>
                <a:latin typeface="Arial" panose="020B0604020202020204" pitchFamily="34" charset="0"/>
                <a:cs typeface="Arial" panose="020B0604020202020204" pitchFamily="34" charset="0"/>
              </a:rPr>
              <a:t>    вршњачког</a:t>
            </a:r>
            <a:r>
              <a:rPr lang="ru-RU" altLang="en-US" sz="2300" b="1" dirty="0">
                <a:solidFill>
                  <a:srgbClr val="000066"/>
                </a:solidFill>
                <a:latin typeface="Arial" panose="020B0604020202020204" pitchFamily="34" charset="0"/>
                <a:cs typeface="Arial" panose="020B0604020202020204" pitchFamily="34" charset="0"/>
              </a:rPr>
              <a:t> притиска </a:t>
            </a:r>
            <a:r>
              <a:rPr lang="sr-Cyrl-RS" altLang="en-US" sz="2300" b="1" dirty="0">
                <a:solidFill>
                  <a:srgbClr val="000066"/>
                </a:solidFill>
                <a:latin typeface="Arial" panose="020B0604020202020204" pitchFamily="34" charset="0"/>
                <a:cs typeface="Arial" panose="020B0604020202020204" pitchFamily="34" charset="0"/>
              </a:rPr>
              <a:t>најчешће следе</a:t>
            </a:r>
          </a:p>
          <a:p>
            <a:pPr eaLnBrk="1" hangingPunct="1">
              <a:lnSpc>
                <a:spcPct val="100000"/>
              </a:lnSpc>
              <a:spcBef>
                <a:spcPts val="0"/>
              </a:spcBef>
              <a:buFontTx/>
              <a:buNone/>
            </a:pPr>
            <a:r>
              <a:rPr lang="sr-Cyrl-RS" altLang="en-US" sz="2300" b="1" dirty="0">
                <a:solidFill>
                  <a:srgbClr val="000066"/>
                </a:solidFill>
                <a:latin typeface="Arial" panose="020B0604020202020204" pitchFamily="34" charset="0"/>
                <a:cs typeface="Arial" panose="020B0604020202020204" pitchFamily="34" charset="0"/>
              </a:rPr>
              <a:t>	а не претходе дуванској зависности);</a:t>
            </a:r>
          </a:p>
          <a:p>
            <a:pPr eaLnBrk="1" hangingPunct="1">
              <a:lnSpc>
                <a:spcPct val="100000"/>
              </a:lnSpc>
              <a:spcBef>
                <a:spcPts val="0"/>
              </a:spcBef>
            </a:pPr>
            <a:r>
              <a:rPr lang="sr-Cyrl-RS" altLang="en-US" sz="2300" b="1" dirty="0">
                <a:solidFill>
                  <a:srgbClr val="FF0000"/>
                </a:solidFill>
                <a:latin typeface="Arial" panose="020B0604020202020204" pitchFamily="34" charset="0"/>
                <a:cs typeface="Arial" panose="020B0604020202020204" pitchFamily="34" charset="0"/>
              </a:rPr>
              <a:t>Утицај на нарушавање естетских                          </a:t>
            </a:r>
            <a:r>
              <a:rPr lang="sr-Cyrl-RS" altLang="en-US" sz="2300" b="1" dirty="0" smtClean="0">
                <a:solidFill>
                  <a:srgbClr val="FF0000"/>
                </a:solidFill>
                <a:latin typeface="Arial" panose="020B0604020202020204" pitchFamily="34" charset="0"/>
                <a:cs typeface="Arial" panose="020B0604020202020204" pitchFamily="34" charset="0"/>
              </a:rPr>
              <a:t>                                                  </a:t>
            </a:r>
            <a:r>
              <a:rPr lang="sr-Cyrl-RS" altLang="en-US" sz="2300" b="1" dirty="0">
                <a:solidFill>
                  <a:srgbClr val="FF0000"/>
                </a:solidFill>
                <a:latin typeface="Arial" panose="020B0604020202020204" pitchFamily="34" charset="0"/>
                <a:cs typeface="Arial" panose="020B0604020202020204" pitchFamily="34" charset="0"/>
              </a:rPr>
              <a:t>норми је битан мотив</a:t>
            </a:r>
            <a:r>
              <a:rPr lang="sr-Cyrl-RS" altLang="en-US" sz="2300" b="1" dirty="0" smtClean="0">
                <a:solidFill>
                  <a:srgbClr val="FF0000"/>
                </a:solidFill>
                <a:latin typeface="Arial" panose="020B0604020202020204" pitchFamily="34" charset="0"/>
                <a:cs typeface="Arial" panose="020B0604020202020204" pitchFamily="34" charset="0"/>
              </a:rPr>
              <a:t>!</a:t>
            </a:r>
            <a:endParaRPr lang="sr-Cyrl-CS" altLang="en-US" sz="23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ts val="0"/>
              </a:spcBef>
              <a:buFontTx/>
              <a:buNone/>
            </a:pPr>
            <a:r>
              <a:rPr lang="sr-Cyrl-CS" altLang="en-US" sz="2300" b="1" u="sng" dirty="0">
                <a:solidFill>
                  <a:srgbClr val="000066"/>
                </a:solidFill>
                <a:latin typeface="Arial" panose="020B0604020202020204" pitchFamily="34" charset="0"/>
                <a:cs typeface="Arial" panose="020B0604020202020204" pitchFamily="34" charset="0"/>
              </a:rPr>
              <a:t>Касније:</a:t>
            </a:r>
            <a:r>
              <a:rPr lang="en-US" altLang="en-US" sz="2300" b="1" u="sng" dirty="0">
                <a:solidFill>
                  <a:srgbClr val="000066"/>
                </a:solidFill>
                <a:latin typeface="Arial" panose="020B0604020202020204" pitchFamily="34" charset="0"/>
                <a:cs typeface="Arial" panose="020B0604020202020204" pitchFamily="34" charset="0"/>
              </a:rPr>
              <a:t> </a:t>
            </a:r>
            <a:endParaRPr lang="sr-Cyrl-CS" altLang="en-US" sz="2300" b="1" u="sng"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pPr>
            <a:r>
              <a:rPr lang="ru-RU" altLang="en-US" sz="2300" b="1" dirty="0">
                <a:solidFill>
                  <a:srgbClr val="000066"/>
                </a:solidFill>
                <a:latin typeface="Arial" panose="020B0604020202020204" pitchFamily="34" charset="0"/>
                <a:cs typeface="Arial" panose="020B0604020202020204" pitchFamily="34" charset="0"/>
              </a:rPr>
              <a:t>Теже зачеће, учесталији побачаји</a:t>
            </a:r>
          </a:p>
          <a:p>
            <a:pPr eaLnBrk="1" hangingPunct="1">
              <a:lnSpc>
                <a:spcPct val="100000"/>
              </a:lnSpc>
              <a:spcBef>
                <a:spcPts val="0"/>
              </a:spcBef>
              <a:buFontTx/>
              <a:buNone/>
            </a:pPr>
            <a:r>
              <a:rPr lang="ru-RU" altLang="en-US" sz="2300" b="1" dirty="0">
                <a:solidFill>
                  <a:srgbClr val="000066"/>
                </a:solidFill>
                <a:latin typeface="Arial" panose="020B0604020202020204" pitchFamily="34" charset="0"/>
                <a:cs typeface="Arial" panose="020B0604020202020204" pitchFamily="34" charset="0"/>
              </a:rPr>
              <a:t>	и компликације током трудноће;</a:t>
            </a:r>
            <a:r>
              <a:rPr lang="en-US" altLang="en-US" sz="2300" b="1" dirty="0">
                <a:solidFill>
                  <a:srgbClr val="000066"/>
                </a:solidFill>
                <a:latin typeface="Arial" panose="020B0604020202020204" pitchFamily="34" charset="0"/>
                <a:cs typeface="Arial" panose="020B0604020202020204" pitchFamily="34" charset="0"/>
              </a:rPr>
              <a:t> </a:t>
            </a:r>
            <a:endParaRPr lang="sr-Cyrl-CS" altLang="en-US" sz="2300" b="1" dirty="0">
              <a:solidFill>
                <a:srgbClr val="000066"/>
              </a:solidFill>
              <a:latin typeface="Arial" panose="020B0604020202020204" pitchFamily="34" charset="0"/>
              <a:cs typeface="Arial" panose="020B0604020202020204" pitchFamily="34" charset="0"/>
            </a:endParaRPr>
          </a:p>
          <a:p>
            <a:pPr eaLnBrk="1" hangingPunct="1">
              <a:lnSpc>
                <a:spcPct val="100000"/>
              </a:lnSpc>
              <a:spcBef>
                <a:spcPts val="0"/>
              </a:spcBef>
            </a:pPr>
            <a:r>
              <a:rPr lang="ru-RU" altLang="en-US" sz="2300" b="1" dirty="0">
                <a:solidFill>
                  <a:srgbClr val="000066"/>
                </a:solidFill>
                <a:latin typeface="Arial" panose="020B0604020202020204" pitchFamily="34" charset="0"/>
                <a:cs typeface="Arial" panose="020B0604020202020204" pitchFamily="34" charset="0"/>
              </a:rPr>
              <a:t>Ризик од кардиоваскуларних </a:t>
            </a:r>
          </a:p>
          <a:p>
            <a:pPr eaLnBrk="1" hangingPunct="1">
              <a:lnSpc>
                <a:spcPct val="100000"/>
              </a:lnSpc>
              <a:spcBef>
                <a:spcPts val="0"/>
              </a:spcBef>
              <a:buFontTx/>
              <a:buNone/>
            </a:pPr>
            <a:r>
              <a:rPr lang="ru-RU" altLang="en-US" sz="2300" b="1" dirty="0">
                <a:solidFill>
                  <a:srgbClr val="000066"/>
                </a:solidFill>
                <a:latin typeface="Arial" panose="020B0604020202020204" pitchFamily="34" charset="0"/>
                <a:cs typeface="Arial" panose="020B0604020202020204" pitchFamily="34" charset="0"/>
              </a:rPr>
              <a:t>	обољења знатно већи.</a:t>
            </a:r>
            <a:r>
              <a:rPr lang="en-US" altLang="en-US" sz="2300" b="1" dirty="0">
                <a:solidFill>
                  <a:srgbClr val="000066"/>
                </a:solidFill>
                <a:latin typeface="Arial" panose="020B0604020202020204" pitchFamily="34" charset="0"/>
                <a:cs typeface="Arial" panose="020B0604020202020204" pitchFamily="34" charset="0"/>
              </a:rPr>
              <a:t> </a:t>
            </a:r>
          </a:p>
        </p:txBody>
      </p:sp>
      <p:pic>
        <p:nvPicPr>
          <p:cNvPr id="63492" name="Picture 5" descr="mane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50" y="1815696"/>
            <a:ext cx="3625850" cy="50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891319"/>
      </p:ext>
    </p:extLst>
  </p:cSld>
  <p:clrMapOvr>
    <a:masterClrMapping/>
  </p:clrMapOvr>
  <p:transition advTm="2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66700"/>
            <a:ext cx="11811000" cy="1143000"/>
          </a:xfrm>
        </p:spPr>
        <p:txBody>
          <a:bodyPr/>
          <a:lstStyle/>
          <a:p>
            <a:pPr algn="l"/>
            <a:r>
              <a:rPr lang="en-US" altLang="en-US" sz="3200" b="1">
                <a:solidFill>
                  <a:srgbClr val="FF0000"/>
                </a:solidFill>
                <a:latin typeface="Arial" panose="020B0604020202020204" pitchFamily="34" charset="0"/>
                <a:cs typeface="Arial" panose="020B0604020202020204" pitchFamily="34" charset="0"/>
              </a:rPr>
              <a:t>Опасност од нових</a:t>
            </a:r>
            <a:r>
              <a:rPr lang="sr-Cyrl-RS" altLang="en-US" sz="3200" b="1">
                <a:solidFill>
                  <a:srgbClr val="FF0000"/>
                </a:solidFill>
                <a:latin typeface="Arial" panose="020B0604020202020204" pitchFamily="34" charset="0"/>
                <a:cs typeface="Arial" panose="020B0604020202020204" pitchFamily="34" charset="0"/>
              </a:rPr>
              <a:t> </a:t>
            </a:r>
            <a:r>
              <a:rPr lang="sr-Cyrl-RS" altLang="en-US" sz="3200">
                <a:solidFill>
                  <a:srgbClr val="FF0000"/>
                </a:solidFill>
                <a:latin typeface="Arial" panose="020B0604020202020204" pitchFamily="34" charset="0"/>
                <a:cs typeface="Arial" panose="020B0604020202020204" pitchFamily="34" charset="0"/>
              </a:rPr>
              <a:t>(или помодних)</a:t>
            </a:r>
            <a:r>
              <a:rPr lang="en-US" altLang="en-US" sz="3200" b="1">
                <a:solidFill>
                  <a:srgbClr val="FF0000"/>
                </a:solidFill>
                <a:latin typeface="Arial" panose="020B0604020202020204" pitchFamily="34" charset="0"/>
                <a:cs typeface="Arial" panose="020B0604020202020204" pitchFamily="34" charset="0"/>
              </a:rPr>
              <a:t> дуванских прои</a:t>
            </a:r>
            <a:r>
              <a:rPr lang="sr-Cyrl-RS" altLang="en-US" sz="3200" b="1">
                <a:solidFill>
                  <a:srgbClr val="FF0000"/>
                </a:solidFill>
                <a:latin typeface="Arial" panose="020B0604020202020204" pitchFamily="34" charset="0"/>
                <a:cs typeface="Arial" panose="020B0604020202020204" pitchFamily="34" charset="0"/>
              </a:rPr>
              <a:t>з</a:t>
            </a:r>
            <a:r>
              <a:rPr lang="en-US" altLang="en-US" sz="3200" b="1">
                <a:solidFill>
                  <a:srgbClr val="FF0000"/>
                </a:solidFill>
                <a:latin typeface="Arial" panose="020B0604020202020204" pitchFamily="34" charset="0"/>
                <a:cs typeface="Arial" panose="020B0604020202020204" pitchFamily="34" charset="0"/>
              </a:rPr>
              <a:t>вода</a:t>
            </a:r>
          </a:p>
        </p:txBody>
      </p:sp>
      <p:sp>
        <p:nvSpPr>
          <p:cNvPr id="65539" name="Rectangle 3"/>
          <p:cNvSpPr>
            <a:spLocks noGrp="1" noChangeArrowheads="1"/>
          </p:cNvSpPr>
          <p:nvPr>
            <p:ph type="body" idx="1"/>
          </p:nvPr>
        </p:nvSpPr>
        <p:spPr>
          <a:xfrm>
            <a:off x="1348014" y="762000"/>
            <a:ext cx="7338786" cy="1169193"/>
          </a:xfrm>
        </p:spPr>
        <p:txBody>
          <a:bodyPr/>
          <a:lstStyle/>
          <a:p>
            <a:pPr algn="r">
              <a:lnSpc>
                <a:spcPct val="90000"/>
              </a:lnSpc>
              <a:buFontTx/>
              <a:buNone/>
            </a:pPr>
            <a:r>
              <a:rPr lang="sr-Cyrl-RS" altLang="en-US" sz="3200" b="1" dirty="0">
                <a:solidFill>
                  <a:srgbClr val="000066"/>
                </a:solidFill>
                <a:latin typeface="Arial" panose="020B0604020202020204" pitchFamily="34" charset="0"/>
                <a:cs typeface="Arial" panose="020B0604020202020204" pitchFamily="34" charset="0"/>
              </a:rPr>
              <a:t>Електронске цигарете</a:t>
            </a:r>
          </a:p>
          <a:p>
            <a:pPr algn="r">
              <a:lnSpc>
                <a:spcPct val="90000"/>
              </a:lnSpc>
              <a:buFontTx/>
              <a:buNone/>
            </a:pPr>
            <a:r>
              <a:rPr lang="sr-Cyrl-RS" altLang="en-US" sz="1600" b="1" dirty="0">
                <a:solidFill>
                  <a:srgbClr val="000066"/>
                </a:solidFill>
                <a:latin typeface="Arial" panose="020B0604020202020204" pitchFamily="34" charset="0"/>
                <a:cs typeface="Arial" panose="020B0604020202020204" pitchFamily="34" charset="0"/>
              </a:rPr>
              <a:t>Нестандардизован састав; недостатак лонгитудиналних студија;</a:t>
            </a:r>
          </a:p>
          <a:p>
            <a:pPr algn="r">
              <a:lnSpc>
                <a:spcPct val="90000"/>
              </a:lnSpc>
              <a:buFontTx/>
              <a:buNone/>
            </a:pPr>
            <a:r>
              <a:rPr lang="sr-Cyrl-RS" altLang="en-US" sz="1600" b="1" dirty="0">
                <a:solidFill>
                  <a:srgbClr val="000066"/>
                </a:solidFill>
                <a:latin typeface="Arial" panose="020B0604020202020204" pitchFamily="34" charset="0"/>
                <a:cs typeface="Arial" panose="020B0604020202020204" pitchFamily="34" charset="0"/>
              </a:rPr>
              <a:t>Подстиче бихејвиоралну компоненту зависности</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dirty="0">
                <a:solidFill>
                  <a:srgbClr val="000066"/>
                </a:solidFill>
                <a:latin typeface="Arial" panose="020B0604020202020204" pitchFamily="34" charset="0"/>
                <a:cs typeface="Arial" panose="020B0604020202020204" pitchFamily="34" charset="0"/>
              </a:rPr>
              <a:t>t=350-600</a:t>
            </a:r>
            <a:r>
              <a:rPr lang="en-US" altLang="en-US" sz="1600" baseline="30000" dirty="0">
                <a:solidFill>
                  <a:srgbClr val="000066"/>
                </a:solidFill>
                <a:latin typeface="Arial" panose="020B0604020202020204" pitchFamily="34" charset="0"/>
                <a:cs typeface="Arial" panose="020B0604020202020204" pitchFamily="34" charset="0"/>
              </a:rPr>
              <a:t>o</a:t>
            </a:r>
            <a:r>
              <a:rPr lang="en-US" altLang="en-US" sz="1600" dirty="0">
                <a:solidFill>
                  <a:srgbClr val="000066"/>
                </a:solidFill>
                <a:latin typeface="Arial" panose="020B0604020202020204" pitchFamily="34" charset="0"/>
                <a:cs typeface="Arial" panose="020B0604020202020204" pitchFamily="34" charset="0"/>
              </a:rPr>
              <a:t>C</a:t>
            </a:r>
            <a:endParaRPr lang="en-US" altLang="en-US" sz="1800" baseline="30000" dirty="0">
              <a:solidFill>
                <a:srgbClr val="000066"/>
              </a:solidFill>
              <a:latin typeface="Arial" panose="020B0604020202020204" pitchFamily="34" charset="0"/>
              <a:cs typeface="Arial" panose="020B0604020202020204" pitchFamily="34" charset="0"/>
            </a:endParaRPr>
          </a:p>
          <a:p>
            <a:pPr algn="r">
              <a:lnSpc>
                <a:spcPct val="90000"/>
              </a:lnSpc>
              <a:buFontTx/>
              <a:buNone/>
            </a:pPr>
            <a:endParaRPr lang="sr-Cyrl-RS" altLang="en-US" sz="1600" b="1" dirty="0">
              <a:solidFill>
                <a:srgbClr val="000066"/>
              </a:solidFill>
              <a:latin typeface="Arial" panose="020B0604020202020204" pitchFamily="34" charset="0"/>
              <a:cs typeface="Arial" panose="020B0604020202020204" pitchFamily="34" charset="0"/>
            </a:endParaRPr>
          </a:p>
        </p:txBody>
      </p:sp>
      <p:sp>
        <p:nvSpPr>
          <p:cNvPr id="65541" name="Rectangle 3"/>
          <p:cNvSpPr>
            <a:spLocks noChangeArrowheads="1"/>
          </p:cNvSpPr>
          <p:nvPr/>
        </p:nvSpPr>
        <p:spPr bwMode="auto">
          <a:xfrm>
            <a:off x="6767513" y="5334000"/>
            <a:ext cx="2514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Cyrl-RS" altLang="en-US" sz="2800">
                <a:solidFill>
                  <a:srgbClr val="000066"/>
                </a:solidFill>
              </a:rPr>
              <a:t>Никотински кондиторски производи</a:t>
            </a:r>
            <a:endParaRPr lang="en-US" altLang="en-US" sz="2800">
              <a:solidFill>
                <a:srgbClr val="000066"/>
              </a:solidFill>
            </a:endParaRPr>
          </a:p>
        </p:txBody>
      </p:sp>
      <p:pic>
        <p:nvPicPr>
          <p:cNvPr id="65542" name="Picture 8" descr="nargil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31146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descr="IQ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225266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10" descr="e-cigarete"/>
          <p:cNvPicPr>
            <a:picLocks noChangeAspect="1" noChangeArrowheads="1"/>
          </p:cNvPicPr>
          <p:nvPr/>
        </p:nvPicPr>
        <p:blipFill>
          <a:blip r:embed="rId4">
            <a:extLst>
              <a:ext uri="{28A0092B-C50C-407E-A947-70E740481C1C}">
                <a14:useLocalDpi xmlns:a14="http://schemas.microsoft.com/office/drawing/2010/main" val="0"/>
              </a:ext>
            </a:extLst>
          </a:blip>
          <a:srcRect l="21455" t="6866" r="23372"/>
          <a:stretch>
            <a:fillRect/>
          </a:stretch>
        </p:blipFill>
        <p:spPr bwMode="auto">
          <a:xfrm>
            <a:off x="8805863" y="544628"/>
            <a:ext cx="1778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1" descr="camelka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5410200"/>
            <a:ext cx="20478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2" descr="nikotincandy"/>
          <p:cNvPicPr>
            <a:picLocks noChangeAspect="1" noChangeArrowheads="1"/>
          </p:cNvPicPr>
          <p:nvPr/>
        </p:nvPicPr>
        <p:blipFill>
          <a:blip r:embed="rId6">
            <a:extLst>
              <a:ext uri="{28A0092B-C50C-407E-A947-70E740481C1C}">
                <a14:useLocalDpi xmlns:a14="http://schemas.microsoft.com/office/drawing/2010/main" val="0"/>
              </a:ext>
            </a:extLst>
          </a:blip>
          <a:srcRect l="18533" t="28867" r="19691" b="20618"/>
          <a:stretch>
            <a:fillRect/>
          </a:stretch>
        </p:blipFill>
        <p:spPr bwMode="auto">
          <a:xfrm>
            <a:off x="1524000" y="5562600"/>
            <a:ext cx="1752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3" descr="shoconikotin"/>
          <p:cNvPicPr>
            <a:picLocks noChangeAspect="1" noChangeArrowheads="1"/>
          </p:cNvPicPr>
          <p:nvPr/>
        </p:nvPicPr>
        <p:blipFill>
          <a:blip r:embed="rId7">
            <a:extLst>
              <a:ext uri="{28A0092B-C50C-407E-A947-70E740481C1C}">
                <a14:useLocalDpi xmlns:a14="http://schemas.microsoft.com/office/drawing/2010/main" val="0"/>
              </a:ext>
            </a:extLst>
          </a:blip>
          <a:srcRect l="19592" t="15533" r="21632" b="15533"/>
          <a:stretch>
            <a:fillRect/>
          </a:stretch>
        </p:blipFill>
        <p:spPr bwMode="auto">
          <a:xfrm>
            <a:off x="5638800" y="5562601"/>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4" descr="nargila2"/>
          <p:cNvPicPr>
            <a:picLocks noChangeAspect="1" noChangeArrowheads="1"/>
          </p:cNvPicPr>
          <p:nvPr/>
        </p:nvPicPr>
        <p:blipFill>
          <a:blip r:embed="rId8">
            <a:extLst>
              <a:ext uri="{28A0092B-C50C-407E-A947-70E740481C1C}">
                <a14:useLocalDpi xmlns:a14="http://schemas.microsoft.com/office/drawing/2010/main" val="0"/>
              </a:ext>
            </a:extLst>
          </a:blip>
          <a:srcRect l="7512" r="9859"/>
          <a:stretch>
            <a:fillRect/>
          </a:stretch>
        </p:blipFill>
        <p:spPr bwMode="auto">
          <a:xfrm>
            <a:off x="8549596" y="3035244"/>
            <a:ext cx="1676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3"/>
          <p:cNvSpPr>
            <a:spLocks noChangeArrowheads="1"/>
          </p:cNvSpPr>
          <p:nvPr/>
        </p:nvSpPr>
        <p:spPr bwMode="auto">
          <a:xfrm>
            <a:off x="1494517" y="3929716"/>
            <a:ext cx="7516133"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Cyrl-RS" altLang="en-US" b="1" dirty="0">
                <a:solidFill>
                  <a:srgbClr val="000066"/>
                </a:solidFill>
              </a:rPr>
              <a:t>Наргиле (водене луле)</a:t>
            </a:r>
          </a:p>
          <a:p>
            <a:pPr>
              <a:buFontTx/>
              <a:buNone/>
            </a:pPr>
            <a:r>
              <a:rPr lang="sr-Cyrl-RS" altLang="en-US" sz="1600" dirty="0">
                <a:solidFill>
                  <a:srgbClr val="000066"/>
                </a:solidFill>
              </a:rPr>
              <a:t>35</a:t>
            </a:r>
            <a:r>
              <a:rPr lang="en-US" altLang="en-US" sz="1600" dirty="0">
                <a:solidFill>
                  <a:srgbClr val="000066"/>
                </a:solidFill>
              </a:rPr>
              <a:t>x</a:t>
            </a:r>
            <a:r>
              <a:rPr lang="sr-Latn-RS" altLang="en-US" sz="1600" dirty="0">
                <a:solidFill>
                  <a:srgbClr val="000066"/>
                </a:solidFill>
              </a:rPr>
              <a:t> </a:t>
            </a:r>
            <a:r>
              <a:rPr lang="sr-Cyrl-RS" altLang="en-US" sz="1600" dirty="0">
                <a:solidFill>
                  <a:srgbClr val="000066"/>
                </a:solidFill>
              </a:rPr>
              <a:t>више </a:t>
            </a:r>
            <a:r>
              <a:rPr lang="sr-Latn-RS" altLang="en-US" sz="1600" i="1" dirty="0">
                <a:solidFill>
                  <a:srgbClr val="000066"/>
                </a:solidFill>
              </a:rPr>
              <a:t>CO</a:t>
            </a:r>
            <a:r>
              <a:rPr lang="sr-Latn-RS" altLang="en-US" sz="1600" dirty="0">
                <a:solidFill>
                  <a:srgbClr val="000066"/>
                </a:solidFill>
              </a:rPr>
              <a:t>, 5</a:t>
            </a:r>
            <a:r>
              <a:rPr lang="en-US" altLang="en-US" sz="1600" dirty="0">
                <a:solidFill>
                  <a:srgbClr val="000066"/>
                </a:solidFill>
              </a:rPr>
              <a:t>x </a:t>
            </a:r>
            <a:r>
              <a:rPr lang="sr-Cyrl-RS" altLang="en-US" sz="1600" dirty="0">
                <a:solidFill>
                  <a:srgbClr val="000066"/>
                </a:solidFill>
              </a:rPr>
              <a:t>више </a:t>
            </a:r>
            <a:r>
              <a:rPr lang="en-US" altLang="en-US" sz="1600" dirty="0">
                <a:solidFill>
                  <a:srgbClr val="000066"/>
                </a:solidFill>
              </a:rPr>
              <a:t>&lt;</a:t>
            </a:r>
            <a:r>
              <a:rPr lang="en-US" altLang="en-US" sz="1600" i="1" dirty="0">
                <a:solidFill>
                  <a:srgbClr val="000066"/>
                </a:solidFill>
              </a:rPr>
              <a:t>PM10</a:t>
            </a:r>
            <a:r>
              <a:rPr lang="sr-Cyrl-RS" altLang="en-US" sz="1600" dirty="0">
                <a:solidFill>
                  <a:srgbClr val="000066"/>
                </a:solidFill>
              </a:rPr>
              <a:t>, 4</a:t>
            </a:r>
            <a:r>
              <a:rPr lang="en-US" altLang="en-US" sz="1600" dirty="0">
                <a:solidFill>
                  <a:srgbClr val="000066"/>
                </a:solidFill>
              </a:rPr>
              <a:t>x </a:t>
            </a:r>
            <a:r>
              <a:rPr lang="sr-Cyrl-RS" altLang="en-US" sz="1600" dirty="0">
                <a:solidFill>
                  <a:srgbClr val="000066"/>
                </a:solidFill>
              </a:rPr>
              <a:t>више </a:t>
            </a:r>
            <a:r>
              <a:rPr lang="en-US" altLang="en-US" sz="1600" i="1" dirty="0">
                <a:solidFill>
                  <a:srgbClr val="000066"/>
                </a:solidFill>
              </a:rPr>
              <a:t>PAH</a:t>
            </a:r>
            <a:r>
              <a:rPr lang="sr-Cyrl-RS" altLang="en-US" sz="1600" i="1" dirty="0">
                <a:solidFill>
                  <a:srgbClr val="000066"/>
                </a:solidFill>
              </a:rPr>
              <a:t> </a:t>
            </a:r>
            <a:r>
              <a:rPr lang="sr-Cyrl-RS" altLang="en-US" sz="1600" dirty="0">
                <a:solidFill>
                  <a:srgbClr val="000066"/>
                </a:solidFill>
              </a:rPr>
              <a:t>и алдехид</a:t>
            </a:r>
            <a:r>
              <a:rPr lang="en-US" altLang="en-US" sz="1600" dirty="0">
                <a:solidFill>
                  <a:srgbClr val="000066"/>
                </a:solidFill>
              </a:rPr>
              <a:t>a</a:t>
            </a:r>
            <a:r>
              <a:rPr lang="sr-Cyrl-RS" altLang="en-US" sz="1600" dirty="0">
                <a:solidFill>
                  <a:srgbClr val="000066"/>
                </a:solidFill>
              </a:rPr>
              <a:t>;</a:t>
            </a:r>
          </a:p>
          <a:p>
            <a:pPr>
              <a:buFontTx/>
              <a:buNone/>
            </a:pPr>
            <a:r>
              <a:rPr lang="sr-Cyrl-RS" altLang="en-US" sz="1600" dirty="0">
                <a:solidFill>
                  <a:srgbClr val="000066"/>
                </a:solidFill>
              </a:rPr>
              <a:t>Доказан пренос ТБЦ, хепатитиса А, Б, Ц, </a:t>
            </a:r>
            <a:r>
              <a:rPr lang="en-US" altLang="en-US" sz="1600" i="1" dirty="0">
                <a:solidFill>
                  <a:srgbClr val="000066"/>
                </a:solidFill>
              </a:rPr>
              <a:t>Epstein </a:t>
            </a:r>
            <a:r>
              <a:rPr lang="en-US" altLang="en-US" sz="1600" i="1" dirty="0" smtClean="0">
                <a:solidFill>
                  <a:srgbClr val="000066"/>
                </a:solidFill>
              </a:rPr>
              <a:t>Barr</a:t>
            </a:r>
            <a:r>
              <a:rPr lang="sr-Cyrl-RS" altLang="en-US" sz="1600" i="1" dirty="0" smtClean="0">
                <a:solidFill>
                  <a:srgbClr val="000066"/>
                </a:solidFill>
              </a:rPr>
              <a:t>, </a:t>
            </a:r>
            <a:r>
              <a:rPr lang="sr-Latn-RS" altLang="en-US" sz="1600" i="1" dirty="0" smtClean="0">
                <a:solidFill>
                  <a:srgbClr val="000066"/>
                </a:solidFill>
              </a:rPr>
              <a:t>SARS-Cov-2</a:t>
            </a:r>
            <a:r>
              <a:rPr lang="sr-Cyrl-RS" altLang="en-US" sz="1600" dirty="0" smtClean="0">
                <a:solidFill>
                  <a:srgbClr val="000066"/>
                </a:solidFill>
              </a:rPr>
              <a:t> </a:t>
            </a:r>
            <a:r>
              <a:rPr lang="sr-Cyrl-RS" altLang="en-US" sz="1600" dirty="0">
                <a:solidFill>
                  <a:srgbClr val="000066"/>
                </a:solidFill>
              </a:rPr>
              <a:t>вируса...</a:t>
            </a:r>
            <a:endParaRPr lang="en-US" altLang="en-US" sz="1600" dirty="0">
              <a:solidFill>
                <a:srgbClr val="000066"/>
              </a:solidFill>
            </a:endParaRPr>
          </a:p>
        </p:txBody>
      </p:sp>
      <p:sp>
        <p:nvSpPr>
          <p:cNvPr id="65550" name="TextBox 1"/>
          <p:cNvSpPr txBox="1">
            <a:spLocks noChangeArrowheads="1"/>
          </p:cNvSpPr>
          <p:nvPr/>
        </p:nvSpPr>
        <p:spPr bwMode="auto">
          <a:xfrm>
            <a:off x="9444039" y="5257800"/>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400">
                <a:solidFill>
                  <a:srgbClr val="000066"/>
                </a:solidFill>
              </a:rPr>
              <a:t> </a:t>
            </a:r>
            <a:r>
              <a:rPr lang="sr-Cyrl-RS" altLang="en-US" sz="3600">
                <a:solidFill>
                  <a:srgbClr val="FF0000"/>
                </a:solidFill>
              </a:rPr>
              <a:t>ДИ!</a:t>
            </a:r>
            <a:endParaRPr lang="en-US" altLang="en-US" sz="3600"/>
          </a:p>
        </p:txBody>
      </p:sp>
      <p:sp>
        <p:nvSpPr>
          <p:cNvPr id="15" name="Rectangle 3"/>
          <p:cNvSpPr>
            <a:spLocks noChangeArrowheads="1"/>
          </p:cNvSpPr>
          <p:nvPr/>
        </p:nvSpPr>
        <p:spPr bwMode="auto">
          <a:xfrm>
            <a:off x="2438400" y="2209800"/>
            <a:ext cx="68437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Cyrl-RS" altLang="en-US" sz="2800" b="1" dirty="0">
                <a:solidFill>
                  <a:srgbClr val="000066"/>
                </a:solidFill>
              </a:rPr>
              <a:t>Загревање компримованог дувана</a:t>
            </a:r>
            <a:endParaRPr lang="en-US" altLang="en-US" sz="2800" b="1" dirty="0">
              <a:solidFill>
                <a:srgbClr val="000066"/>
              </a:solidFill>
            </a:endParaRPr>
          </a:p>
          <a:p>
            <a:pPr>
              <a:buFontTx/>
              <a:buNone/>
            </a:pPr>
            <a:r>
              <a:rPr lang="en-US" altLang="en-US" i="1" dirty="0" err="1">
                <a:solidFill>
                  <a:srgbClr val="000066"/>
                </a:solidFill>
              </a:rPr>
              <a:t>iQOS</a:t>
            </a:r>
            <a:r>
              <a:rPr lang="en-US" altLang="en-US" dirty="0">
                <a:solidFill>
                  <a:srgbClr val="000066"/>
                </a:solidFill>
              </a:rPr>
              <a:t> </a:t>
            </a:r>
            <a:r>
              <a:rPr lang="en-US" altLang="en-US" sz="1600" i="1" dirty="0">
                <a:solidFill>
                  <a:srgbClr val="000066"/>
                </a:solidFill>
              </a:rPr>
              <a:t>I-Quit-Ordinary</a:t>
            </a:r>
            <a:r>
              <a:rPr lang="sr-Cyrl-RS" altLang="en-US" sz="1600" i="1" dirty="0">
                <a:solidFill>
                  <a:srgbClr val="000066"/>
                </a:solidFill>
              </a:rPr>
              <a:t> </a:t>
            </a:r>
            <a:r>
              <a:rPr lang="en-US" altLang="en-US" sz="1600" i="1" dirty="0" smtClean="0">
                <a:solidFill>
                  <a:srgbClr val="000066"/>
                </a:solidFill>
              </a:rPr>
              <a:t>Smoking</a:t>
            </a:r>
            <a:r>
              <a:rPr lang="sr-Cyrl-RS" altLang="en-US" sz="1600" i="1" dirty="0" smtClean="0">
                <a:solidFill>
                  <a:srgbClr val="000066"/>
                </a:solidFill>
              </a:rPr>
              <a:t>, </a:t>
            </a:r>
            <a:r>
              <a:rPr lang="en-US" altLang="en-US" sz="2800" i="1" dirty="0" smtClean="0">
                <a:solidFill>
                  <a:srgbClr val="000066"/>
                </a:solidFill>
              </a:rPr>
              <a:t>GLO</a:t>
            </a:r>
            <a:r>
              <a:rPr lang="en-US" altLang="en-US" sz="2800" i="1" dirty="0">
                <a:solidFill>
                  <a:srgbClr val="000066"/>
                </a:solidFill>
              </a:rPr>
              <a:t>, Logic</a:t>
            </a:r>
            <a:r>
              <a:rPr lang="sr-Latn-RS" altLang="en-US" sz="2800" dirty="0">
                <a:solidFill>
                  <a:srgbClr val="000066"/>
                </a:solidFill>
              </a:rPr>
              <a:t>, </a:t>
            </a:r>
            <a:r>
              <a:rPr lang="sr-Latn-RS" altLang="en-US" sz="2800" i="1" dirty="0">
                <a:solidFill>
                  <a:srgbClr val="000066"/>
                </a:solidFill>
              </a:rPr>
              <a:t>JUUL</a:t>
            </a:r>
            <a:r>
              <a:rPr lang="en-US" altLang="en-US" sz="2800" i="1" dirty="0">
                <a:solidFill>
                  <a:srgbClr val="000066"/>
                </a:solidFill>
              </a:rPr>
              <a:t>…</a:t>
            </a:r>
            <a:endParaRPr lang="sr-Cyrl-RS" altLang="en-US" sz="2800" i="1" dirty="0">
              <a:solidFill>
                <a:srgbClr val="000066"/>
              </a:solidFill>
            </a:endParaRPr>
          </a:p>
          <a:p>
            <a:pPr>
              <a:buFontTx/>
              <a:buNone/>
            </a:pPr>
            <a:r>
              <a:rPr lang="en-US" altLang="en-US" sz="2000" dirty="0">
                <a:solidFill>
                  <a:srgbClr val="000066"/>
                </a:solidFill>
              </a:rPr>
              <a:t>t&lt;350</a:t>
            </a:r>
            <a:r>
              <a:rPr lang="en-US" altLang="en-US" sz="2000" baseline="30000" dirty="0">
                <a:solidFill>
                  <a:srgbClr val="000066"/>
                </a:solidFill>
              </a:rPr>
              <a:t>o</a:t>
            </a:r>
            <a:r>
              <a:rPr lang="en-US" altLang="en-US" sz="2000" dirty="0">
                <a:solidFill>
                  <a:srgbClr val="000066"/>
                </a:solidFill>
              </a:rPr>
              <a:t>C</a:t>
            </a:r>
            <a:r>
              <a:rPr lang="sr-Cyrl-RS" altLang="en-US" sz="2000" dirty="0">
                <a:solidFill>
                  <a:srgbClr val="000066"/>
                </a:solidFill>
              </a:rPr>
              <a:t>; </a:t>
            </a:r>
            <a:r>
              <a:rPr lang="en-US" altLang="en-US" sz="2000" dirty="0">
                <a:solidFill>
                  <a:srgbClr val="000066"/>
                </a:solidFill>
              </a:rPr>
              <a:t>о</a:t>
            </a:r>
            <a:r>
              <a:rPr lang="sr-Cyrl-RS" altLang="en-US" sz="2000" dirty="0">
                <a:solidFill>
                  <a:srgbClr val="000066"/>
                </a:solidFill>
              </a:rPr>
              <a:t>ко 10</a:t>
            </a:r>
            <a:r>
              <a:rPr lang="en-US" altLang="en-US" sz="2000" dirty="0">
                <a:solidFill>
                  <a:srgbClr val="000066"/>
                </a:solidFill>
              </a:rPr>
              <a:t>x </a:t>
            </a:r>
            <a:r>
              <a:rPr lang="sr-Cyrl-RS" altLang="en-US" sz="2000" dirty="0">
                <a:solidFill>
                  <a:srgbClr val="000066"/>
                </a:solidFill>
              </a:rPr>
              <a:t>мање</a:t>
            </a:r>
            <a:r>
              <a:rPr lang="en-US" altLang="en-US" sz="2000" dirty="0">
                <a:solidFill>
                  <a:srgbClr val="000066"/>
                </a:solidFill>
              </a:rPr>
              <a:t> </a:t>
            </a:r>
            <a:r>
              <a:rPr lang="en-US" altLang="en-US" sz="2000" dirty="0" err="1">
                <a:solidFill>
                  <a:srgbClr val="000066"/>
                </a:solidFill>
              </a:rPr>
              <a:t>суп</a:t>
            </a:r>
            <a:r>
              <a:rPr lang="sr-Cyrl-RS" altLang="en-US" sz="2000" dirty="0">
                <a:solidFill>
                  <a:srgbClr val="000066"/>
                </a:solidFill>
              </a:rPr>
              <a:t>с</a:t>
            </a:r>
            <a:r>
              <a:rPr lang="en-US" altLang="en-US" sz="2000" dirty="0" err="1">
                <a:solidFill>
                  <a:srgbClr val="000066"/>
                </a:solidFill>
              </a:rPr>
              <a:t>танци</a:t>
            </a:r>
            <a:r>
              <a:rPr lang="sr-Cyrl-RS" altLang="en-US" sz="2000" dirty="0">
                <a:solidFill>
                  <a:srgbClr val="000066"/>
                </a:solidFill>
              </a:rPr>
              <a:t> </a:t>
            </a:r>
            <a:r>
              <a:rPr lang="en-US" altLang="en-US" sz="2000" dirty="0" err="1" smtClean="0">
                <a:solidFill>
                  <a:srgbClr val="000066"/>
                </a:solidFill>
              </a:rPr>
              <a:t>aл</a:t>
            </a:r>
            <a:r>
              <a:rPr lang="sr-Cyrl-RS" altLang="en-US" sz="2000" dirty="0">
                <a:solidFill>
                  <a:srgbClr val="000066"/>
                </a:solidFill>
              </a:rPr>
              <a:t>и и</a:t>
            </a:r>
            <a:r>
              <a:rPr lang="en-US" altLang="en-US" sz="2000" dirty="0">
                <a:solidFill>
                  <a:srgbClr val="000066"/>
                </a:solidFill>
              </a:rPr>
              <a:t> </a:t>
            </a:r>
            <a:r>
              <a:rPr lang="en-US" altLang="en-US" sz="2000" dirty="0" err="1">
                <a:solidFill>
                  <a:srgbClr val="000066"/>
                </a:solidFill>
              </a:rPr>
              <a:t>дa</a:t>
            </a:r>
            <a:r>
              <a:rPr lang="sr-Cyrl-RS" altLang="en-US" sz="2000" dirty="0">
                <a:solidFill>
                  <a:srgbClr val="000066"/>
                </a:solidFill>
              </a:rPr>
              <a:t>љ</a:t>
            </a:r>
            <a:r>
              <a:rPr lang="en-US" altLang="en-US" sz="2000" dirty="0">
                <a:solidFill>
                  <a:srgbClr val="000066"/>
                </a:solidFill>
              </a:rPr>
              <a:t>е </a:t>
            </a:r>
            <a:r>
              <a:rPr lang="sr-Cyrl-RS" altLang="en-US" sz="2000" dirty="0">
                <a:solidFill>
                  <a:srgbClr val="000066"/>
                </a:solidFill>
              </a:rPr>
              <a:t>п</a:t>
            </a:r>
            <a:r>
              <a:rPr lang="en-US" altLang="en-US" sz="2000" dirty="0">
                <a:solidFill>
                  <a:srgbClr val="000066"/>
                </a:solidFill>
              </a:rPr>
              <a:t>p</a:t>
            </a:r>
            <a:r>
              <a:rPr lang="sr-Cyrl-RS" altLang="en-US" sz="2000" dirty="0">
                <a:solidFill>
                  <a:srgbClr val="000066"/>
                </a:solidFill>
              </a:rPr>
              <a:t>исутни</a:t>
            </a:r>
            <a:r>
              <a:rPr lang="en-US" altLang="en-US" sz="2000" dirty="0">
                <a:solidFill>
                  <a:srgbClr val="000066"/>
                </a:solidFill>
              </a:rPr>
              <a:t> </a:t>
            </a:r>
            <a:r>
              <a:rPr lang="en-US" altLang="en-US" sz="2000" dirty="0" err="1">
                <a:solidFill>
                  <a:srgbClr val="000066"/>
                </a:solidFill>
              </a:rPr>
              <a:t>кa</a:t>
            </a:r>
            <a:r>
              <a:rPr lang="sr-Cyrl-RS" altLang="en-US" sz="2000" dirty="0">
                <a:solidFill>
                  <a:srgbClr val="000066"/>
                </a:solidFill>
              </a:rPr>
              <a:t>нцерогени</a:t>
            </a:r>
            <a:endParaRPr lang="en-US" altLang="en-US" sz="2400" baseline="30000" dirty="0">
              <a:solidFill>
                <a:srgbClr val="000066"/>
              </a:solidFill>
            </a:endParaRPr>
          </a:p>
        </p:txBody>
      </p:sp>
    </p:spTree>
    <p:extLst>
      <p:ext uri="{BB962C8B-B14F-4D97-AF65-F5344CB8AC3E}">
        <p14:creationId xmlns:p14="http://schemas.microsoft.com/office/powerpoint/2010/main" val="289410240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152400"/>
            <a:ext cx="10210800" cy="1143000"/>
          </a:xfrm>
        </p:spPr>
        <p:txBody>
          <a:bodyPr/>
          <a:lstStyle/>
          <a:p>
            <a:pPr algn="ctr" eaLnBrk="1" hangingPunct="1"/>
            <a:r>
              <a:rPr lang="sr-Cyrl-RS" altLang="en-US" sz="3600" b="1" dirty="0">
                <a:solidFill>
                  <a:srgbClr val="FF0000"/>
                </a:solidFill>
                <a:latin typeface="Arial" panose="020B0604020202020204" pitchFamily="34" charset="0"/>
                <a:cs typeface="Arial" panose="020B0604020202020204" pitchFamily="34" charset="0"/>
              </a:rPr>
              <a:t>Родитељске стратегије које чине да употреба дувана буде мање прихватљиво понашање </a:t>
            </a:r>
            <a:r>
              <a:rPr lang="sr-Cyrl-RS" altLang="en-US" sz="3600" dirty="0">
                <a:latin typeface="Arial" panose="020B0604020202020204" pitchFamily="34" charset="0"/>
                <a:cs typeface="Arial" panose="020B0604020202020204" pitchFamily="34" charset="0"/>
              </a:rPr>
              <a:t>(опште препоруке)</a:t>
            </a:r>
            <a:endParaRPr lang="en-US" altLang="en-US" sz="3600" b="1" dirty="0">
              <a:latin typeface="Arial" panose="020B0604020202020204" pitchFamily="34" charset="0"/>
              <a:cs typeface="Arial" panose="020B0604020202020204" pitchFamily="34" charset="0"/>
            </a:endParaRPr>
          </a:p>
        </p:txBody>
      </p:sp>
      <p:sp>
        <p:nvSpPr>
          <p:cNvPr id="69635" name="Rectangle 3"/>
          <p:cNvSpPr>
            <a:spLocks noGrp="1" noChangeArrowheads="1"/>
          </p:cNvSpPr>
          <p:nvPr>
            <p:ph type="body" idx="1"/>
          </p:nvPr>
        </p:nvSpPr>
        <p:spPr>
          <a:xfrm>
            <a:off x="0" y="1676400"/>
            <a:ext cx="10668000" cy="5364163"/>
          </a:xfrm>
        </p:spPr>
        <p:txBody>
          <a:bodyPr/>
          <a:lstStyle/>
          <a:p>
            <a:pPr eaLnBrk="1" hangingPunct="1">
              <a:lnSpc>
                <a:spcPct val="80000"/>
              </a:lnSpc>
            </a:pPr>
            <a:r>
              <a:rPr lang="en-US" altLang="en-US" sz="2500" b="1" dirty="0" err="1">
                <a:solidFill>
                  <a:srgbClr val="FF0000"/>
                </a:solidFill>
                <a:latin typeface="Arial" panose="020B0604020202020204" pitchFamily="34" charset="0"/>
                <a:cs typeface="Arial" panose="020B0604020202020204" pitchFamily="34" charset="0"/>
              </a:rPr>
              <a:t>Непу</a:t>
            </a:r>
            <a:r>
              <a:rPr lang="sr-Cyrl-RS" altLang="en-US" sz="2500" b="1" dirty="0">
                <a:solidFill>
                  <a:srgbClr val="FF0000"/>
                </a:solidFill>
                <a:latin typeface="Arial" panose="020B0604020202020204" pitchFamily="34" charset="0"/>
                <a:cs typeface="Arial" panose="020B0604020202020204" pitchFamily="34" charset="0"/>
              </a:rPr>
              <a:t>ш</a:t>
            </a:r>
            <a:r>
              <a:rPr lang="en-US" altLang="en-US" sz="2500" b="1" dirty="0" err="1">
                <a:solidFill>
                  <a:srgbClr val="FF0000"/>
                </a:solidFill>
                <a:latin typeface="Arial" panose="020B0604020202020204" pitchFamily="34" charset="0"/>
                <a:cs typeface="Arial" panose="020B0604020202020204" pitchFamily="34" charset="0"/>
              </a:rPr>
              <a:t>ење</a:t>
            </a:r>
            <a:r>
              <a:rPr lang="sr-Cyrl-RS" altLang="en-US" sz="2500" b="1" dirty="0">
                <a:solidFill>
                  <a:srgbClr val="FF0000"/>
                </a:solidFill>
                <a:latin typeface="Arial" panose="020B0604020202020204" pitchFamily="34" charset="0"/>
                <a:cs typeface="Arial" panose="020B0604020202020204" pitchFamily="34" charset="0"/>
              </a:rPr>
              <a:t> свих чланова домаћинства или апстиненција </a:t>
            </a:r>
            <a:r>
              <a:rPr lang="en-US" altLang="en-US" sz="2500" b="1" dirty="0" err="1">
                <a:solidFill>
                  <a:srgbClr val="FF0000"/>
                </a:solidFill>
                <a:latin typeface="Arial" panose="020B0604020202020204" pitchFamily="34" charset="0"/>
                <a:cs typeface="Arial" panose="020B0604020202020204" pitchFamily="34" charset="0"/>
              </a:rPr>
              <a:t>пред</a:t>
            </a:r>
            <a:r>
              <a:rPr lang="en-US" altLang="en-US" sz="2500" b="1" dirty="0">
                <a:solidFill>
                  <a:srgbClr val="FF0000"/>
                </a:solidFill>
                <a:latin typeface="Arial" panose="020B0604020202020204" pitchFamily="34" charset="0"/>
                <a:cs typeface="Arial" panose="020B0604020202020204" pitchFamily="34" charset="0"/>
              </a:rPr>
              <a:t> </a:t>
            </a:r>
            <a:r>
              <a:rPr lang="en-US" altLang="en-US" sz="2500" b="1" dirty="0" err="1">
                <a:solidFill>
                  <a:srgbClr val="FF0000"/>
                </a:solidFill>
                <a:latin typeface="Arial" panose="020B0604020202020204" pitchFamily="34" charset="0"/>
                <a:cs typeface="Arial" panose="020B0604020202020204" pitchFamily="34" charset="0"/>
              </a:rPr>
              <a:t>децом</a:t>
            </a:r>
            <a:r>
              <a:rPr lang="sr-Cyrl-RS" altLang="en-US" sz="2500" dirty="0">
                <a:latin typeface="Arial" panose="020B0604020202020204" pitchFamily="34" charset="0"/>
                <a:cs typeface="Arial" panose="020B0604020202020204" pitchFamily="34" charset="0"/>
              </a:rPr>
              <a:t> и младима</a:t>
            </a:r>
            <a:r>
              <a:rPr lang="en-US" altLang="en-US" sz="2500" dirty="0">
                <a:latin typeface="Arial" panose="020B0604020202020204" pitchFamily="34" charset="0"/>
                <a:cs typeface="Arial" panose="020B0604020202020204" pitchFamily="34" charset="0"/>
              </a:rPr>
              <a:t> у </a:t>
            </a:r>
            <a:r>
              <a:rPr lang="en-US" altLang="en-US" sz="2500" dirty="0" err="1">
                <a:latin typeface="Arial" panose="020B0604020202020204" pitchFamily="34" charset="0"/>
                <a:cs typeface="Arial" panose="020B0604020202020204" pitchFamily="34" charset="0"/>
              </a:rPr>
              <a:t>ку</a:t>
            </a:r>
            <a:r>
              <a:rPr lang="sr-Cyrl-RS" altLang="en-US" sz="2500" dirty="0">
                <a:latin typeface="Arial" panose="020B0604020202020204" pitchFamily="34" charset="0"/>
                <a:cs typeface="Arial" panose="020B0604020202020204" pitchFamily="34" charset="0"/>
              </a:rPr>
              <a:t>ћ</a:t>
            </a:r>
            <a:r>
              <a:rPr lang="en-US" altLang="en-US" sz="2500" dirty="0">
                <a:latin typeface="Arial" panose="020B0604020202020204" pitchFamily="34" charset="0"/>
                <a:cs typeface="Arial" panose="020B0604020202020204" pitchFamily="34" charset="0"/>
              </a:rPr>
              <a:t>и</a:t>
            </a:r>
            <a:r>
              <a:rPr lang="sr-Cyrl-RS" altLang="en-US" sz="2500" dirty="0">
                <a:latin typeface="Arial" panose="020B0604020202020204" pitchFamily="34" charset="0"/>
                <a:cs typeface="Arial" panose="020B0604020202020204" pitchFamily="34" charset="0"/>
              </a:rPr>
              <a:t>. А</a:t>
            </a:r>
            <a:r>
              <a:rPr lang="en-US" altLang="en-US" sz="2500" dirty="0" err="1">
                <a:latin typeface="Arial" panose="020B0604020202020204" pitchFamily="34" charset="0"/>
                <a:cs typeface="Arial" panose="020B0604020202020204" pitchFamily="34" charset="0"/>
              </a:rPr>
              <a:t>ко</a:t>
            </a:r>
            <a:r>
              <a:rPr lang="en-US" altLang="en-US" sz="2500" dirty="0">
                <a:latin typeface="Arial" panose="020B0604020202020204" pitchFamily="34" charset="0"/>
                <a:cs typeface="Arial" panose="020B0604020202020204" pitchFamily="34" charset="0"/>
              </a:rPr>
              <a:t> </a:t>
            </a:r>
            <a:r>
              <a:rPr lang="sr-Cyrl-RS" altLang="en-US" sz="2500" dirty="0">
                <a:latin typeface="Arial" panose="020B0604020202020204" pitchFamily="34" charset="0"/>
                <a:cs typeface="Arial" panose="020B0604020202020204" pitchFamily="34" charset="0"/>
              </a:rPr>
              <a:t>колеге не излажемо</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на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послу</a:t>
            </a:r>
            <a:r>
              <a:rPr lang="sr-Cyrl-RS" altLang="en-US" sz="2500" dirty="0">
                <a:latin typeface="Arial" panose="020B0604020202020204" pitchFamily="34" charset="0"/>
                <a:cs typeface="Arial" panose="020B0604020202020204" pitchFamily="34" charset="0"/>
              </a:rPr>
              <a:t> и непознате људе на јавним местима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за</a:t>
            </a:r>
            <a:r>
              <a:rPr lang="sr-Cyrl-RS" altLang="en-US" sz="2500" dirty="0">
                <a:latin typeface="Arial" panose="020B0604020202020204" pitchFamily="34" charset="0"/>
                <a:cs typeface="Arial" panose="020B0604020202020204" pitchFamily="34" charset="0"/>
              </a:rPr>
              <a:t>ш</a:t>
            </a:r>
            <a:r>
              <a:rPr lang="en-US" altLang="en-US" sz="2500" dirty="0" err="1">
                <a:latin typeface="Arial" panose="020B0604020202020204" pitchFamily="34" charset="0"/>
                <a:cs typeface="Arial" panose="020B0604020202020204" pitchFamily="34" charset="0"/>
              </a:rPr>
              <a:t>то</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да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изла</a:t>
            </a:r>
            <a:r>
              <a:rPr lang="sr-Cyrl-RS" altLang="en-US" sz="2500" dirty="0">
                <a:latin typeface="Arial" panose="020B0604020202020204" pitchFamily="34" charset="0"/>
                <a:cs typeface="Arial" panose="020B0604020202020204" pitchFamily="34" charset="0"/>
              </a:rPr>
              <a:t>ж</a:t>
            </a:r>
            <a:r>
              <a:rPr lang="en-US" altLang="en-US" sz="2500" dirty="0" err="1">
                <a:latin typeface="Arial" panose="020B0604020202020204" pitchFamily="34" charset="0"/>
                <a:cs typeface="Arial" panose="020B0604020202020204" pitchFamily="34" charset="0"/>
              </a:rPr>
              <a:t>емо</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сопствену</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децу</a:t>
            </a:r>
            <a:r>
              <a:rPr lang="sr-Cyrl-RS" altLang="en-US" sz="2500" dirty="0">
                <a:latin typeface="Arial" panose="020B0604020202020204" pitchFamily="34" charset="0"/>
                <a:cs typeface="Arial" panose="020B0604020202020204" pitchFamily="34" charset="0"/>
              </a:rPr>
              <a:t>?</a:t>
            </a:r>
            <a:endParaRPr lang="en-US" altLang="en-US" sz="2500" dirty="0">
              <a:latin typeface="Arial" panose="020B0604020202020204" pitchFamily="34" charset="0"/>
              <a:cs typeface="Arial" panose="020B0604020202020204" pitchFamily="34" charset="0"/>
            </a:endParaRPr>
          </a:p>
          <a:p>
            <a:pPr eaLnBrk="1" hangingPunct="1">
              <a:lnSpc>
                <a:spcPct val="80000"/>
              </a:lnSpc>
            </a:pPr>
            <a:r>
              <a:rPr lang="sr-Cyrl-RS" altLang="en-US" sz="2500" dirty="0">
                <a:latin typeface="Arial" panose="020B0604020202020204" pitchFamily="34" charset="0"/>
                <a:cs typeface="Arial" panose="020B0604020202020204" pitchFamily="34" charset="0"/>
              </a:rPr>
              <a:t>Г</a:t>
            </a:r>
            <a:r>
              <a:rPr lang="en-US" altLang="en-US" sz="2500" dirty="0" err="1">
                <a:latin typeface="Arial" panose="020B0604020202020204" pitchFamily="34" charset="0"/>
                <a:cs typeface="Arial" panose="020B0604020202020204" pitchFamily="34" charset="0"/>
              </a:rPr>
              <a:t>остима</a:t>
            </a:r>
            <a:r>
              <a:rPr lang="sr-Cyrl-RS" altLang="en-US" sz="2500" dirty="0">
                <a:latin typeface="Arial" panose="020B0604020202020204" pitchFamily="34" charset="0"/>
                <a:cs typeface="Arial" panose="020B0604020202020204" pitchFamily="34" charset="0"/>
              </a:rPr>
              <a:t>,</a:t>
            </a:r>
            <a:r>
              <a:rPr lang="en-US" altLang="en-US" sz="2500" dirty="0">
                <a:latin typeface="Arial" panose="020B0604020202020204" pitchFamily="34" charset="0"/>
                <a:cs typeface="Arial" panose="020B0604020202020204" pitchFamily="34" charset="0"/>
              </a:rPr>
              <a:t> </a:t>
            </a:r>
            <a:r>
              <a:rPr lang="sr-Cyrl-RS" altLang="en-US" sz="2500" dirty="0">
                <a:latin typeface="Arial" panose="020B0604020202020204" pitchFamily="34" charset="0"/>
                <a:cs typeface="Arial" panose="020B0604020202020204" pitchFamily="34" charset="0"/>
              </a:rPr>
              <a:t>евентуално, </a:t>
            </a:r>
            <a:r>
              <a:rPr lang="en-US" altLang="en-US" sz="2500" dirty="0" err="1">
                <a:latin typeface="Arial" panose="020B0604020202020204" pitchFamily="34" charset="0"/>
                <a:cs typeface="Arial" panose="020B0604020202020204" pitchFamily="34" charset="0"/>
              </a:rPr>
              <a:t>дозволити</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да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пу</a:t>
            </a:r>
            <a:r>
              <a:rPr lang="sr-Cyrl-RS" altLang="en-US" sz="2500" dirty="0">
                <a:latin typeface="Arial" panose="020B0604020202020204" pitchFamily="34" charset="0"/>
                <a:cs typeface="Arial" panose="020B0604020202020204" pitchFamily="34" charset="0"/>
              </a:rPr>
              <a:t>ш</a:t>
            </a:r>
            <a:r>
              <a:rPr lang="en-US" altLang="en-US" sz="2500" dirty="0">
                <a:latin typeface="Arial" panose="020B0604020202020204" pitchFamily="34" charset="0"/>
                <a:cs typeface="Arial" panose="020B0604020202020204" pitchFamily="34" charset="0"/>
              </a:rPr>
              <a:t>е </a:t>
            </a:r>
            <a:r>
              <a:rPr lang="en-US" altLang="en-US" sz="2500" dirty="0" err="1">
                <a:latin typeface="Arial" panose="020B0604020202020204" pitchFamily="34" charset="0"/>
                <a:cs typeface="Arial" panose="020B0604020202020204" pitchFamily="34" charset="0"/>
              </a:rPr>
              <a:t>на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тераси</a:t>
            </a:r>
            <a:r>
              <a:rPr lang="sr-Cyrl-RS" altLang="en-US" sz="2500" dirty="0">
                <a:latin typeface="Arial" panose="020B0604020202020204" pitchFamily="34" charset="0"/>
                <a:cs typeface="Arial" panose="020B0604020202020204" pitchFamily="34" charset="0"/>
              </a:rPr>
              <a:t>.</a:t>
            </a:r>
            <a:endParaRPr lang="en-US" altLang="en-US" sz="2500" dirty="0">
              <a:latin typeface="Arial" panose="020B0604020202020204" pitchFamily="34" charset="0"/>
              <a:cs typeface="Arial" panose="020B0604020202020204" pitchFamily="34" charset="0"/>
            </a:endParaRPr>
          </a:p>
          <a:p>
            <a:pPr eaLnBrk="1" hangingPunct="1">
              <a:lnSpc>
                <a:spcPct val="80000"/>
              </a:lnSpc>
            </a:pPr>
            <a:r>
              <a:rPr lang="sr-Cyrl-RS" altLang="en-US" sz="2500" dirty="0">
                <a:latin typeface="Arial" panose="020B0604020202020204" pitchFamily="34" charset="0"/>
                <a:cs typeface="Arial" panose="020B0604020202020204" pitchFamily="34" charset="0"/>
              </a:rPr>
              <a:t>Н</a:t>
            </a:r>
            <a:r>
              <a:rPr lang="en-US" altLang="en-US" sz="2500" dirty="0">
                <a:latin typeface="Arial" panose="020B0604020202020204" pitchFamily="34" charset="0"/>
                <a:cs typeface="Arial" panose="020B0604020202020204" pitchFamily="34" charset="0"/>
              </a:rPr>
              <a:t>е </a:t>
            </a:r>
            <a:r>
              <a:rPr lang="en-US" altLang="en-US" sz="2500" dirty="0" err="1">
                <a:latin typeface="Arial" panose="020B0604020202020204" pitchFamily="34" charset="0"/>
                <a:cs typeface="Arial" panose="020B0604020202020204" pitchFamily="34" charset="0"/>
              </a:rPr>
              <a:t>давати</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новац</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деци</a:t>
            </a:r>
            <a:r>
              <a:rPr lang="sr-Cyrl-RS" altLang="en-US" sz="2500" dirty="0">
                <a:latin typeface="Arial" panose="020B0604020202020204" pitchFamily="34" charset="0"/>
                <a:cs typeface="Arial" panose="020B0604020202020204" pitchFamily="34" charset="0"/>
              </a:rPr>
              <a:t> и младима (а поготово млађима од 18 година)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да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куп</a:t>
            </a:r>
            <a:r>
              <a:rPr lang="sr-Cyrl-RS" altLang="en-US" sz="2500" dirty="0">
                <a:latin typeface="Arial" panose="020B0604020202020204" pitchFamily="34" charset="0"/>
                <a:cs typeface="Arial" panose="020B0604020202020204" pitchFamily="34" charset="0"/>
              </a:rPr>
              <a:t>ују</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цигарете</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за</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родитеље</a:t>
            </a:r>
            <a:r>
              <a:rPr lang="sr-Cyrl-RS" altLang="en-US" sz="2500" dirty="0">
                <a:latin typeface="Arial" panose="020B0604020202020204" pitchFamily="34" charset="0"/>
                <a:cs typeface="Arial" panose="020B0604020202020204" pitchFamily="34" charset="0"/>
              </a:rPr>
              <a:t>, баке деке</a:t>
            </a:r>
            <a:r>
              <a:rPr lang="en-US" altLang="en-US" sz="2500" dirty="0">
                <a:latin typeface="Arial" panose="020B0604020202020204" pitchFamily="34" charset="0"/>
                <a:cs typeface="Arial" panose="020B0604020202020204" pitchFamily="34" charset="0"/>
              </a:rPr>
              <a:t> и </a:t>
            </a:r>
            <a:r>
              <a:rPr lang="en-US" altLang="en-US" sz="2500" dirty="0" err="1">
                <a:latin typeface="Arial" panose="020B0604020202020204" pitchFamily="34" charset="0"/>
                <a:cs typeface="Arial" panose="020B0604020202020204" pitchFamily="34" charset="0"/>
              </a:rPr>
              <a:t>стариј</a:t>
            </a:r>
            <a:r>
              <a:rPr lang="sr-Cyrl-RS" altLang="en-US" sz="2500" dirty="0">
                <a:latin typeface="Arial" panose="020B0604020202020204" pitchFamily="34" charset="0"/>
                <a:cs typeface="Arial" panose="020B0604020202020204" pitchFamily="34" charset="0"/>
              </a:rPr>
              <a:t>у браћу и сестре.</a:t>
            </a:r>
          </a:p>
          <a:p>
            <a:pPr eaLnBrk="1" hangingPunct="1">
              <a:lnSpc>
                <a:spcPct val="80000"/>
              </a:lnSpc>
            </a:pPr>
            <a:r>
              <a:rPr lang="sr-Cyrl-RS" altLang="en-US" sz="2500" dirty="0">
                <a:latin typeface="Arial" panose="020B0604020202020204" pitchFamily="34" charset="0"/>
                <a:cs typeface="Arial" panose="020B0604020202020204" pitchFamily="34" charset="0"/>
              </a:rPr>
              <a:t>Не причати приче из младости о пушењу, опијању, брзој вожњи и др. врстама ризичног понашања као илустрацију достизања зрелости и самосталности.</a:t>
            </a:r>
            <a:endParaRPr lang="en-US" altLang="en-US" sz="2500" dirty="0">
              <a:latin typeface="Arial" panose="020B0604020202020204" pitchFamily="34" charset="0"/>
              <a:cs typeface="Arial" panose="020B0604020202020204" pitchFamily="34" charset="0"/>
            </a:endParaRPr>
          </a:p>
          <a:p>
            <a:pPr eaLnBrk="1" hangingPunct="1">
              <a:lnSpc>
                <a:spcPct val="80000"/>
              </a:lnSpc>
            </a:pPr>
            <a:r>
              <a:rPr lang="sr-Cyrl-RS" altLang="en-US" sz="2500" dirty="0">
                <a:latin typeface="Arial" panose="020B0604020202020204" pitchFamily="34" charset="0"/>
                <a:cs typeface="Arial" panose="020B0604020202020204" pitchFamily="34" charset="0"/>
              </a:rPr>
              <a:t>П</a:t>
            </a:r>
            <a:r>
              <a:rPr lang="en-US" altLang="en-US" sz="2500" dirty="0" err="1">
                <a:latin typeface="Arial" panose="020B0604020202020204" pitchFamily="34" charset="0"/>
                <a:cs typeface="Arial" panose="020B0604020202020204" pitchFamily="34" charset="0"/>
              </a:rPr>
              <a:t>рокоментарисати</a:t>
            </a:r>
            <a:r>
              <a:rPr lang="en-US" altLang="en-US" sz="2500" dirty="0">
                <a:latin typeface="Arial" panose="020B0604020202020204" pitchFamily="34" charset="0"/>
                <a:cs typeface="Arial" panose="020B0604020202020204" pitchFamily="34" charset="0"/>
              </a:rPr>
              <a:t> ТВ </a:t>
            </a:r>
            <a:r>
              <a:rPr lang="en-US" altLang="en-US" sz="2500" dirty="0" err="1">
                <a:latin typeface="Arial" panose="020B0604020202020204" pitchFamily="34" charset="0"/>
                <a:cs typeface="Arial" panose="020B0604020202020204" pitchFamily="34" charset="0"/>
              </a:rPr>
              <a:t>филм</a:t>
            </a:r>
            <a:r>
              <a:rPr lang="en-US" altLang="en-US" sz="2500" dirty="0">
                <a:latin typeface="Arial" panose="020B0604020202020204" pitchFamily="34" charset="0"/>
                <a:cs typeface="Arial" panose="020B0604020202020204" pitchFamily="34" charset="0"/>
              </a:rPr>
              <a:t> и </a:t>
            </a:r>
            <a:r>
              <a:rPr lang="en-US" altLang="en-US" sz="2500" dirty="0" err="1">
                <a:latin typeface="Arial" panose="020B0604020202020204" pitchFamily="34" charset="0"/>
                <a:cs typeface="Arial" panose="020B0604020202020204" pitchFamily="34" charset="0"/>
              </a:rPr>
              <a:t>серију</a:t>
            </a:r>
            <a:r>
              <a:rPr lang="en-US" altLang="en-US" sz="2500" dirty="0">
                <a:latin typeface="Arial" panose="020B0604020202020204" pitchFamily="34" charset="0"/>
                <a:cs typeface="Arial" panose="020B0604020202020204" pitchFamily="34" charset="0"/>
              </a:rPr>
              <a:t> у </a:t>
            </a:r>
            <a:r>
              <a:rPr lang="en-US" altLang="en-US" sz="2500" dirty="0" err="1">
                <a:latin typeface="Arial" panose="020B0604020202020204" pitchFamily="34" charset="0"/>
                <a:cs typeface="Arial" panose="020B0604020202020204" pitchFamily="34" charset="0"/>
              </a:rPr>
              <a:t>којој</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се</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пу</a:t>
            </a:r>
            <a:r>
              <a:rPr lang="sr-Cyrl-RS" altLang="en-US" sz="2500" dirty="0">
                <a:latin typeface="Arial" panose="020B0604020202020204" pitchFamily="34" charset="0"/>
                <a:cs typeface="Arial" panose="020B0604020202020204" pitchFamily="34" charset="0"/>
              </a:rPr>
              <a:t>ш</a:t>
            </a:r>
            <a:r>
              <a:rPr lang="en-US" altLang="en-US" sz="2500" dirty="0">
                <a:latin typeface="Arial" panose="020B0604020202020204" pitchFamily="34" charset="0"/>
                <a:cs typeface="Arial" panose="020B0604020202020204" pitchFamily="34" charset="0"/>
              </a:rPr>
              <a:t>и </a:t>
            </a:r>
            <a:r>
              <a:rPr lang="sr-Cyrl-RS" altLang="en-US" sz="2500" dirty="0">
                <a:latin typeface="Arial" panose="020B0604020202020204" pitchFamily="34" charset="0"/>
                <a:cs typeface="Arial" panose="020B0604020202020204" pitchFamily="34" charset="0"/>
              </a:rPr>
              <a:t>у контексту да</a:t>
            </a:r>
            <a:r>
              <a:rPr lang="en-US" altLang="en-US" sz="2500" dirty="0">
                <a:latin typeface="Arial" panose="020B0604020202020204" pitchFamily="34" charset="0"/>
                <a:cs typeface="Arial" panose="020B0604020202020204" pitchFamily="34" charset="0"/>
              </a:rPr>
              <a:t> ДИ </a:t>
            </a:r>
            <a:r>
              <a:rPr lang="sr-Cyrl-RS" altLang="en-US" sz="2500" dirty="0">
                <a:latin typeface="Arial" panose="020B0604020202020204" pitchFamily="34" charset="0"/>
                <a:cs typeface="Arial" panose="020B0604020202020204" pitchFamily="34" charset="0"/>
              </a:rPr>
              <a:t>ч</a:t>
            </a:r>
            <a:r>
              <a:rPr lang="en-US" altLang="en-US" sz="2500" dirty="0" err="1">
                <a:latin typeface="Arial" panose="020B0604020202020204" pitchFamily="34" charset="0"/>
                <a:cs typeface="Arial" panose="020B0604020202020204" pitchFamily="34" charset="0"/>
              </a:rPr>
              <a:t>есто</a:t>
            </a:r>
            <a:r>
              <a:rPr lang="en-US" altLang="en-US" sz="2500" dirty="0">
                <a:latin typeface="Arial" panose="020B0604020202020204" pitchFamily="34" charset="0"/>
                <a:cs typeface="Arial" panose="020B0604020202020204" pitchFamily="34" charset="0"/>
              </a:rPr>
              <a:t> </a:t>
            </a:r>
            <a:r>
              <a:rPr lang="sr-Cyrl-RS" altLang="en-US" sz="2500" dirty="0">
                <a:latin typeface="Arial" panose="020B0604020202020204" pitchFamily="34" charset="0"/>
                <a:cs typeface="Arial" panose="020B0604020202020204" pitchFamily="34" charset="0"/>
              </a:rPr>
              <a:t>учествује у </a:t>
            </a:r>
            <a:r>
              <a:rPr lang="en-US" altLang="en-US" sz="2500" dirty="0" err="1">
                <a:latin typeface="Arial" panose="020B0604020202020204" pitchFamily="34" charset="0"/>
                <a:cs typeface="Arial" panose="020B0604020202020204" pitchFamily="34" charset="0"/>
              </a:rPr>
              <a:t>продукциј</a:t>
            </a:r>
            <a:r>
              <a:rPr lang="sr-Cyrl-RS" altLang="en-US" sz="2500" dirty="0">
                <a:latin typeface="Arial" panose="020B0604020202020204" pitchFamily="34" charset="0"/>
                <a:cs typeface="Arial" panose="020B0604020202020204" pitchFamily="34" charset="0"/>
              </a:rPr>
              <a:t>и (рекламе, спонзорства и директне промоције су забрањене већ 10 година, али постоје индиректне методе које је тешко квалификовати противзаконитим).</a:t>
            </a:r>
            <a:endParaRPr lang="en-US"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4414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76200" y="1219200"/>
            <a:ext cx="11811000" cy="5364163"/>
          </a:xfrm>
        </p:spPr>
        <p:txBody>
          <a:bodyPr/>
          <a:lstStyle/>
          <a:p>
            <a:pPr eaLnBrk="1" hangingPunct="1">
              <a:lnSpc>
                <a:spcPct val="80000"/>
              </a:lnSpc>
            </a:pPr>
            <a:r>
              <a:rPr lang="sr-Cyrl-RS" altLang="en-US" b="1" dirty="0">
                <a:solidFill>
                  <a:srgbClr val="FF0000"/>
                </a:solidFill>
                <a:latin typeface="Arial" panose="020B0604020202020204" pitchFamily="34" charset="0"/>
                <a:cs typeface="Arial" panose="020B0604020202020204" pitchFamily="34" charset="0"/>
              </a:rPr>
              <a:t>А</a:t>
            </a:r>
            <a:r>
              <a:rPr lang="en-US" altLang="en-US" b="1" dirty="0" err="1">
                <a:solidFill>
                  <a:srgbClr val="FF0000"/>
                </a:solidFill>
                <a:latin typeface="Arial" panose="020B0604020202020204" pitchFamily="34" charset="0"/>
                <a:cs typeface="Arial" panose="020B0604020202020204" pitchFamily="34" charset="0"/>
              </a:rPr>
              <a:t>ко</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смо</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пу</a:t>
            </a:r>
            <a:r>
              <a:rPr lang="sr-Cyrl-RS" altLang="en-US" b="1" dirty="0">
                <a:solidFill>
                  <a:srgbClr val="FF0000"/>
                </a:solidFill>
                <a:latin typeface="Arial" panose="020B0604020202020204" pitchFamily="34" charset="0"/>
                <a:cs typeface="Arial" panose="020B0604020202020204" pitchFamily="34" charset="0"/>
              </a:rPr>
              <a:t>ш</a:t>
            </a:r>
            <a:r>
              <a:rPr lang="en-US" altLang="en-US" b="1" dirty="0">
                <a:solidFill>
                  <a:srgbClr val="FF0000"/>
                </a:solidFill>
                <a:latin typeface="Arial" panose="020B0604020202020204" pitchFamily="34" charset="0"/>
                <a:cs typeface="Arial" panose="020B0604020202020204" pitchFamily="34" charset="0"/>
              </a:rPr>
              <a:t>а</a:t>
            </a:r>
            <a:r>
              <a:rPr lang="sr-Cyrl-RS" altLang="en-US" b="1" dirty="0">
                <a:solidFill>
                  <a:srgbClr val="FF0000"/>
                </a:solidFill>
                <a:latin typeface="Arial" panose="020B0604020202020204" pitchFamily="34" charset="0"/>
                <a:cs typeface="Arial" panose="020B0604020202020204" pitchFamily="34" charset="0"/>
              </a:rPr>
              <a:t>ч</a:t>
            </a:r>
            <a:r>
              <a:rPr lang="en-US" altLang="en-US" b="1" dirty="0">
                <a:solidFill>
                  <a:srgbClr val="FF0000"/>
                </a:solidFill>
                <a:latin typeface="Arial" panose="020B0604020202020204" pitchFamily="34" charset="0"/>
                <a:cs typeface="Arial" panose="020B0604020202020204" pitchFamily="34" charset="0"/>
              </a:rPr>
              <a:t>и</a:t>
            </a:r>
            <a:r>
              <a:rPr lang="sr-Cyrl-RS" altLang="en-US" b="1" dirty="0">
                <a:solidFill>
                  <a:srgbClr val="FF0000"/>
                </a:solidFill>
                <a:latin typeface="Arial" panose="020B0604020202020204" pitchFamily="34" charset="0"/>
                <a:cs typeface="Arial" panose="020B0604020202020204" pitchFamily="34" charset="0"/>
              </a:rPr>
              <a:t>:</a:t>
            </a:r>
          </a:p>
          <a:p>
            <a:pPr lvl="1" eaLnBrk="1" hangingPunct="1">
              <a:lnSpc>
                <a:spcPct val="80000"/>
              </a:lnSpc>
            </a:pPr>
            <a:r>
              <a:rPr lang="en-US" altLang="en-US" sz="2600" dirty="0" err="1">
                <a:latin typeface="Arial" panose="020B0604020202020204" pitchFamily="34" charset="0"/>
                <a:cs typeface="Arial" panose="020B0604020202020204" pitchFamily="34" charset="0"/>
              </a:rPr>
              <a:t>објаснити</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да</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смо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зависни</a:t>
            </a:r>
            <a:r>
              <a:rPr lang="en-US" altLang="en-US" sz="2600" dirty="0">
                <a:latin typeface="Arial" panose="020B0604020202020204" pitchFamily="34" charset="0"/>
                <a:cs typeface="Arial" panose="020B0604020202020204" pitchFamily="34" charset="0"/>
              </a:rPr>
              <a:t> и </a:t>
            </a:r>
            <a:r>
              <a:rPr lang="en-US" altLang="en-US" sz="2600" dirty="0" err="1">
                <a:latin typeface="Arial" panose="020B0604020202020204" pitchFamily="34" charset="0"/>
                <a:cs typeface="Arial" panose="020B0604020202020204" pitchFamily="34" charset="0"/>
              </a:rPr>
              <a:t>да</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смо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разми</a:t>
            </a:r>
            <a:r>
              <a:rPr lang="sr-Cyrl-RS" altLang="en-US" sz="2600" dirty="0">
                <a:latin typeface="Arial" panose="020B0604020202020204" pitchFamily="34" charset="0"/>
                <a:cs typeface="Arial" panose="020B0604020202020204" pitchFamily="34" charset="0"/>
              </a:rPr>
              <a:t>ш</a:t>
            </a:r>
            <a:r>
              <a:rPr lang="en-US" altLang="en-US" sz="2600" dirty="0" err="1">
                <a:latin typeface="Arial" panose="020B0604020202020204" pitchFamily="34" charset="0"/>
                <a:cs typeface="Arial" panose="020B0604020202020204" pitchFamily="34" charset="0"/>
              </a:rPr>
              <a:t>љали</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или</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поку</a:t>
            </a:r>
            <a:r>
              <a:rPr lang="sr-Cyrl-RS" altLang="en-US" sz="2600" dirty="0">
                <a:latin typeface="Arial" panose="020B0604020202020204" pitchFamily="34" charset="0"/>
                <a:cs typeface="Arial" panose="020B0604020202020204" pitchFamily="34" charset="0"/>
              </a:rPr>
              <a:t>ш</a:t>
            </a:r>
            <a:r>
              <a:rPr lang="en-US" altLang="en-US" sz="2600" dirty="0" err="1">
                <a:latin typeface="Arial" panose="020B0604020202020204" pitchFamily="34" charset="0"/>
                <a:cs typeface="Arial" panose="020B0604020202020204" pitchFamily="34" charset="0"/>
              </a:rPr>
              <a:t>авали</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да</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се</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одвикнемо</a:t>
            </a:r>
            <a:r>
              <a:rPr lang="en-US" altLang="en-US" sz="2600" dirty="0">
                <a:latin typeface="Arial" panose="020B0604020202020204" pitchFamily="34" charset="0"/>
                <a:cs typeface="Arial" panose="020B0604020202020204" pitchFamily="34" charset="0"/>
              </a:rPr>
              <a:t> а </a:t>
            </a:r>
            <a:r>
              <a:rPr lang="en-US" altLang="en-US" sz="2600" dirty="0" err="1">
                <a:latin typeface="Arial" panose="020B0604020202020204" pitchFamily="34" charset="0"/>
                <a:cs typeface="Arial" panose="020B0604020202020204" pitchFamily="34" charset="0"/>
              </a:rPr>
              <a:t>да</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то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до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сада</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нисмо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успели</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ако</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је</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истина</a:t>
            </a:r>
            <a:r>
              <a:rPr lang="en-US" altLang="en-US" sz="2600" dirty="0">
                <a:latin typeface="Arial" panose="020B0604020202020204" pitchFamily="34" charset="0"/>
                <a:cs typeface="Arial" panose="020B0604020202020204" pitchFamily="34" charset="0"/>
              </a:rPr>
              <a:t>);</a:t>
            </a:r>
            <a:endParaRPr lang="sr-Cyrl-RS" altLang="en-US" sz="2600" dirty="0">
              <a:latin typeface="Arial" panose="020B0604020202020204" pitchFamily="34" charset="0"/>
              <a:cs typeface="Arial" panose="020B0604020202020204" pitchFamily="34" charset="0"/>
            </a:endParaRPr>
          </a:p>
          <a:p>
            <a:pPr lvl="1" eaLnBrk="1" hangingPunct="1">
              <a:lnSpc>
                <a:spcPct val="80000"/>
              </a:lnSpc>
            </a:pPr>
            <a:r>
              <a:rPr lang="sr-Cyrl-RS" altLang="en-US" sz="2600" dirty="0">
                <a:latin typeface="Arial" panose="020B0604020202020204" pitchFamily="34" charset="0"/>
                <a:cs typeface="Arial" panose="020B0604020202020204" pitchFamily="34" charset="0"/>
              </a:rPr>
              <a:t>Причати о сопственим намерама за одвикавање и отворено тражити подршку; </a:t>
            </a:r>
          </a:p>
          <a:p>
            <a:pPr lvl="1" eaLnBrk="1" hangingPunct="1">
              <a:lnSpc>
                <a:spcPct val="80000"/>
              </a:lnSpc>
            </a:pPr>
            <a:r>
              <a:rPr lang="sr-Cyrl-RS" altLang="en-US" sz="2600" dirty="0">
                <a:latin typeface="Arial" panose="020B0604020202020204" pitchFamily="34" charset="0"/>
                <a:cs typeface="Arial" panose="020B0604020202020204" pitchFamily="34" charset="0"/>
              </a:rPr>
              <a:t>Читати литературу за самопомоћ у одвикавању и остављати на видљивим местима у кући или на монитору рачунара;</a:t>
            </a:r>
          </a:p>
          <a:p>
            <a:pPr lvl="1" eaLnBrk="1" hangingPunct="1">
              <a:lnSpc>
                <a:spcPct val="80000"/>
              </a:lnSpc>
            </a:pPr>
            <a:r>
              <a:rPr lang="sr-Cyrl-RS" altLang="en-US" sz="2600" dirty="0">
                <a:latin typeface="Arial" panose="020B0604020202020204" pitchFamily="34" charset="0"/>
                <a:cs typeface="Arial" panose="020B0604020202020204" pitchFamily="34" charset="0"/>
              </a:rPr>
              <a:t>Користити фармаколошка средства у одвикавању (и указивати деци на то, управо истичући јачину зависности);</a:t>
            </a:r>
          </a:p>
          <a:p>
            <a:pPr lvl="1" eaLnBrk="1" hangingPunct="1">
              <a:lnSpc>
                <a:spcPct val="80000"/>
              </a:lnSpc>
            </a:pPr>
            <a:r>
              <a:rPr lang="sr-Cyrl-RS" altLang="en-US" sz="2600" dirty="0">
                <a:latin typeface="Arial" panose="020B0604020202020204" pitchFamily="34" charset="0"/>
                <a:cs typeface="Arial" panose="020B0604020202020204" pitchFamily="34" charset="0"/>
              </a:rPr>
              <a:t>Заказати посету Саветовалишту за одвикавање од пушења у </a:t>
            </a:r>
            <a:r>
              <a:rPr lang="sr-Cyrl-RS" altLang="en-US" sz="2600" dirty="0" smtClean="0">
                <a:latin typeface="Arial" panose="020B0604020202020204" pitchFamily="34" charset="0"/>
                <a:cs typeface="Arial" panose="020B0604020202020204" pitchFamily="34" charset="0"/>
              </a:rPr>
              <a:t>дому </a:t>
            </a:r>
            <a:r>
              <a:rPr lang="sr-Cyrl-RS" altLang="en-US" sz="2600" dirty="0">
                <a:latin typeface="Arial" panose="020B0604020202020204" pitchFamily="34" charset="0"/>
                <a:cs typeface="Arial" panose="020B0604020202020204" pitchFamily="34" charset="0"/>
              </a:rPr>
              <a:t>здравља </a:t>
            </a:r>
            <a:r>
              <a:rPr lang="sr-Cyrl-RS" altLang="en-US" sz="2600" dirty="0" smtClean="0">
                <a:latin typeface="Arial" panose="020B0604020202020204" pitchFamily="34" charset="0"/>
                <a:cs typeface="Arial" panose="020B0604020202020204" pitchFamily="34" charset="0"/>
              </a:rPr>
              <a:t>или заводу за јавно здравље;</a:t>
            </a:r>
            <a:endParaRPr lang="sr-Cyrl-RS" altLang="en-US" sz="2600" dirty="0">
              <a:latin typeface="Arial" panose="020B0604020202020204" pitchFamily="34" charset="0"/>
              <a:cs typeface="Arial" panose="020B0604020202020204" pitchFamily="34" charset="0"/>
            </a:endParaRPr>
          </a:p>
          <a:p>
            <a:pPr lvl="1" eaLnBrk="1" hangingPunct="1">
              <a:lnSpc>
                <a:spcPct val="80000"/>
              </a:lnSpc>
            </a:pPr>
            <a:r>
              <a:rPr lang="sr-Cyrl-RS" altLang="en-US" sz="2600" dirty="0">
                <a:latin typeface="Arial" panose="020B0604020202020204" pitchFamily="34" charset="0"/>
                <a:cs typeface="Arial" panose="020B0604020202020204" pitchFamily="34" charset="0"/>
              </a:rPr>
              <a:t>Н</a:t>
            </a:r>
            <a:r>
              <a:rPr lang="en-US" altLang="en-US" sz="2600" dirty="0">
                <a:latin typeface="Arial" panose="020B0604020202020204" pitchFamily="34" charset="0"/>
                <a:cs typeface="Arial" panose="020B0604020202020204" pitchFamily="34" charset="0"/>
              </a:rPr>
              <a:t>е </a:t>
            </a:r>
            <a:r>
              <a:rPr lang="en-US" altLang="en-US" sz="2600" dirty="0" err="1">
                <a:latin typeface="Arial" panose="020B0604020202020204" pitchFamily="34" charset="0"/>
                <a:cs typeface="Arial" panose="020B0604020202020204" pitchFamily="34" charset="0"/>
              </a:rPr>
              <a:t>пу</a:t>
            </a:r>
            <a:r>
              <a:rPr lang="sr-Cyrl-RS" altLang="en-US" sz="2600" dirty="0">
                <a:latin typeface="Arial" panose="020B0604020202020204" pitchFamily="34" charset="0"/>
                <a:cs typeface="Arial" panose="020B0604020202020204" pitchFamily="34" charset="0"/>
              </a:rPr>
              <a:t>ш</a:t>
            </a:r>
            <a:r>
              <a:rPr lang="en-US" altLang="en-US" sz="2600" dirty="0" err="1">
                <a:latin typeface="Arial" panose="020B0604020202020204" pitchFamily="34" charset="0"/>
                <a:cs typeface="Arial" panose="020B0604020202020204" pitchFamily="34" charset="0"/>
              </a:rPr>
              <a:t>ити</a:t>
            </a:r>
            <a:r>
              <a:rPr lang="en-US" altLang="en-US" sz="2600" dirty="0">
                <a:latin typeface="Arial" panose="020B0604020202020204" pitchFamily="34" charset="0"/>
                <a:cs typeface="Arial" panose="020B0604020202020204" pitchFamily="34" charset="0"/>
              </a:rPr>
              <a:t> у </a:t>
            </a:r>
            <a:r>
              <a:rPr lang="en-US" altLang="en-US" sz="2600" dirty="0" err="1">
                <a:latin typeface="Arial" panose="020B0604020202020204" pitchFamily="34" charset="0"/>
                <a:cs typeface="Arial" panose="020B0604020202020204" pitchFamily="34" charset="0"/>
              </a:rPr>
              <a:t>угоститељским</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објектима</a:t>
            </a:r>
            <a:r>
              <a:rPr lang="sr-Cyrl-RS" altLang="en-US" sz="2600" dirty="0">
                <a:latin typeface="Arial" panose="020B0604020202020204" pitchFamily="34" charset="0"/>
                <a:cs typeface="Arial" panose="020B0604020202020204" pitchFamily="34" charset="0"/>
              </a:rPr>
              <a:t>.</a:t>
            </a:r>
          </a:p>
          <a:p>
            <a:pPr lvl="1" eaLnBrk="1" hangingPunct="1">
              <a:lnSpc>
                <a:spcPct val="80000"/>
              </a:lnSpc>
            </a:pPr>
            <a:r>
              <a:rPr lang="sr-Cyrl-RS" altLang="en-US" sz="2600" dirty="0">
                <a:latin typeface="Arial" panose="020B0604020202020204" pitchFamily="34" charset="0"/>
                <a:cs typeface="Arial" panose="020B0604020202020204" pitchFamily="34" charset="0"/>
              </a:rPr>
              <a:t>Поштовати забрану пушења у јавним просторима. </a:t>
            </a:r>
          </a:p>
          <a:p>
            <a:pPr lvl="1" eaLnBrk="1" hangingPunct="1">
              <a:lnSpc>
                <a:spcPct val="80000"/>
              </a:lnSpc>
            </a:pPr>
            <a:r>
              <a:rPr lang="sr-Cyrl-RS" altLang="en-US" sz="2600" dirty="0">
                <a:latin typeface="Arial" panose="020B0604020202020204" pitchFamily="34" charset="0"/>
                <a:cs typeface="Arial" panose="020B0604020202020204" pitchFamily="34" charset="0"/>
              </a:rPr>
              <a:t>Неговати културу комуникације без осуђивања мера којима се ограничава пушење на јавним местима.</a:t>
            </a:r>
            <a:endParaRPr lang="en-US" altLang="en-US" sz="2600" dirty="0">
              <a:latin typeface="Arial" panose="020B0604020202020204" pitchFamily="34" charset="0"/>
              <a:cs typeface="Arial" panose="020B0604020202020204" pitchFamily="34" charset="0"/>
            </a:endParaRPr>
          </a:p>
        </p:txBody>
      </p:sp>
      <p:sp>
        <p:nvSpPr>
          <p:cNvPr id="70659" name="Rectangle 2"/>
          <p:cNvSpPr>
            <a:spLocks noChangeArrowheads="1"/>
          </p:cNvSpPr>
          <p:nvPr/>
        </p:nvSpPr>
        <p:spPr bwMode="auto">
          <a:xfrm>
            <a:off x="1066800" y="0"/>
            <a:ext cx="1028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Cyrl-RS" altLang="en-US" b="1" dirty="0">
                <a:solidFill>
                  <a:srgbClr val="FF0000"/>
                </a:solidFill>
              </a:rPr>
              <a:t>Родитељске стратегије које чине да употреба дувана буде мање прихватљиво </a:t>
            </a:r>
            <a:r>
              <a:rPr lang="sr-Cyrl-RS" altLang="en-US" b="1" dirty="0" smtClean="0">
                <a:solidFill>
                  <a:srgbClr val="FF0000"/>
                </a:solidFill>
              </a:rPr>
              <a:t>понашање</a:t>
            </a:r>
            <a:endParaRPr lang="en-US" altLang="en-US" b="1" dirty="0">
              <a:solidFill>
                <a:srgbClr val="FF0000"/>
              </a:solidFill>
            </a:endParaRPr>
          </a:p>
        </p:txBody>
      </p:sp>
    </p:spTree>
    <p:extLst>
      <p:ext uri="{BB962C8B-B14F-4D97-AF65-F5344CB8AC3E}">
        <p14:creationId xmlns:p14="http://schemas.microsoft.com/office/powerpoint/2010/main" val="17338770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39726" y="-4916"/>
            <a:ext cx="8229600" cy="1143000"/>
          </a:xfrm>
        </p:spPr>
        <p:txBody>
          <a:bodyPr/>
          <a:lstStyle/>
          <a:p>
            <a:pPr algn="l" eaLnBrk="1" hangingPunct="1"/>
            <a:r>
              <a:rPr lang="sr-Cyrl-RS" altLang="en-US" sz="4000" b="1" dirty="0">
                <a:latin typeface="Arial" panose="020B0604020202020204" pitchFamily="34" charset="0"/>
                <a:cs typeface="Arial" panose="020B0604020202020204" pitchFamily="34" charset="0"/>
              </a:rPr>
              <a:t>Одвикавање од пушења </a:t>
            </a:r>
            <a:r>
              <a:rPr lang="sr-Cyrl-RS" altLang="en-US" sz="3600" b="1" dirty="0">
                <a:latin typeface="Arial" panose="020B0604020202020204" pitchFamily="34" charset="0"/>
                <a:cs typeface="Arial" panose="020B0604020202020204" pitchFamily="34" charset="0"/>
              </a:rPr>
              <a:t>(СЗО)</a:t>
            </a:r>
            <a:endParaRPr lang="en-US" altLang="en-US" sz="3600" b="1" dirty="0">
              <a:latin typeface="Arial" panose="020B0604020202020204" pitchFamily="34" charset="0"/>
              <a:cs typeface="Arial" panose="020B0604020202020204" pitchFamily="34" charset="0"/>
            </a:endParaRPr>
          </a:p>
        </p:txBody>
      </p:sp>
      <p:sp>
        <p:nvSpPr>
          <p:cNvPr id="66563" name="Rectangle 3"/>
          <p:cNvSpPr>
            <a:spLocks noGrp="1" noChangeArrowheads="1"/>
          </p:cNvSpPr>
          <p:nvPr>
            <p:ph type="body" idx="1"/>
          </p:nvPr>
        </p:nvSpPr>
        <p:spPr>
          <a:xfrm>
            <a:off x="76200" y="1066800"/>
            <a:ext cx="8443914" cy="5943600"/>
          </a:xfrm>
        </p:spPr>
        <p:txBody>
          <a:bodyPr/>
          <a:lstStyle/>
          <a:p>
            <a:pPr eaLnBrk="1" hangingPunct="1">
              <a:lnSpc>
                <a:spcPct val="80000"/>
              </a:lnSpc>
            </a:pPr>
            <a:r>
              <a:rPr lang="sr-Cyrl-RS" altLang="en-US" sz="3200" b="1" dirty="0">
                <a:latin typeface="Arial" panose="020B0604020202020204" pitchFamily="34" charset="0"/>
                <a:cs typeface="Arial" panose="020B0604020202020204" pitchFamily="34" charset="0"/>
              </a:rPr>
              <a:t>Бихевиоралне</a:t>
            </a:r>
            <a:r>
              <a:rPr lang="sr-Cyrl-RS" altLang="en-US" sz="3200" dirty="0">
                <a:latin typeface="Arial" panose="020B0604020202020204" pitchFamily="34" charset="0"/>
                <a:cs typeface="Arial" panose="020B0604020202020204" pitchFamily="34" charset="0"/>
              </a:rPr>
              <a:t> методе:</a:t>
            </a:r>
          </a:p>
          <a:p>
            <a:pPr lvl="1" eaLnBrk="1" hangingPunct="1">
              <a:lnSpc>
                <a:spcPct val="80000"/>
              </a:lnSpc>
            </a:pPr>
            <a:r>
              <a:rPr lang="sr-Cyrl-RS" altLang="en-US" sz="2800" dirty="0">
                <a:latin typeface="Arial" panose="020B0604020202020204" pitchFamily="34" charset="0"/>
                <a:cs typeface="Arial" panose="020B0604020202020204" pitchFamily="34" charset="0"/>
              </a:rPr>
              <a:t>Самоодвикавање;</a:t>
            </a:r>
          </a:p>
          <a:p>
            <a:pPr lvl="1" eaLnBrk="1" hangingPunct="1">
              <a:lnSpc>
                <a:spcPct val="80000"/>
              </a:lnSpc>
            </a:pPr>
            <a:r>
              <a:rPr lang="sr-Cyrl-RS" altLang="en-US" sz="2800" dirty="0">
                <a:latin typeface="Arial" panose="020B0604020202020204" pitchFamily="34" charset="0"/>
                <a:cs typeface="Arial" panose="020B0604020202020204" pitchFamily="34" charset="0"/>
              </a:rPr>
              <a:t>Саветовалишта са:                                      </a:t>
            </a:r>
          </a:p>
          <a:p>
            <a:pPr marL="457200" lvl="1" indent="0" eaLnBrk="1" hangingPunct="1">
              <a:lnSpc>
                <a:spcPct val="80000"/>
              </a:lnSpc>
              <a:buNone/>
            </a:pPr>
            <a:r>
              <a:rPr lang="sr-Cyrl-RS" altLang="en-US" sz="2800" dirty="0" smtClean="0">
                <a:latin typeface="Arial" panose="020B0604020202020204" pitchFamily="34" charset="0"/>
                <a:cs typeface="Arial" panose="020B0604020202020204" pitchFamily="34" charset="0"/>
              </a:rPr>
              <a:t>1) индивидуалним </a:t>
            </a:r>
            <a:r>
              <a:rPr lang="sr-Cyrl-RS" altLang="en-US" sz="2800" dirty="0">
                <a:latin typeface="Arial" panose="020B0604020202020204" pitchFamily="34" charset="0"/>
                <a:cs typeface="Arial" panose="020B0604020202020204" pitchFamily="34" charset="0"/>
              </a:rPr>
              <a:t>приступом                                      2) </a:t>
            </a:r>
            <a:r>
              <a:rPr lang="sr-Cyrl-RS" altLang="en-US" sz="2800" dirty="0">
                <a:solidFill>
                  <a:srgbClr val="FF0000"/>
                </a:solidFill>
                <a:latin typeface="Arial" panose="020B0604020202020204" pitchFamily="34" charset="0"/>
                <a:cs typeface="Arial" panose="020B0604020202020204" pitchFamily="34" charset="0"/>
              </a:rPr>
              <a:t>групним приступом</a:t>
            </a:r>
            <a:r>
              <a:rPr lang="sr-Cyrl-RS" altLang="en-US" sz="2800" dirty="0">
                <a:latin typeface="Arial" panose="020B0604020202020204" pitchFamily="34" charset="0"/>
                <a:cs typeface="Arial" panose="020B0604020202020204" pitchFamily="34" charset="0"/>
              </a:rPr>
              <a:t> </a:t>
            </a:r>
            <a:r>
              <a:rPr lang="sr-Cyrl-RS" altLang="en-US" sz="2800" dirty="0" smtClean="0">
                <a:latin typeface="Arial" panose="020B0604020202020204" pitchFamily="34" charset="0"/>
                <a:cs typeface="Arial" panose="020B0604020202020204" pitchFamily="34" charset="0"/>
              </a:rPr>
              <a:t>(</a:t>
            </a:r>
            <a:r>
              <a:rPr lang="sr-Cyrl-RS" altLang="en-US" sz="2800" dirty="0">
                <a:latin typeface="Arial" panose="020B0604020202020204" pitchFamily="34" charset="0"/>
                <a:cs typeface="Arial" panose="020B0604020202020204" pitchFamily="34" charset="0"/>
              </a:rPr>
              <a:t>по петодневном плану;                 </a:t>
            </a:r>
            <a:r>
              <a:rPr lang="sr-Cyrl-RS" altLang="en-US" sz="2800" dirty="0">
                <a:solidFill>
                  <a:srgbClr val="FF0000"/>
                </a:solidFill>
                <a:latin typeface="Arial" panose="020B0604020202020204" pitchFamily="34" charset="0"/>
                <a:cs typeface="Arial" panose="020B0604020202020204" pitchFamily="34" charset="0"/>
              </a:rPr>
              <a:t>бесплатно у ДЗ “Нови Сад”</a:t>
            </a:r>
            <a:r>
              <a:rPr lang="sr-Cyrl-RS" altLang="en-US" sz="2800" dirty="0">
                <a:latin typeface="Arial" panose="020B0604020202020204" pitchFamily="34" charset="0"/>
                <a:cs typeface="Arial" panose="020B0604020202020204" pitchFamily="34" charset="0"/>
              </a:rPr>
              <a:t>)                          </a:t>
            </a:r>
            <a:endParaRPr lang="sr-Cyrl-RS" altLang="en-US" sz="2800" dirty="0" smtClean="0">
              <a:latin typeface="Arial" panose="020B0604020202020204" pitchFamily="34" charset="0"/>
              <a:cs typeface="Arial" panose="020B0604020202020204" pitchFamily="34" charset="0"/>
            </a:endParaRPr>
          </a:p>
          <a:p>
            <a:pPr marL="457200" lvl="1" indent="0" eaLnBrk="1" hangingPunct="1">
              <a:lnSpc>
                <a:spcPct val="80000"/>
              </a:lnSpc>
              <a:buNone/>
            </a:pPr>
            <a:r>
              <a:rPr lang="sr-Cyrl-RS" altLang="en-US" sz="2800" dirty="0" smtClean="0">
                <a:latin typeface="Arial" panose="020B0604020202020204" pitchFamily="34" charset="0"/>
                <a:cs typeface="Arial" panose="020B0604020202020204" pitchFamily="34" charset="0"/>
              </a:rPr>
              <a:t>3</a:t>
            </a:r>
            <a:r>
              <a:rPr lang="sr-Cyrl-RS" altLang="en-US" sz="2800" dirty="0">
                <a:latin typeface="Arial" panose="020B0604020202020204" pitchFamily="34" charset="0"/>
                <a:cs typeface="Arial" panose="020B0604020202020204" pitchFamily="34" charset="0"/>
              </a:rPr>
              <a:t>) телефонски и интернет</a:t>
            </a:r>
            <a:r>
              <a:rPr lang="sr-Cyrl-RS" altLang="en-US" sz="2800" dirty="0" smtClean="0">
                <a:latin typeface="Arial" panose="020B0604020202020204" pitchFamily="34" charset="0"/>
                <a:cs typeface="Arial" panose="020B0604020202020204" pitchFamily="34" charset="0"/>
              </a:rPr>
              <a:t>;</a:t>
            </a:r>
            <a:endParaRPr lang="sr-Cyrl-RS" altLang="en-US" sz="2800" dirty="0">
              <a:latin typeface="Arial" panose="020B0604020202020204" pitchFamily="34" charset="0"/>
              <a:cs typeface="Arial" panose="020B0604020202020204" pitchFamily="34" charset="0"/>
            </a:endParaRPr>
          </a:p>
          <a:p>
            <a:pPr eaLnBrk="1" hangingPunct="1">
              <a:lnSpc>
                <a:spcPct val="80000"/>
              </a:lnSpc>
            </a:pPr>
            <a:r>
              <a:rPr lang="sr-Cyrl-RS" altLang="en-US" sz="3200" b="1" dirty="0">
                <a:latin typeface="Arial" panose="020B0604020202020204" pitchFamily="34" charset="0"/>
                <a:cs typeface="Arial" panose="020B0604020202020204" pitchFamily="34" charset="0"/>
              </a:rPr>
              <a:t>Фармаколошке </a:t>
            </a:r>
            <a:r>
              <a:rPr lang="sr-Cyrl-RS" altLang="en-US" sz="3200" dirty="0">
                <a:latin typeface="Arial" panose="020B0604020202020204" pitchFamily="34" charset="0"/>
                <a:cs typeface="Arial" panose="020B0604020202020204" pitchFamily="34" charset="0"/>
              </a:rPr>
              <a:t>методе              (никотински производи и неникотински </a:t>
            </a:r>
            <a:r>
              <a:rPr lang="sr-Cyrl-RS" altLang="en-US" sz="3200" dirty="0" smtClean="0">
                <a:latin typeface="Arial" panose="020B0604020202020204" pitchFamily="34" charset="0"/>
                <a:cs typeface="Arial" panose="020B0604020202020204" pitchFamily="34" charset="0"/>
              </a:rPr>
              <a:t>производи – цитизин и бупропион);</a:t>
            </a:r>
            <a:endParaRPr lang="sr-Cyrl-RS" altLang="en-US" sz="3200" dirty="0">
              <a:latin typeface="Arial" panose="020B0604020202020204" pitchFamily="34" charset="0"/>
              <a:cs typeface="Arial" panose="020B0604020202020204" pitchFamily="34" charset="0"/>
            </a:endParaRPr>
          </a:p>
          <a:p>
            <a:pPr eaLnBrk="1" hangingPunct="1">
              <a:lnSpc>
                <a:spcPct val="80000"/>
              </a:lnSpc>
              <a:buFontTx/>
              <a:buNone/>
            </a:pPr>
            <a:r>
              <a:rPr lang="sr-Cyrl-RS" altLang="en-US" sz="3200" dirty="0">
                <a:latin typeface="Arial" panose="020B0604020202020204" pitchFamily="34" charset="0"/>
                <a:cs typeface="Arial" panose="020B0604020202020204" pitchFamily="34" charset="0"/>
              </a:rPr>
              <a:t>	</a:t>
            </a:r>
            <a:r>
              <a:rPr lang="sr-Cyrl-RS" altLang="en-US" sz="3200" b="1" dirty="0">
                <a:solidFill>
                  <a:srgbClr val="FF0000"/>
                </a:solidFill>
                <a:latin typeface="Arial" panose="020B0604020202020204" pitchFamily="34" charset="0"/>
                <a:cs typeface="Arial" panose="020B0604020202020204" pitchFamily="34" charset="0"/>
              </a:rPr>
              <a:t>НЕ</a:t>
            </a:r>
            <a:r>
              <a:rPr lang="sr-Cyrl-RS" altLang="en-US" sz="3200" dirty="0">
                <a:solidFill>
                  <a:srgbClr val="FF0000"/>
                </a:solidFill>
                <a:latin typeface="Arial" panose="020B0604020202020204" pitchFamily="34" charset="0"/>
                <a:cs typeface="Arial" panose="020B0604020202020204" pitchFamily="34" charset="0"/>
              </a:rPr>
              <a:t> е-цигарете;</a:t>
            </a:r>
            <a:r>
              <a:rPr lang="en-US" altLang="en-US" sz="3200" dirty="0">
                <a:solidFill>
                  <a:srgbClr val="FF0000"/>
                </a:solidFill>
                <a:latin typeface="Arial" panose="020B0604020202020204" pitchFamily="34" charset="0"/>
                <a:cs typeface="Arial" panose="020B0604020202020204" pitchFamily="34" charset="0"/>
              </a:rPr>
              <a:t> </a:t>
            </a:r>
            <a:r>
              <a:rPr lang="sr-Cyrl-RS" altLang="en-US" sz="3200" b="1" dirty="0">
                <a:solidFill>
                  <a:srgbClr val="FF0000"/>
                </a:solidFill>
                <a:latin typeface="Arial" panose="020B0604020202020204" pitchFamily="34" charset="0"/>
                <a:cs typeface="Arial" panose="020B0604020202020204" pitchFamily="34" charset="0"/>
              </a:rPr>
              <a:t>НЕ</a:t>
            </a:r>
            <a:r>
              <a:rPr lang="sr-Cyrl-RS" altLang="en-US" sz="3200" dirty="0">
                <a:solidFill>
                  <a:srgbClr val="FF0000"/>
                </a:solidFill>
                <a:latin typeface="Arial" panose="020B0604020202020204" pitchFamily="34" charset="0"/>
                <a:cs typeface="Arial" panose="020B0604020202020204" pitchFamily="34" charset="0"/>
              </a:rPr>
              <a:t> </a:t>
            </a:r>
            <a:r>
              <a:rPr lang="en-US" altLang="en-US" sz="3200" i="1" dirty="0" err="1">
                <a:solidFill>
                  <a:srgbClr val="FF0000"/>
                </a:solidFill>
                <a:latin typeface="Arial" panose="020B0604020202020204" pitchFamily="34" charset="0"/>
                <a:cs typeface="Arial" panose="020B0604020202020204" pitchFamily="34" charset="0"/>
              </a:rPr>
              <a:t>iQOS</a:t>
            </a:r>
            <a:r>
              <a:rPr lang="sr-Cyrl-RS" altLang="en-US" sz="3200" dirty="0">
                <a:solidFill>
                  <a:srgbClr val="FF0000"/>
                </a:solidFill>
                <a:latin typeface="Arial" panose="020B0604020202020204" pitchFamily="34" charset="0"/>
                <a:cs typeface="Arial" panose="020B0604020202020204" pitchFamily="34" charset="0"/>
              </a:rPr>
              <a:t>;</a:t>
            </a:r>
          </a:p>
          <a:p>
            <a:pPr eaLnBrk="1" hangingPunct="1">
              <a:lnSpc>
                <a:spcPct val="80000"/>
              </a:lnSpc>
              <a:buFontTx/>
              <a:buNone/>
            </a:pPr>
            <a:endParaRPr lang="sr-Cyrl-RS" altLang="en-US" sz="2000" i="1" dirty="0">
              <a:latin typeface="Arial" panose="020B0604020202020204" pitchFamily="34" charset="0"/>
              <a:cs typeface="Arial" panose="020B0604020202020204" pitchFamily="34" charset="0"/>
            </a:endParaRPr>
          </a:p>
          <a:p>
            <a:pPr eaLnBrk="1" hangingPunct="1">
              <a:lnSpc>
                <a:spcPct val="80000"/>
              </a:lnSpc>
            </a:pPr>
            <a:r>
              <a:rPr lang="sr-Cyrl-RS" altLang="en-US" sz="3200" b="1" dirty="0">
                <a:latin typeface="Arial" panose="020B0604020202020204" pitchFamily="34" charset="0"/>
                <a:cs typeface="Arial" panose="020B0604020202020204" pitchFamily="34" charset="0"/>
              </a:rPr>
              <a:t>Комбиноване</a:t>
            </a:r>
            <a:r>
              <a:rPr lang="sr-Cyrl-RS" altLang="en-US" sz="3200" dirty="0">
                <a:latin typeface="Arial" panose="020B0604020202020204" pitchFamily="34" charset="0"/>
                <a:cs typeface="Arial" panose="020B0604020202020204" pitchFamily="34" charset="0"/>
              </a:rPr>
              <a:t> методе.</a:t>
            </a:r>
            <a:endParaRPr lang="en-US" altLang="en-US" sz="3200" dirty="0">
              <a:latin typeface="Arial" panose="020B0604020202020204" pitchFamily="34" charset="0"/>
              <a:cs typeface="Arial" panose="020B0604020202020204" pitchFamily="34" charset="0"/>
            </a:endParaRPr>
          </a:p>
        </p:txBody>
      </p:sp>
      <p:pic>
        <p:nvPicPr>
          <p:cNvPr id="66564" name="Picture 5"/>
          <p:cNvPicPr>
            <a:picLocks noChangeAspect="1" noChangeArrowheads="1"/>
          </p:cNvPicPr>
          <p:nvPr/>
        </p:nvPicPr>
        <p:blipFill>
          <a:blip r:embed="rId2">
            <a:extLst>
              <a:ext uri="{28A0092B-C50C-407E-A947-70E740481C1C}">
                <a14:useLocalDpi xmlns:a14="http://schemas.microsoft.com/office/drawing/2010/main" val="0"/>
              </a:ext>
            </a:extLst>
          </a:blip>
          <a:srcRect l="29167" t="11111" r="30556" b="13333"/>
          <a:stretch>
            <a:fillRect/>
          </a:stretch>
        </p:blipFill>
        <p:spPr bwMode="auto">
          <a:xfrm>
            <a:off x="8356160" y="2344994"/>
            <a:ext cx="383584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4" descr="Pucanje_lanaca_puse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0"/>
            <a:ext cx="1524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3697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9444" t="9778" r="33888" b="4889"/>
          <a:stretch>
            <a:fillRect/>
          </a:stretch>
        </p:blipFill>
        <p:spPr bwMode="auto">
          <a:xfrm>
            <a:off x="4667250" y="0"/>
            <a:ext cx="7524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3"/>
          <p:cNvSpPr txBox="1">
            <a:spLocks noChangeArrowheads="1"/>
          </p:cNvSpPr>
          <p:nvPr/>
        </p:nvSpPr>
        <p:spPr bwMode="auto">
          <a:xfrm>
            <a:off x="228600" y="152400"/>
            <a:ext cx="334886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b="1">
                <a:solidFill>
                  <a:srgbClr val="006600"/>
                </a:solidFill>
              </a:rPr>
              <a:t>Нема безбедне </a:t>
            </a:r>
          </a:p>
          <a:p>
            <a:pPr eaLnBrk="1" hangingPunct="1">
              <a:spcBef>
                <a:spcPct val="0"/>
              </a:spcBef>
              <a:buFontTx/>
              <a:buNone/>
            </a:pPr>
            <a:r>
              <a:rPr lang="sr-Cyrl-RS" altLang="en-US" b="1">
                <a:solidFill>
                  <a:srgbClr val="006600"/>
                </a:solidFill>
              </a:rPr>
              <a:t>количине</a:t>
            </a:r>
          </a:p>
          <a:p>
            <a:pPr eaLnBrk="1" hangingPunct="1">
              <a:spcBef>
                <a:spcPct val="0"/>
              </a:spcBef>
              <a:buFontTx/>
              <a:buNone/>
            </a:pPr>
            <a:r>
              <a:rPr lang="sr-Cyrl-RS" altLang="en-US" b="1">
                <a:solidFill>
                  <a:srgbClr val="006600"/>
                </a:solidFill>
              </a:rPr>
              <a:t>коришћења </a:t>
            </a:r>
          </a:p>
          <a:p>
            <a:pPr eaLnBrk="1" hangingPunct="1">
              <a:spcBef>
                <a:spcPct val="0"/>
              </a:spcBef>
              <a:buFontTx/>
              <a:buNone/>
            </a:pPr>
            <a:r>
              <a:rPr lang="sr-Cyrl-RS" altLang="en-US" b="1">
                <a:solidFill>
                  <a:srgbClr val="006600"/>
                </a:solidFill>
              </a:rPr>
              <a:t>алкохола.</a:t>
            </a:r>
            <a:endParaRPr lang="en-US" altLang="en-US" b="1">
              <a:solidFill>
                <a:srgbClr val="006600"/>
              </a:solidFill>
            </a:endParaRPr>
          </a:p>
        </p:txBody>
      </p:sp>
      <p:sp>
        <p:nvSpPr>
          <p:cNvPr id="76804" name="Text Box 4"/>
          <p:cNvSpPr txBox="1">
            <a:spLocks noChangeArrowheads="1"/>
          </p:cNvSpPr>
          <p:nvPr/>
        </p:nvSpPr>
        <p:spPr bwMode="auto">
          <a:xfrm>
            <a:off x="4658040" y="3581400"/>
            <a:ext cx="76101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2400" b="1" dirty="0">
                <a:solidFill>
                  <a:srgbClr val="003300"/>
                </a:solidFill>
              </a:rPr>
              <a:t>Н</a:t>
            </a:r>
            <a:r>
              <a:rPr lang="en-US" altLang="en-US" sz="2400" b="1" dirty="0" err="1">
                <a:solidFill>
                  <a:srgbClr val="003300"/>
                </a:solidFill>
              </a:rPr>
              <a:t>ајвиша</a:t>
            </a:r>
            <a:r>
              <a:rPr lang="en-US" altLang="en-US" sz="2400" b="1" dirty="0">
                <a:solidFill>
                  <a:srgbClr val="003300"/>
                </a:solidFill>
              </a:rPr>
              <a:t> </a:t>
            </a:r>
            <a:r>
              <a:rPr lang="en-US" altLang="en-US" sz="2400" b="1" dirty="0" err="1">
                <a:solidFill>
                  <a:srgbClr val="003300"/>
                </a:solidFill>
              </a:rPr>
              <a:t>дозвољена</a:t>
            </a:r>
            <a:r>
              <a:rPr lang="en-US" altLang="en-US" sz="2400" b="1" dirty="0">
                <a:solidFill>
                  <a:srgbClr val="003300"/>
                </a:solidFill>
              </a:rPr>
              <a:t> </a:t>
            </a:r>
            <a:r>
              <a:rPr lang="en-US" altLang="en-US" sz="2400" b="1" dirty="0" err="1">
                <a:solidFill>
                  <a:srgbClr val="003300"/>
                </a:solidFill>
              </a:rPr>
              <a:t>граница</a:t>
            </a:r>
            <a:r>
              <a:rPr lang="en-US" altLang="en-US" sz="2400" b="1" dirty="0">
                <a:solidFill>
                  <a:srgbClr val="003300"/>
                </a:solidFill>
              </a:rPr>
              <a:t> </a:t>
            </a:r>
            <a:r>
              <a:rPr lang="en-US" altLang="en-US" sz="2400" b="1" dirty="0" err="1">
                <a:solidFill>
                  <a:srgbClr val="003300"/>
                </a:solidFill>
              </a:rPr>
              <a:t>дневне</a:t>
            </a:r>
            <a:r>
              <a:rPr lang="en-US" altLang="en-US" sz="2400" b="1" dirty="0">
                <a:solidFill>
                  <a:srgbClr val="003300"/>
                </a:solidFill>
              </a:rPr>
              <a:t> </a:t>
            </a:r>
          </a:p>
          <a:p>
            <a:pPr algn="r" eaLnBrk="1" hangingPunct="1">
              <a:spcBef>
                <a:spcPct val="0"/>
              </a:spcBef>
              <a:buFontTx/>
              <a:buNone/>
            </a:pPr>
            <a:r>
              <a:rPr lang="en-US" altLang="en-US" sz="2400" b="1" dirty="0" err="1">
                <a:solidFill>
                  <a:srgbClr val="003300"/>
                </a:solidFill>
              </a:rPr>
              <a:t>потрошње</a:t>
            </a:r>
            <a:r>
              <a:rPr lang="en-US" altLang="en-US" sz="2400" b="1" dirty="0">
                <a:solidFill>
                  <a:srgbClr val="003300"/>
                </a:solidFill>
              </a:rPr>
              <a:t> </a:t>
            </a:r>
            <a:r>
              <a:rPr lang="en-US" altLang="en-US" sz="2400" b="1" dirty="0" err="1">
                <a:solidFill>
                  <a:srgbClr val="003300"/>
                </a:solidFill>
              </a:rPr>
              <a:t>чистог</a:t>
            </a:r>
            <a:r>
              <a:rPr lang="en-US" altLang="en-US" sz="2400" b="1" dirty="0">
                <a:solidFill>
                  <a:srgbClr val="003300"/>
                </a:solidFill>
              </a:rPr>
              <a:t> </a:t>
            </a:r>
            <a:r>
              <a:rPr lang="en-US" altLang="en-US" sz="2400" b="1" dirty="0" err="1">
                <a:solidFill>
                  <a:srgbClr val="003300"/>
                </a:solidFill>
              </a:rPr>
              <a:t>алкохола</a:t>
            </a:r>
            <a:r>
              <a:rPr lang="en-US" altLang="en-US" sz="2400" b="1" dirty="0">
                <a:solidFill>
                  <a:srgbClr val="003300"/>
                </a:solidFill>
              </a:rPr>
              <a:t> </a:t>
            </a:r>
            <a:r>
              <a:rPr lang="en-US" altLang="en-US" sz="2400" b="1" dirty="0" err="1">
                <a:solidFill>
                  <a:srgbClr val="003300"/>
                </a:solidFill>
              </a:rPr>
              <a:t>за</a:t>
            </a:r>
            <a:r>
              <a:rPr lang="en-US" altLang="en-US" sz="2400" b="1" dirty="0">
                <a:solidFill>
                  <a:srgbClr val="003300"/>
                </a:solidFill>
              </a:rPr>
              <a:t> </a:t>
            </a:r>
            <a:r>
              <a:rPr lang="sr-Cyrl-RS" altLang="en-US" sz="2400" b="1" dirty="0">
                <a:solidFill>
                  <a:srgbClr val="003300"/>
                </a:solidFill>
              </a:rPr>
              <a:t>здраве </a:t>
            </a:r>
            <a:r>
              <a:rPr lang="en-US" altLang="en-US" sz="2400" b="1" dirty="0" err="1">
                <a:solidFill>
                  <a:srgbClr val="003300"/>
                </a:solidFill>
              </a:rPr>
              <a:t>мушкарце</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ј</a:t>
            </a:r>
            <a:r>
              <a:rPr lang="sr-Cyrl-RS" altLang="en-US" sz="2400" b="1" dirty="0">
                <a:solidFill>
                  <a:srgbClr val="003300"/>
                </a:solidFill>
              </a:rPr>
              <a:t>е </a:t>
            </a:r>
            <a:r>
              <a:rPr lang="en-US" altLang="en-US" sz="2400" b="1" dirty="0" err="1">
                <a:solidFill>
                  <a:srgbClr val="003300"/>
                </a:solidFill>
              </a:rPr>
              <a:t>нижа</a:t>
            </a:r>
            <a:r>
              <a:rPr lang="en-US" altLang="en-US" sz="2400" b="1" dirty="0">
                <a:solidFill>
                  <a:srgbClr val="003300"/>
                </a:solidFill>
              </a:rPr>
              <a:t> </a:t>
            </a:r>
            <a:r>
              <a:rPr lang="en-US" altLang="en-US" sz="2400" b="1" dirty="0" err="1">
                <a:solidFill>
                  <a:srgbClr val="003300"/>
                </a:solidFill>
              </a:rPr>
              <a:t>од</a:t>
            </a:r>
            <a:r>
              <a:rPr lang="en-US" altLang="en-US" sz="2400" b="1" dirty="0">
                <a:solidFill>
                  <a:srgbClr val="003300"/>
                </a:solidFill>
              </a:rPr>
              <a:t> 40 </a:t>
            </a:r>
            <a:r>
              <a:rPr lang="en-US" altLang="en-US" sz="2400" b="1" dirty="0" err="1">
                <a:solidFill>
                  <a:srgbClr val="003300"/>
                </a:solidFill>
              </a:rPr>
              <a:t>грама</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(2 </a:t>
            </a:r>
            <a:r>
              <a:rPr lang="en-US" altLang="en-US" sz="2400" b="1" dirty="0" err="1">
                <a:solidFill>
                  <a:srgbClr val="003300"/>
                </a:solidFill>
              </a:rPr>
              <a:t>јединице</a:t>
            </a:r>
            <a:r>
              <a:rPr lang="en-US" altLang="en-US" sz="2400" b="1" dirty="0">
                <a:solidFill>
                  <a:srgbClr val="003300"/>
                </a:solidFill>
              </a:rPr>
              <a:t> </a:t>
            </a:r>
            <a:r>
              <a:rPr lang="en-US" altLang="en-US" sz="2400" b="1" dirty="0" err="1">
                <a:solidFill>
                  <a:srgbClr val="003300"/>
                </a:solidFill>
              </a:rPr>
              <a:t>алкохолног</a:t>
            </a:r>
            <a:r>
              <a:rPr lang="en-US" altLang="en-US" sz="2400" b="1" dirty="0">
                <a:solidFill>
                  <a:srgbClr val="003300"/>
                </a:solidFill>
              </a:rPr>
              <a:t> </a:t>
            </a:r>
            <a:r>
              <a:rPr lang="en-US" altLang="en-US" sz="2400" b="1" dirty="0" err="1">
                <a:solidFill>
                  <a:srgbClr val="003300"/>
                </a:solidFill>
              </a:rPr>
              <a:t>пића</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а </a:t>
            </a:r>
            <a:r>
              <a:rPr lang="en-US" altLang="en-US" sz="2400" b="1" dirty="0" err="1">
                <a:solidFill>
                  <a:srgbClr val="003300"/>
                </a:solidFill>
              </a:rPr>
              <a:t>за</a:t>
            </a:r>
            <a:r>
              <a:rPr lang="en-US" altLang="en-US" sz="2400" b="1" dirty="0">
                <a:solidFill>
                  <a:srgbClr val="003300"/>
                </a:solidFill>
              </a:rPr>
              <a:t> </a:t>
            </a:r>
            <a:r>
              <a:rPr lang="sr-Cyrl-RS" altLang="en-US" sz="2400" b="1" dirty="0">
                <a:solidFill>
                  <a:srgbClr val="003300"/>
                </a:solidFill>
              </a:rPr>
              <a:t>здраве </a:t>
            </a:r>
            <a:r>
              <a:rPr lang="en-US" altLang="en-US" sz="2400" b="1" dirty="0" err="1">
                <a:solidFill>
                  <a:srgbClr val="003300"/>
                </a:solidFill>
              </a:rPr>
              <a:t>жене</a:t>
            </a:r>
            <a:r>
              <a:rPr lang="en-US" altLang="en-US" sz="2400" b="1" dirty="0">
                <a:solidFill>
                  <a:srgbClr val="003300"/>
                </a:solidFill>
              </a:rPr>
              <a:t> </a:t>
            </a:r>
            <a:r>
              <a:rPr lang="en-US" altLang="en-US" sz="2400" b="1" dirty="0" err="1">
                <a:solidFill>
                  <a:srgbClr val="003300"/>
                </a:solidFill>
              </a:rPr>
              <a:t>нижа</a:t>
            </a:r>
            <a:r>
              <a:rPr lang="en-US" altLang="en-US" sz="2400" b="1" dirty="0">
                <a:solidFill>
                  <a:srgbClr val="003300"/>
                </a:solidFill>
              </a:rPr>
              <a:t> </a:t>
            </a:r>
            <a:r>
              <a:rPr lang="en-US" altLang="en-US" sz="2400" b="1" dirty="0" err="1">
                <a:solidFill>
                  <a:srgbClr val="003300"/>
                </a:solidFill>
              </a:rPr>
              <a:t>од</a:t>
            </a:r>
            <a:r>
              <a:rPr lang="en-US" altLang="en-US" sz="2400" b="1" dirty="0">
                <a:solidFill>
                  <a:srgbClr val="003300"/>
                </a:solidFill>
              </a:rPr>
              <a:t> 20 </a:t>
            </a:r>
            <a:r>
              <a:rPr lang="en-US" altLang="en-US" sz="2400" b="1" dirty="0" err="1">
                <a:solidFill>
                  <a:srgbClr val="003300"/>
                </a:solidFill>
              </a:rPr>
              <a:t>грама</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(1 </a:t>
            </a:r>
            <a:r>
              <a:rPr lang="en-US" altLang="en-US" sz="2400" b="1" dirty="0" err="1">
                <a:solidFill>
                  <a:srgbClr val="003300"/>
                </a:solidFill>
              </a:rPr>
              <a:t>јединица</a:t>
            </a:r>
            <a:r>
              <a:rPr lang="en-US" altLang="en-US" sz="2400" b="1" dirty="0">
                <a:solidFill>
                  <a:srgbClr val="003300"/>
                </a:solidFill>
              </a:rPr>
              <a:t> </a:t>
            </a:r>
            <a:r>
              <a:rPr lang="en-US" altLang="en-US" sz="2400" b="1" dirty="0" err="1">
                <a:solidFill>
                  <a:srgbClr val="003300"/>
                </a:solidFill>
              </a:rPr>
              <a:t>алкохолног</a:t>
            </a:r>
            <a:r>
              <a:rPr lang="en-US" altLang="en-US" sz="2400" b="1" dirty="0">
                <a:solidFill>
                  <a:srgbClr val="003300"/>
                </a:solidFill>
              </a:rPr>
              <a:t> </a:t>
            </a:r>
            <a:r>
              <a:rPr lang="en-US" altLang="en-US" sz="2400" b="1" dirty="0" err="1">
                <a:solidFill>
                  <a:srgbClr val="003300"/>
                </a:solidFill>
              </a:rPr>
              <a:t>пића</a:t>
            </a:r>
            <a:r>
              <a:rPr lang="en-US" altLang="en-US" sz="2400" b="1" dirty="0">
                <a:solidFill>
                  <a:srgbClr val="003300"/>
                </a:solidFill>
              </a:rPr>
              <a:t>).</a:t>
            </a:r>
          </a:p>
          <a:p>
            <a:pPr algn="r" eaLnBrk="1" hangingPunct="1">
              <a:spcBef>
                <a:spcPct val="0"/>
              </a:spcBef>
              <a:buFontTx/>
              <a:buNone/>
            </a:pPr>
            <a:endParaRPr lang="en-US" altLang="en-US" sz="2400" b="1" dirty="0">
              <a:solidFill>
                <a:srgbClr val="003300"/>
              </a:solidFill>
            </a:endParaRPr>
          </a:p>
          <a:p>
            <a:pPr algn="r" eaLnBrk="1" hangingPunct="1">
              <a:spcBef>
                <a:spcPct val="0"/>
              </a:spcBef>
              <a:buFontTx/>
              <a:buNone/>
            </a:pPr>
            <a:r>
              <a:rPr lang="sr-Cyrl-RS" altLang="en-US" sz="2400" b="1" dirty="0">
                <a:solidFill>
                  <a:srgbClr val="003300"/>
                </a:solidFill>
              </a:rPr>
              <a:t>... АЛИ НЕ ЧЕШЋЕ ОД 2 ПУТА НЕДЕЉНО</a:t>
            </a:r>
            <a:endParaRPr lang="en-US" altLang="en-US" sz="2400" b="1" dirty="0">
              <a:solidFill>
                <a:srgbClr val="003300"/>
              </a:solidFill>
            </a:endParaRPr>
          </a:p>
        </p:txBody>
      </p:sp>
      <p:sp>
        <p:nvSpPr>
          <p:cNvPr id="76805" name="Text Box 6"/>
          <p:cNvSpPr txBox="1">
            <a:spLocks noChangeArrowheads="1"/>
          </p:cNvSpPr>
          <p:nvPr/>
        </p:nvSpPr>
        <p:spPr bwMode="auto">
          <a:xfrm>
            <a:off x="304800" y="4572000"/>
            <a:ext cx="36437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b="1"/>
              <a:t>Јединице алкохолних пића</a:t>
            </a:r>
          </a:p>
          <a:p>
            <a:pPr>
              <a:spcBef>
                <a:spcPct val="0"/>
              </a:spcBef>
              <a:buFontTx/>
              <a:buNone/>
            </a:pPr>
            <a:r>
              <a:rPr lang="sr-Cyrl-RS" altLang="en-US" sz="2000" b="1"/>
              <a:t>(стандардно послужење):</a:t>
            </a:r>
          </a:p>
          <a:p>
            <a:pPr>
              <a:spcBef>
                <a:spcPct val="0"/>
              </a:spcBef>
              <a:buFontTx/>
              <a:buChar char="-"/>
            </a:pPr>
            <a:r>
              <a:rPr lang="sr-Cyrl-RS" altLang="en-US" sz="2000" b="1"/>
              <a:t> 0,3 </a:t>
            </a:r>
            <a:r>
              <a:rPr lang="en-US" altLang="en-US" sz="2000" b="1" i="1"/>
              <a:t>dl</a:t>
            </a:r>
            <a:r>
              <a:rPr lang="en-US" altLang="en-US" sz="2000" b="1"/>
              <a:t> </a:t>
            </a:r>
            <a:r>
              <a:rPr lang="sr-Cyrl-RS" altLang="en-US" sz="2000" b="1"/>
              <a:t>жестоког пића</a:t>
            </a:r>
          </a:p>
          <a:p>
            <a:pPr>
              <a:spcBef>
                <a:spcPct val="0"/>
              </a:spcBef>
              <a:buFontTx/>
              <a:buChar char="-"/>
            </a:pPr>
            <a:r>
              <a:rPr lang="sr-Cyrl-RS" altLang="en-US" sz="2000" b="1"/>
              <a:t> 0,3-0,5 </a:t>
            </a:r>
            <a:r>
              <a:rPr lang="en-US" altLang="en-US" sz="2000" b="1" i="1"/>
              <a:t>l</a:t>
            </a:r>
            <a:r>
              <a:rPr lang="en-US" altLang="en-US" sz="2000" b="1"/>
              <a:t> </a:t>
            </a:r>
            <a:r>
              <a:rPr lang="sr-Cyrl-RS" altLang="en-US" sz="2000" b="1"/>
              <a:t>пива</a:t>
            </a:r>
          </a:p>
          <a:p>
            <a:pPr>
              <a:spcBef>
                <a:spcPct val="0"/>
              </a:spcBef>
              <a:buFontTx/>
              <a:buChar char="-"/>
            </a:pPr>
            <a:r>
              <a:rPr lang="sr-Cyrl-RS" altLang="en-US" sz="2000" b="1"/>
              <a:t> 1-1,5 </a:t>
            </a:r>
            <a:r>
              <a:rPr lang="sr-Latn-RS" altLang="en-US" sz="2000" b="1" i="1"/>
              <a:t>dl</a:t>
            </a:r>
            <a:r>
              <a:rPr lang="sr-Latn-RS" altLang="en-US" sz="2000" b="1"/>
              <a:t> </a:t>
            </a:r>
            <a:r>
              <a:rPr lang="sr-Cyrl-RS" altLang="en-US" sz="2000" b="1"/>
              <a:t>вина</a:t>
            </a:r>
          </a:p>
          <a:p>
            <a:pPr>
              <a:spcBef>
                <a:spcPct val="0"/>
              </a:spcBef>
              <a:buFontTx/>
              <a:buChar char="-"/>
            </a:pPr>
            <a:r>
              <a:rPr lang="sr-Cyrl-RS" altLang="en-US" sz="2000" b="1"/>
              <a:t> </a:t>
            </a:r>
            <a:r>
              <a:rPr lang="en-US" altLang="en-US" sz="2000" b="1"/>
              <a:t>~</a:t>
            </a:r>
            <a:r>
              <a:rPr lang="sr-Cyrl-RS" altLang="en-US" sz="2000" b="1"/>
              <a:t>0,3 </a:t>
            </a:r>
            <a:r>
              <a:rPr lang="en-US" altLang="en-US" sz="2000" b="1" i="1"/>
              <a:t>l</a:t>
            </a:r>
            <a:r>
              <a:rPr lang="en-US" altLang="en-US" sz="2000" b="1"/>
              <a:t> </a:t>
            </a:r>
            <a:r>
              <a:rPr lang="sr-Cyrl-RS" altLang="en-US" sz="2000" b="1"/>
              <a:t>алкопопса</a:t>
            </a:r>
            <a:endParaRPr lang="en-US" altLang="en-US" sz="2000" b="1"/>
          </a:p>
        </p:txBody>
      </p:sp>
    </p:spTree>
    <p:extLst>
      <p:ext uri="{BB962C8B-B14F-4D97-AF65-F5344CB8AC3E}">
        <p14:creationId xmlns:p14="http://schemas.microsoft.com/office/powerpoint/2010/main" val="28386942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28600" y="317480"/>
            <a:ext cx="11201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err="1">
                <a:solidFill>
                  <a:srgbClr val="FF0000"/>
                </a:solidFill>
              </a:rPr>
              <a:t>По</a:t>
            </a:r>
            <a:r>
              <a:rPr lang="en-US" altLang="en-US" sz="2400" dirty="0">
                <a:solidFill>
                  <a:srgbClr val="FF0000"/>
                </a:solidFill>
              </a:rPr>
              <a:t> </a:t>
            </a:r>
            <a:r>
              <a:rPr lang="en-US" altLang="en-US" sz="2400" dirty="0" err="1">
                <a:solidFill>
                  <a:srgbClr val="FF0000"/>
                </a:solidFill>
              </a:rPr>
              <a:t>методи</a:t>
            </a:r>
            <a:r>
              <a:rPr lang="en-US" altLang="en-US" sz="2400" dirty="0">
                <a:solidFill>
                  <a:srgbClr val="FF0000"/>
                </a:solidFill>
              </a:rPr>
              <a:t> RAPS4</a:t>
            </a:r>
            <a:r>
              <a:rPr lang="en-US" altLang="en-US" sz="2400" dirty="0"/>
              <a:t> (</a:t>
            </a:r>
            <a:r>
              <a:rPr lang="en-US" altLang="en-US" sz="2400" i="1" dirty="0" err="1"/>
              <a:t>Cherpitel</a:t>
            </a:r>
            <a:r>
              <a:rPr lang="en-US" altLang="en-US" sz="2400" dirty="0"/>
              <a:t>, 2000, </a:t>
            </a:r>
            <a:r>
              <a:rPr lang="en-US" altLang="en-US" sz="2400" i="1" dirty="0" err="1"/>
              <a:t>Cherpitel</a:t>
            </a:r>
            <a:r>
              <a:rPr lang="en-US" altLang="en-US" sz="2400" i="1" dirty="0"/>
              <a:t> et al</a:t>
            </a:r>
            <a:r>
              <a:rPr lang="en-US" altLang="en-US" sz="2400" dirty="0"/>
              <a:t>, 2005), </a:t>
            </a:r>
            <a:r>
              <a:rPr lang="en-US" altLang="en-US" sz="2400" dirty="0" err="1">
                <a:solidFill>
                  <a:srgbClr val="FF0000"/>
                </a:solidFill>
              </a:rPr>
              <a:t>позитиван</a:t>
            </a:r>
            <a:r>
              <a:rPr lang="en-US" altLang="en-US" sz="2400" dirty="0">
                <a:solidFill>
                  <a:srgbClr val="FF0000"/>
                </a:solidFill>
              </a:rPr>
              <a:t> </a:t>
            </a:r>
            <a:r>
              <a:rPr lang="en-US" altLang="en-US" sz="2400" dirty="0" err="1">
                <a:solidFill>
                  <a:srgbClr val="FF0000"/>
                </a:solidFill>
              </a:rPr>
              <a:t>одговор</a:t>
            </a:r>
            <a:r>
              <a:rPr lang="en-US" altLang="en-US" sz="2400" dirty="0">
                <a:solidFill>
                  <a:srgbClr val="FF0000"/>
                </a:solidFill>
              </a:rPr>
              <a:t> </a:t>
            </a:r>
            <a:r>
              <a:rPr lang="en-US" altLang="en-US" sz="2400" dirty="0" err="1">
                <a:solidFill>
                  <a:srgbClr val="FF0000"/>
                </a:solidFill>
              </a:rPr>
              <a:t>на</a:t>
            </a:r>
            <a:r>
              <a:rPr lang="en-US" altLang="en-US" sz="2400" dirty="0">
                <a:solidFill>
                  <a:srgbClr val="FF0000"/>
                </a:solidFill>
              </a:rPr>
              <a:t> </a:t>
            </a:r>
            <a:r>
              <a:rPr lang="en-US" altLang="en-US" sz="2400" dirty="0" err="1" smtClean="0">
                <a:solidFill>
                  <a:srgbClr val="FF0000"/>
                </a:solidFill>
              </a:rPr>
              <a:t>било</a:t>
            </a:r>
            <a:r>
              <a:rPr lang="en-US" altLang="en-US" sz="2400" dirty="0" smtClean="0">
                <a:solidFill>
                  <a:srgbClr val="FF0000"/>
                </a:solidFill>
              </a:rPr>
              <a:t> </a:t>
            </a:r>
            <a:r>
              <a:rPr lang="en-US" altLang="en-US" sz="2400" dirty="0" err="1">
                <a:solidFill>
                  <a:srgbClr val="FF0000"/>
                </a:solidFill>
              </a:rPr>
              <a:t>које</a:t>
            </a:r>
            <a:r>
              <a:rPr lang="en-US" altLang="en-US" sz="2400" dirty="0">
                <a:solidFill>
                  <a:srgbClr val="FF0000"/>
                </a:solidFill>
              </a:rPr>
              <a:t> </a:t>
            </a:r>
            <a:r>
              <a:rPr lang="en-US" altLang="en-US" sz="2400" dirty="0" err="1">
                <a:solidFill>
                  <a:srgbClr val="FF0000"/>
                </a:solidFill>
              </a:rPr>
              <a:t>од</a:t>
            </a:r>
            <a:r>
              <a:rPr lang="en-US" altLang="en-US" sz="2400" dirty="0">
                <a:solidFill>
                  <a:srgbClr val="FF0000"/>
                </a:solidFill>
              </a:rPr>
              <a:t> 4 </a:t>
            </a:r>
            <a:r>
              <a:rPr lang="en-US" altLang="en-US" sz="2400" dirty="0" err="1">
                <a:solidFill>
                  <a:srgbClr val="FF0000"/>
                </a:solidFill>
              </a:rPr>
              <a:t>наведена</a:t>
            </a:r>
            <a:r>
              <a:rPr lang="en-US" altLang="en-US" sz="2400" dirty="0">
                <a:solidFill>
                  <a:srgbClr val="FF0000"/>
                </a:solidFill>
              </a:rPr>
              <a:t> </a:t>
            </a:r>
            <a:r>
              <a:rPr lang="en-US" altLang="en-US" sz="2400" dirty="0" err="1">
                <a:solidFill>
                  <a:srgbClr val="FF0000"/>
                </a:solidFill>
              </a:rPr>
              <a:t>питања</a:t>
            </a:r>
            <a:r>
              <a:rPr lang="en-US" altLang="en-US" sz="2400" dirty="0">
                <a:solidFill>
                  <a:srgbClr val="FF0000"/>
                </a:solidFill>
              </a:rPr>
              <a:t> (</a:t>
            </a:r>
            <a:r>
              <a:rPr lang="en-US" altLang="en-US" sz="2400" dirty="0" err="1">
                <a:solidFill>
                  <a:srgbClr val="FF0000"/>
                </a:solidFill>
              </a:rPr>
              <a:t>која</a:t>
            </a:r>
            <a:r>
              <a:rPr lang="en-US" altLang="en-US" sz="2400" dirty="0">
                <a:solidFill>
                  <a:srgbClr val="FF0000"/>
                </a:solidFill>
              </a:rPr>
              <a:t> </a:t>
            </a:r>
            <a:r>
              <a:rPr lang="en-US" altLang="en-US" sz="2400" dirty="0" err="1">
                <a:solidFill>
                  <a:srgbClr val="FF0000"/>
                </a:solidFill>
              </a:rPr>
              <a:t>се</a:t>
            </a:r>
            <a:r>
              <a:rPr lang="en-US" altLang="en-US" sz="2400" dirty="0">
                <a:solidFill>
                  <a:srgbClr val="FF0000"/>
                </a:solidFill>
              </a:rPr>
              <a:t> </a:t>
            </a:r>
            <a:r>
              <a:rPr lang="en-US" altLang="en-US" sz="2400" dirty="0" err="1">
                <a:solidFill>
                  <a:srgbClr val="FF0000"/>
                </a:solidFill>
              </a:rPr>
              <a:t>односе</a:t>
            </a:r>
            <a:r>
              <a:rPr lang="en-US" altLang="en-US" sz="2400" dirty="0">
                <a:solidFill>
                  <a:srgbClr val="FF0000"/>
                </a:solidFill>
              </a:rPr>
              <a:t> </a:t>
            </a:r>
            <a:r>
              <a:rPr lang="en-US" altLang="en-US" sz="2400" dirty="0" err="1">
                <a:solidFill>
                  <a:srgbClr val="FF0000"/>
                </a:solidFill>
              </a:rPr>
              <a:t>на</a:t>
            </a:r>
            <a:r>
              <a:rPr lang="en-US" altLang="en-US" sz="2400" dirty="0">
                <a:solidFill>
                  <a:srgbClr val="FF0000"/>
                </a:solidFill>
              </a:rPr>
              <a:t> </a:t>
            </a:r>
            <a:r>
              <a:rPr lang="en-US" altLang="en-US" sz="2400" dirty="0" err="1">
                <a:solidFill>
                  <a:srgbClr val="FF0000"/>
                </a:solidFill>
              </a:rPr>
              <a:t>понашање</a:t>
            </a:r>
            <a:r>
              <a:rPr lang="en-US" altLang="en-US" sz="2400" dirty="0">
                <a:solidFill>
                  <a:srgbClr val="FF0000"/>
                </a:solidFill>
              </a:rPr>
              <a:t> у </a:t>
            </a:r>
            <a:r>
              <a:rPr lang="en-US" altLang="en-US" sz="2400" dirty="0" err="1">
                <a:solidFill>
                  <a:srgbClr val="FF0000"/>
                </a:solidFill>
              </a:rPr>
              <a:t>претходних</a:t>
            </a:r>
            <a:r>
              <a:rPr lang="en-US" altLang="en-US" sz="2400" dirty="0">
                <a:solidFill>
                  <a:srgbClr val="FF0000"/>
                </a:solidFill>
              </a:rPr>
              <a:t> 12 </a:t>
            </a:r>
            <a:r>
              <a:rPr lang="en-US" altLang="en-US" sz="2400" dirty="0" err="1">
                <a:solidFill>
                  <a:srgbClr val="FF0000"/>
                </a:solidFill>
              </a:rPr>
              <a:t>месеци</a:t>
            </a:r>
            <a:r>
              <a:rPr lang="en-US" altLang="en-US" sz="2400" dirty="0">
                <a:solidFill>
                  <a:srgbClr val="FF0000"/>
                </a:solidFill>
              </a:rPr>
              <a:t>) </a:t>
            </a:r>
            <a:r>
              <a:rPr lang="en-US" altLang="en-US" sz="2400" dirty="0" err="1">
                <a:solidFill>
                  <a:srgbClr val="FF0000"/>
                </a:solidFill>
              </a:rPr>
              <a:t>указује</a:t>
            </a:r>
            <a:r>
              <a:rPr lang="en-US" altLang="en-US" sz="2400" dirty="0">
                <a:solidFill>
                  <a:srgbClr val="FF0000"/>
                </a:solidFill>
              </a:rPr>
              <a:t> </a:t>
            </a:r>
            <a:r>
              <a:rPr lang="en-US" altLang="en-US" sz="2400" dirty="0" err="1">
                <a:solidFill>
                  <a:srgbClr val="FF0000"/>
                </a:solidFill>
              </a:rPr>
              <a:t>на</a:t>
            </a:r>
            <a:r>
              <a:rPr lang="en-US" altLang="en-US" sz="2400" dirty="0">
                <a:solidFill>
                  <a:srgbClr val="FF0000"/>
                </a:solidFill>
              </a:rPr>
              <a:t> </a:t>
            </a:r>
            <a:r>
              <a:rPr lang="en-US" altLang="en-US" sz="2400" dirty="0" err="1">
                <a:solidFill>
                  <a:srgbClr val="FF0000"/>
                </a:solidFill>
              </a:rPr>
              <a:t>штетно</a:t>
            </a:r>
            <a:r>
              <a:rPr lang="en-US" altLang="en-US" sz="2400" dirty="0">
                <a:solidFill>
                  <a:srgbClr val="FF0000"/>
                </a:solidFill>
              </a:rPr>
              <a:t> </a:t>
            </a:r>
            <a:r>
              <a:rPr lang="en-US" altLang="en-US" sz="2400" dirty="0" err="1">
                <a:solidFill>
                  <a:srgbClr val="FF0000"/>
                </a:solidFill>
              </a:rPr>
              <a:t>пијење</a:t>
            </a:r>
            <a:r>
              <a:rPr lang="en-US" altLang="en-US" sz="2400" dirty="0">
                <a:solidFill>
                  <a:srgbClr val="FF0000"/>
                </a:solidFill>
              </a:rPr>
              <a:t> </a:t>
            </a:r>
            <a:r>
              <a:rPr lang="en-US" altLang="en-US" sz="2400" dirty="0" err="1">
                <a:solidFill>
                  <a:srgbClr val="FF0000"/>
                </a:solidFill>
              </a:rPr>
              <a:t>које</a:t>
            </a:r>
            <a:r>
              <a:rPr lang="en-US" altLang="en-US" sz="2400" dirty="0">
                <a:solidFill>
                  <a:srgbClr val="FF0000"/>
                </a:solidFill>
              </a:rPr>
              <a:t> </a:t>
            </a:r>
            <a:r>
              <a:rPr lang="en-US" altLang="en-US" sz="2400" dirty="0" err="1">
                <a:solidFill>
                  <a:srgbClr val="FF0000"/>
                </a:solidFill>
              </a:rPr>
              <a:t>угрожава</a:t>
            </a:r>
            <a:r>
              <a:rPr lang="en-US" altLang="en-US" sz="2400" dirty="0">
                <a:solidFill>
                  <a:srgbClr val="FF0000"/>
                </a:solidFill>
              </a:rPr>
              <a:t> </a:t>
            </a:r>
            <a:r>
              <a:rPr lang="en-US" altLang="en-US" sz="2400" dirty="0" err="1">
                <a:solidFill>
                  <a:srgbClr val="FF0000"/>
                </a:solidFill>
              </a:rPr>
              <a:t>здравље</a:t>
            </a:r>
            <a:r>
              <a:rPr lang="en-US" altLang="en-US" sz="2400" dirty="0"/>
              <a:t>, </a:t>
            </a:r>
            <a:r>
              <a:rPr lang="en-US" altLang="en-US" sz="2400" dirty="0" err="1"/>
              <a:t>добробит</a:t>
            </a:r>
            <a:r>
              <a:rPr lang="en-US" altLang="en-US" sz="2400" dirty="0"/>
              <a:t>, а </a:t>
            </a:r>
            <a:r>
              <a:rPr lang="en-US" altLang="en-US" sz="2400" dirty="0" err="1"/>
              <a:t>самим</a:t>
            </a:r>
            <a:r>
              <a:rPr lang="en-US" altLang="en-US" sz="2400" dirty="0"/>
              <a:t> </a:t>
            </a:r>
            <a:r>
              <a:rPr lang="en-US" altLang="en-US" sz="2400" dirty="0" err="1"/>
              <a:t>тим</a:t>
            </a:r>
            <a:r>
              <a:rPr lang="en-US" altLang="en-US" sz="2400" dirty="0"/>
              <a:t> и </a:t>
            </a:r>
            <a:r>
              <a:rPr lang="en-US" altLang="en-US" sz="2400" dirty="0" err="1"/>
              <a:t>учинак</a:t>
            </a:r>
            <a:r>
              <a:rPr lang="en-US" altLang="en-US" sz="2400" dirty="0"/>
              <a:t> </a:t>
            </a:r>
            <a:r>
              <a:rPr lang="en-US" altLang="en-US" sz="2400" dirty="0" err="1"/>
              <a:t>на</a:t>
            </a:r>
            <a:r>
              <a:rPr lang="en-US" altLang="en-US" sz="2400" dirty="0"/>
              <a:t> </a:t>
            </a:r>
            <a:r>
              <a:rPr lang="en-US" altLang="en-US" sz="2400" dirty="0" err="1"/>
              <a:t>послу</a:t>
            </a:r>
            <a:r>
              <a:rPr lang="en-US" altLang="en-US" sz="2400" dirty="0"/>
              <a:t> и </a:t>
            </a:r>
            <a:r>
              <a:rPr lang="en-US" altLang="en-US" sz="2400" dirty="0" err="1"/>
              <a:t>када</a:t>
            </a:r>
            <a:r>
              <a:rPr lang="en-US" altLang="en-US" sz="2400" dirty="0"/>
              <a:t> </a:t>
            </a:r>
            <a:r>
              <a:rPr lang="en-US" altLang="en-US" sz="2400" dirty="0" err="1"/>
              <a:t>су</a:t>
            </a:r>
            <a:r>
              <a:rPr lang="en-US" altLang="en-US" sz="2400" dirty="0"/>
              <a:t> у </a:t>
            </a:r>
            <a:r>
              <a:rPr lang="en-US" altLang="en-US" sz="2400" dirty="0" err="1"/>
              <a:t>питању</a:t>
            </a:r>
            <a:r>
              <a:rPr lang="en-US" altLang="en-US" sz="2400" dirty="0"/>
              <a:t> </a:t>
            </a:r>
            <a:r>
              <a:rPr lang="en-US" altLang="en-US" sz="2400" dirty="0" err="1"/>
              <a:t>друштвени</a:t>
            </a:r>
            <a:r>
              <a:rPr lang="en-US" altLang="en-US" sz="2400" dirty="0"/>
              <a:t> </a:t>
            </a:r>
            <a:r>
              <a:rPr lang="en-US" altLang="en-US" sz="2400" dirty="0" err="1"/>
              <a:t>контакти</a:t>
            </a:r>
            <a:r>
              <a:rPr lang="en-US" altLang="en-US" sz="2400" dirty="0"/>
              <a:t> и </a:t>
            </a:r>
            <a:r>
              <a:rPr lang="en-US" altLang="en-US" sz="2400" dirty="0" err="1"/>
              <a:t>односи</a:t>
            </a:r>
            <a:r>
              <a:rPr lang="en-US" altLang="en-US" sz="2400" dirty="0"/>
              <a:t>: </a:t>
            </a:r>
          </a:p>
          <a:p>
            <a:pPr eaLnBrk="1" hangingPunct="1">
              <a:spcBef>
                <a:spcPct val="0"/>
              </a:spcBef>
              <a:buFontTx/>
              <a:buNone/>
            </a:pPr>
            <a:endParaRPr lang="en-US" altLang="en-US" sz="1800" dirty="0"/>
          </a:p>
          <a:p>
            <a:pPr eaLnBrk="1" hangingPunct="1">
              <a:spcBef>
                <a:spcPct val="0"/>
              </a:spcBef>
              <a:buFontTx/>
              <a:buNone/>
            </a:pPr>
            <a:r>
              <a:rPr lang="en-US" altLang="en-US" sz="2400" dirty="0"/>
              <a:t>1) </a:t>
            </a:r>
            <a:r>
              <a:rPr lang="en-US" altLang="en-US" sz="2400" dirty="0" err="1"/>
              <a:t>Да</a:t>
            </a:r>
            <a:r>
              <a:rPr lang="en-US" altLang="en-US" sz="2400" dirty="0"/>
              <a:t> </a:t>
            </a:r>
            <a:r>
              <a:rPr lang="en-US" altLang="en-US" sz="2400" dirty="0" err="1"/>
              <a:t>ли</a:t>
            </a:r>
            <a:r>
              <a:rPr lang="en-US" altLang="en-US" sz="2400" dirty="0"/>
              <a:t> </a:t>
            </a:r>
            <a:r>
              <a:rPr lang="en-US" altLang="en-US" sz="2400" dirty="0" err="1"/>
              <a:t>сте</a:t>
            </a:r>
            <a:r>
              <a:rPr lang="en-US" altLang="en-US" sz="2400" dirty="0"/>
              <a:t> </a:t>
            </a:r>
            <a:r>
              <a:rPr lang="en-US" altLang="en-US" sz="2400" dirty="0" err="1"/>
              <a:t>икада</a:t>
            </a:r>
            <a:r>
              <a:rPr lang="en-US" altLang="en-US" sz="2400" dirty="0"/>
              <a:t> </a:t>
            </a:r>
            <a:r>
              <a:rPr lang="en-US" altLang="en-US" sz="2400" dirty="0" err="1"/>
              <a:t>имали</a:t>
            </a:r>
            <a:r>
              <a:rPr lang="en-US" altLang="en-US" sz="2400" dirty="0"/>
              <a:t> </a:t>
            </a:r>
            <a:r>
              <a:rPr lang="en-US" altLang="en-US" sz="2400" dirty="0" err="1"/>
              <a:t>осећај</a:t>
            </a:r>
            <a:r>
              <a:rPr lang="en-US" altLang="en-US" sz="2400" dirty="0"/>
              <a:t> </a:t>
            </a:r>
            <a:r>
              <a:rPr lang="en-US" altLang="en-US" sz="2400" dirty="0" err="1"/>
              <a:t>кривице</a:t>
            </a:r>
            <a:r>
              <a:rPr lang="en-US" altLang="en-US" sz="2400" dirty="0"/>
              <a:t> </a:t>
            </a:r>
            <a:r>
              <a:rPr lang="en-US" altLang="en-US" sz="2400" dirty="0" err="1"/>
              <a:t>или</a:t>
            </a:r>
            <a:r>
              <a:rPr lang="en-US" altLang="en-US" sz="2400" dirty="0"/>
              <a:t> </a:t>
            </a:r>
            <a:r>
              <a:rPr lang="en-US" altLang="en-US" sz="2400" dirty="0" err="1"/>
              <a:t>гриже</a:t>
            </a:r>
            <a:r>
              <a:rPr lang="en-US" altLang="en-US" sz="2400" dirty="0"/>
              <a:t> </a:t>
            </a:r>
            <a:r>
              <a:rPr lang="en-US" altLang="en-US" sz="2400" dirty="0" err="1"/>
              <a:t>савести</a:t>
            </a:r>
            <a:r>
              <a:rPr lang="en-US" altLang="en-US" sz="2400" dirty="0"/>
              <a:t> </a:t>
            </a:r>
            <a:r>
              <a:rPr lang="en-US" altLang="en-US" sz="2400" dirty="0" err="1"/>
              <a:t>након</a:t>
            </a:r>
            <a:r>
              <a:rPr lang="en-US" altLang="en-US" sz="2400" dirty="0"/>
              <a:t> </a:t>
            </a:r>
            <a:r>
              <a:rPr lang="en-US" altLang="en-US" sz="2400" dirty="0" err="1"/>
              <a:t>пијења</a:t>
            </a:r>
            <a:r>
              <a:rPr lang="en-US" altLang="en-US" sz="2400" dirty="0"/>
              <a:t>? </a:t>
            </a:r>
          </a:p>
          <a:p>
            <a:pPr eaLnBrk="1" hangingPunct="1">
              <a:spcBef>
                <a:spcPct val="0"/>
              </a:spcBef>
              <a:buFontTx/>
              <a:buNone/>
            </a:pPr>
            <a:r>
              <a:rPr lang="en-US" altLang="en-US" sz="2400" dirty="0"/>
              <a:t>2) </a:t>
            </a:r>
            <a:r>
              <a:rPr lang="en-US" altLang="en-US" sz="2400" dirty="0" err="1"/>
              <a:t>Да</a:t>
            </a:r>
            <a:r>
              <a:rPr lang="en-US" altLang="en-US" sz="2400" dirty="0"/>
              <a:t> </a:t>
            </a:r>
            <a:r>
              <a:rPr lang="en-US" altLang="en-US" sz="2400" dirty="0" err="1"/>
              <a:t>ли</a:t>
            </a:r>
            <a:r>
              <a:rPr lang="en-US" altLang="en-US" sz="2400" dirty="0"/>
              <a:t> </a:t>
            </a:r>
            <a:r>
              <a:rPr lang="en-US" altLang="en-US" sz="2400" dirty="0" err="1"/>
              <a:t>вам</a:t>
            </a:r>
            <a:r>
              <a:rPr lang="en-US" altLang="en-US" sz="2400" dirty="0"/>
              <a:t> </a:t>
            </a:r>
            <a:r>
              <a:rPr lang="en-US" altLang="en-US" sz="2400" dirty="0" err="1"/>
              <a:t>је</a:t>
            </a:r>
            <a:r>
              <a:rPr lang="en-US" altLang="en-US" sz="2400" dirty="0"/>
              <a:t> </a:t>
            </a:r>
            <a:r>
              <a:rPr lang="en-US" altLang="en-US" sz="2400" dirty="0" err="1"/>
              <a:t>пријатељ</a:t>
            </a:r>
            <a:r>
              <a:rPr lang="en-US" altLang="en-US" sz="2400" dirty="0"/>
              <a:t> </a:t>
            </a:r>
            <a:r>
              <a:rPr lang="en-US" altLang="en-US" sz="2400" dirty="0" err="1"/>
              <a:t>или</a:t>
            </a:r>
            <a:r>
              <a:rPr lang="en-US" altLang="en-US" sz="2400" dirty="0"/>
              <a:t> </a:t>
            </a:r>
            <a:r>
              <a:rPr lang="en-US" altLang="en-US" sz="2400" dirty="0" err="1"/>
              <a:t>члан</a:t>
            </a:r>
            <a:r>
              <a:rPr lang="en-US" altLang="en-US" sz="2400" dirty="0"/>
              <a:t> </a:t>
            </a:r>
            <a:r>
              <a:rPr lang="en-US" altLang="en-US" sz="2400" dirty="0" err="1"/>
              <a:t>породице</a:t>
            </a:r>
            <a:r>
              <a:rPr lang="en-US" altLang="en-US" sz="2400" dirty="0"/>
              <a:t> </a:t>
            </a:r>
            <a:r>
              <a:rPr lang="en-US" altLang="en-US" sz="2400" dirty="0" err="1"/>
              <a:t>говорио</a:t>
            </a:r>
            <a:r>
              <a:rPr lang="en-US" altLang="en-US" sz="2400" dirty="0"/>
              <a:t> о </a:t>
            </a:r>
            <a:r>
              <a:rPr lang="en-US" altLang="en-US" sz="2400" dirty="0" err="1"/>
              <a:t>стварима</a:t>
            </a:r>
            <a:r>
              <a:rPr lang="en-US" altLang="en-US" sz="2400" dirty="0"/>
              <a:t> </a:t>
            </a:r>
            <a:r>
              <a:rPr lang="en-US" altLang="en-US" sz="2400" dirty="0" err="1"/>
              <a:t>које</a:t>
            </a:r>
            <a:r>
              <a:rPr lang="en-US" altLang="en-US" sz="2400" dirty="0"/>
              <a:t> </a:t>
            </a:r>
            <a:r>
              <a:rPr lang="en-US" altLang="en-US" sz="2400" dirty="0" err="1"/>
              <a:t>сте</a:t>
            </a:r>
            <a:r>
              <a:rPr lang="en-US" altLang="en-US" sz="2400" dirty="0"/>
              <a:t> </a:t>
            </a:r>
            <a:r>
              <a:rPr lang="en-US" altLang="en-US" sz="2400" dirty="0" err="1"/>
              <a:t>чинили</a:t>
            </a:r>
            <a:r>
              <a:rPr lang="en-US" altLang="en-US" sz="2400" dirty="0"/>
              <a:t> </a:t>
            </a:r>
            <a:r>
              <a:rPr lang="en-US" altLang="en-US" sz="2400" dirty="0" err="1"/>
              <a:t>док</a:t>
            </a:r>
            <a:r>
              <a:rPr lang="en-US" altLang="en-US" sz="2400" dirty="0"/>
              <a:t> </a:t>
            </a:r>
            <a:r>
              <a:rPr lang="en-US" altLang="en-US" sz="2400" dirty="0" err="1"/>
              <a:t>сте</a:t>
            </a:r>
            <a:r>
              <a:rPr lang="en-US" altLang="en-US" sz="2400" dirty="0"/>
              <a:t> </a:t>
            </a:r>
            <a:r>
              <a:rPr lang="en-US" altLang="en-US" sz="2400" dirty="0" err="1"/>
              <a:t>били</a:t>
            </a:r>
            <a:r>
              <a:rPr lang="en-US" altLang="en-US" sz="2400" dirty="0"/>
              <a:t> </a:t>
            </a:r>
            <a:r>
              <a:rPr lang="en-US" altLang="en-US" sz="2400" dirty="0" err="1"/>
              <a:t>под</a:t>
            </a:r>
            <a:r>
              <a:rPr lang="en-US" altLang="en-US" sz="2400" dirty="0"/>
              <a:t> </a:t>
            </a:r>
            <a:r>
              <a:rPr lang="en-US" altLang="en-US" sz="2400" dirty="0" err="1"/>
              <a:t>дејством</a:t>
            </a:r>
            <a:r>
              <a:rPr lang="en-US" altLang="en-US" sz="2400" dirty="0"/>
              <a:t> </a:t>
            </a:r>
            <a:r>
              <a:rPr lang="en-US" altLang="en-US" sz="2400" dirty="0" err="1"/>
              <a:t>алкохола</a:t>
            </a:r>
            <a:r>
              <a:rPr lang="en-US" altLang="en-US" sz="2400" dirty="0"/>
              <a:t>, а </a:t>
            </a:r>
            <a:r>
              <a:rPr lang="en-US" altLang="en-US" sz="2400" dirty="0" err="1"/>
              <a:t>којих</a:t>
            </a:r>
            <a:r>
              <a:rPr lang="en-US" altLang="en-US" sz="2400" dirty="0"/>
              <a:t> </a:t>
            </a:r>
            <a:r>
              <a:rPr lang="en-US" altLang="en-US" sz="2400" dirty="0" err="1"/>
              <a:t>нисте</a:t>
            </a:r>
            <a:r>
              <a:rPr lang="en-US" altLang="en-US" sz="2400" dirty="0"/>
              <a:t> </a:t>
            </a:r>
            <a:r>
              <a:rPr lang="en-US" altLang="en-US" sz="2400" dirty="0" err="1"/>
              <a:t>могли</a:t>
            </a:r>
            <a:r>
              <a:rPr lang="en-US" altLang="en-US" sz="2400" dirty="0"/>
              <a:t> </a:t>
            </a:r>
            <a:r>
              <a:rPr lang="en-US" altLang="en-US" sz="2400" dirty="0" err="1"/>
              <a:t>да</a:t>
            </a:r>
            <a:r>
              <a:rPr lang="en-US" altLang="en-US" sz="2400" dirty="0"/>
              <a:t> </a:t>
            </a:r>
            <a:r>
              <a:rPr lang="en-US" altLang="en-US" sz="2400" dirty="0" err="1"/>
              <a:t>се</a:t>
            </a:r>
            <a:r>
              <a:rPr lang="en-US" altLang="en-US" sz="2400" dirty="0"/>
              <a:t> </a:t>
            </a:r>
            <a:r>
              <a:rPr lang="en-US" altLang="en-US" sz="2400" dirty="0" err="1"/>
              <a:t>сетите</a:t>
            </a:r>
            <a:r>
              <a:rPr lang="en-US" altLang="en-US" sz="2400" dirty="0"/>
              <a:t>? </a:t>
            </a:r>
          </a:p>
          <a:p>
            <a:pPr eaLnBrk="1" hangingPunct="1">
              <a:spcBef>
                <a:spcPct val="0"/>
              </a:spcBef>
              <a:buFontTx/>
              <a:buNone/>
            </a:pPr>
            <a:r>
              <a:rPr lang="en-US" altLang="en-US" sz="2400" dirty="0"/>
              <a:t>3) </a:t>
            </a:r>
            <a:r>
              <a:rPr lang="en-US" altLang="en-US" sz="2400" dirty="0" err="1"/>
              <a:t>Да</a:t>
            </a:r>
            <a:r>
              <a:rPr lang="en-US" altLang="en-US" sz="2400" dirty="0"/>
              <a:t> </a:t>
            </a:r>
            <a:r>
              <a:rPr lang="en-US" altLang="en-US" sz="2400" dirty="0" err="1"/>
              <a:t>ли</a:t>
            </a:r>
            <a:r>
              <a:rPr lang="en-US" altLang="en-US" sz="2400" dirty="0"/>
              <a:t> </a:t>
            </a:r>
            <a:r>
              <a:rPr lang="en-US" altLang="en-US" sz="2400" dirty="0" err="1"/>
              <a:t>сте</a:t>
            </a:r>
            <a:r>
              <a:rPr lang="en-US" altLang="en-US" sz="2400" dirty="0"/>
              <a:t> </a:t>
            </a:r>
            <a:r>
              <a:rPr lang="en-US" altLang="en-US" sz="2400" dirty="0" err="1"/>
              <a:t>били</a:t>
            </a:r>
            <a:r>
              <a:rPr lang="en-US" altLang="en-US" sz="2400" dirty="0"/>
              <a:t> у </a:t>
            </a:r>
            <a:r>
              <a:rPr lang="en-US" altLang="en-US" sz="2400" dirty="0" err="1"/>
              <a:t>прилици</a:t>
            </a:r>
            <a:r>
              <a:rPr lang="en-US" altLang="en-US" sz="2400" dirty="0"/>
              <a:t> </a:t>
            </a:r>
            <a:r>
              <a:rPr lang="en-US" altLang="en-US" sz="2400" dirty="0" err="1"/>
              <a:t>да</a:t>
            </a:r>
            <a:r>
              <a:rPr lang="en-US" altLang="en-US" sz="2400" dirty="0"/>
              <a:t> </a:t>
            </a:r>
            <a:r>
              <a:rPr lang="en-US" altLang="en-US" sz="2400" dirty="0" err="1"/>
              <a:t>због</a:t>
            </a:r>
            <a:r>
              <a:rPr lang="en-US" altLang="en-US" sz="2400" dirty="0"/>
              <a:t> </a:t>
            </a:r>
            <a:r>
              <a:rPr lang="en-US" altLang="en-US" sz="2400" dirty="0" err="1"/>
              <a:t>пијења</a:t>
            </a:r>
            <a:r>
              <a:rPr lang="en-US" altLang="en-US" sz="2400" dirty="0"/>
              <a:t> </a:t>
            </a:r>
            <a:r>
              <a:rPr lang="en-US" altLang="en-US" sz="2400" dirty="0" err="1"/>
              <a:t>не</a:t>
            </a:r>
            <a:r>
              <a:rPr lang="en-US" altLang="en-US" sz="2400" dirty="0"/>
              <a:t> </a:t>
            </a:r>
            <a:r>
              <a:rPr lang="en-US" altLang="en-US" sz="2400" dirty="0" err="1"/>
              <a:t>испуните</a:t>
            </a:r>
            <a:r>
              <a:rPr lang="en-US" altLang="en-US" sz="2400" dirty="0"/>
              <a:t> </a:t>
            </a:r>
            <a:r>
              <a:rPr lang="en-US" altLang="en-US" sz="2400" dirty="0" err="1"/>
              <a:t>оно</a:t>
            </a:r>
            <a:r>
              <a:rPr lang="en-US" altLang="en-US" sz="2400" dirty="0"/>
              <a:t> </a:t>
            </a:r>
            <a:r>
              <a:rPr lang="en-US" altLang="en-US" sz="2400" dirty="0" err="1"/>
              <a:t>што</a:t>
            </a:r>
            <a:r>
              <a:rPr lang="en-US" altLang="en-US" sz="2400" dirty="0"/>
              <a:t> </a:t>
            </a:r>
            <a:r>
              <a:rPr lang="en-US" altLang="en-US" sz="2400" dirty="0" err="1"/>
              <a:t>се</a:t>
            </a:r>
            <a:r>
              <a:rPr lang="en-US" altLang="en-US" sz="2400" dirty="0"/>
              <a:t> </a:t>
            </a:r>
            <a:r>
              <a:rPr lang="en-US" altLang="en-US" sz="2400" dirty="0" err="1"/>
              <a:t>од</a:t>
            </a:r>
            <a:r>
              <a:rPr lang="en-US" altLang="en-US" sz="2400" dirty="0"/>
              <a:t> </a:t>
            </a:r>
            <a:r>
              <a:rPr lang="en-US" altLang="en-US" sz="2400" dirty="0" err="1"/>
              <a:t>вас</a:t>
            </a:r>
            <a:r>
              <a:rPr lang="en-US" altLang="en-US" sz="2400" dirty="0"/>
              <a:t> </a:t>
            </a:r>
            <a:r>
              <a:rPr lang="en-US" altLang="en-US" sz="2400" dirty="0" err="1"/>
              <a:t>уобичајено</a:t>
            </a:r>
            <a:r>
              <a:rPr lang="en-US" altLang="en-US" sz="2400" dirty="0"/>
              <a:t> </a:t>
            </a:r>
            <a:r>
              <a:rPr lang="en-US" altLang="en-US" sz="2400" dirty="0" err="1"/>
              <a:t>очекује</a:t>
            </a:r>
            <a:r>
              <a:rPr lang="en-US" altLang="en-US" sz="2400" dirty="0"/>
              <a:t>? </a:t>
            </a:r>
          </a:p>
          <a:p>
            <a:pPr eaLnBrk="1" hangingPunct="1">
              <a:spcBef>
                <a:spcPct val="0"/>
              </a:spcBef>
              <a:buFontTx/>
              <a:buNone/>
            </a:pPr>
            <a:r>
              <a:rPr lang="en-US" altLang="en-US" sz="2400" dirty="0"/>
              <a:t>4) </a:t>
            </a:r>
            <a:r>
              <a:rPr lang="en-US" altLang="en-US" sz="2400" dirty="0" err="1"/>
              <a:t>Да</a:t>
            </a:r>
            <a:r>
              <a:rPr lang="en-US" altLang="en-US" sz="2400" dirty="0"/>
              <a:t> </a:t>
            </a:r>
            <a:r>
              <a:rPr lang="en-US" altLang="en-US" sz="2400" dirty="0" err="1"/>
              <a:t>ли</a:t>
            </a:r>
            <a:r>
              <a:rPr lang="en-US" altLang="en-US" sz="2400" dirty="0"/>
              <a:t> </a:t>
            </a:r>
            <a:r>
              <a:rPr lang="en-US" altLang="en-US" sz="2400" dirty="0" err="1"/>
              <a:t>понекад</a:t>
            </a:r>
            <a:r>
              <a:rPr lang="en-US" altLang="en-US" sz="2400" dirty="0"/>
              <a:t> </a:t>
            </a:r>
            <a:r>
              <a:rPr lang="en-US" altLang="en-US" sz="2400" dirty="0" err="1"/>
              <a:t>попијете</a:t>
            </a:r>
            <a:r>
              <a:rPr lang="en-US" altLang="en-US" sz="2400" dirty="0"/>
              <a:t> </a:t>
            </a:r>
            <a:r>
              <a:rPr lang="en-US" altLang="en-US" sz="2400" dirty="0" err="1"/>
              <a:t>алкохолно</a:t>
            </a:r>
            <a:r>
              <a:rPr lang="en-US" altLang="en-US" sz="2400" dirty="0"/>
              <a:t> </a:t>
            </a:r>
            <a:r>
              <a:rPr lang="en-US" altLang="en-US" sz="2400" dirty="0" err="1"/>
              <a:t>пиће</a:t>
            </a:r>
            <a:r>
              <a:rPr lang="en-US" altLang="en-US" sz="2400" dirty="0"/>
              <a:t> </a:t>
            </a:r>
            <a:r>
              <a:rPr lang="en-US" altLang="en-US" sz="2400" dirty="0" err="1"/>
              <a:t>ујутру</a:t>
            </a:r>
            <a:r>
              <a:rPr lang="en-US" altLang="en-US" sz="2400" dirty="0"/>
              <a:t> </a:t>
            </a:r>
            <a:r>
              <a:rPr lang="en-US" altLang="en-US" sz="2400" dirty="0" err="1"/>
              <a:t>када</a:t>
            </a:r>
            <a:r>
              <a:rPr lang="en-US" altLang="en-US" sz="2400" dirty="0"/>
              <a:t> </a:t>
            </a:r>
            <a:r>
              <a:rPr lang="en-US" altLang="en-US" sz="2400" dirty="0" err="1"/>
              <a:t>устанете</a:t>
            </a:r>
            <a:r>
              <a:rPr lang="en-US" altLang="en-US" sz="2400" dirty="0"/>
              <a:t>?</a:t>
            </a:r>
          </a:p>
        </p:txBody>
      </p:sp>
      <p:sp>
        <p:nvSpPr>
          <p:cNvPr id="2" name="TextBox 1"/>
          <p:cNvSpPr txBox="1"/>
          <p:nvPr/>
        </p:nvSpPr>
        <p:spPr>
          <a:xfrm>
            <a:off x="8229600" y="5181600"/>
            <a:ext cx="3581400" cy="1631216"/>
          </a:xfrm>
          <a:prstGeom prst="rect">
            <a:avLst/>
          </a:prstGeom>
          <a:noFill/>
          <a:ln>
            <a:solidFill>
              <a:schemeClr val="accent1">
                <a:lumMod val="75000"/>
              </a:schemeClr>
            </a:solidFill>
          </a:ln>
        </p:spPr>
        <p:txBody>
          <a:bodyPr wrap="square" rtlCol="0">
            <a:spAutoFit/>
          </a:bodyPr>
          <a:lstStyle/>
          <a:p>
            <a:r>
              <a:rPr lang="sr-Cyrl-RS" sz="2000" dirty="0" smtClean="0"/>
              <a:t>Да ли сте се икада опили?</a:t>
            </a:r>
          </a:p>
          <a:p>
            <a:endParaRPr lang="sr-Cyrl-RS" sz="2000" dirty="0" smtClean="0"/>
          </a:p>
          <a:p>
            <a:r>
              <a:rPr lang="sr-Cyrl-RS" sz="2000" dirty="0" smtClean="0"/>
              <a:t> 		Да</a:t>
            </a:r>
          </a:p>
          <a:p>
            <a:r>
              <a:rPr lang="sr-Cyrl-RS" sz="2000" dirty="0" smtClean="0"/>
              <a:t>			</a:t>
            </a:r>
            <a:endParaRPr lang="sr-Cyrl-RS" sz="2000" dirty="0"/>
          </a:p>
          <a:p>
            <a:r>
              <a:rPr lang="sr-Cyrl-RS" sz="2000" dirty="0" smtClean="0"/>
              <a:t>		Не</a:t>
            </a:r>
            <a:endParaRPr lang="en-US" sz="2000" dirty="0"/>
          </a:p>
        </p:txBody>
      </p:sp>
      <p:sp>
        <p:nvSpPr>
          <p:cNvPr id="3" name="Rectangle 2"/>
          <p:cNvSpPr/>
          <p:nvPr/>
        </p:nvSpPr>
        <p:spPr>
          <a:xfrm>
            <a:off x="8679540" y="57912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86800" y="640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514109" y="6121251"/>
            <a:ext cx="584202" cy="502725"/>
            <a:chOff x="9717310" y="5932566"/>
            <a:chExt cx="584202" cy="502725"/>
          </a:xfrm>
        </p:grpSpPr>
        <p:sp>
          <p:nvSpPr>
            <p:cNvPr id="4" name="Arc 3"/>
            <p:cNvSpPr/>
            <p:nvPr/>
          </p:nvSpPr>
          <p:spPr>
            <a:xfrm>
              <a:off x="9717310" y="5932566"/>
              <a:ext cx="264889" cy="46823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Arc 8"/>
            <p:cNvSpPr/>
            <p:nvPr/>
          </p:nvSpPr>
          <p:spPr>
            <a:xfrm rot="17293615">
              <a:off x="9824334" y="5958113"/>
              <a:ext cx="431843" cy="522513"/>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5020496"/>
            <a:ext cx="1231701" cy="1837503"/>
          </a:xfrm>
          <a:prstGeom prst="rect">
            <a:avLst/>
          </a:prstGeom>
        </p:spPr>
      </p:pic>
    </p:spTree>
    <p:extLst>
      <p:ext uri="{BB962C8B-B14F-4D97-AF65-F5344CB8AC3E}">
        <p14:creationId xmlns:p14="http://schemas.microsoft.com/office/powerpoint/2010/main" val="35755360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28058" y="3630"/>
            <a:ext cx="9601200" cy="1143000"/>
          </a:xfrm>
        </p:spPr>
        <p:txBody>
          <a:bodyPr/>
          <a:lstStyle/>
          <a:p>
            <a:pPr algn="ctr"/>
            <a:r>
              <a:rPr lang="sr-Cyrl-RS" altLang="en-US" sz="3600" b="1" dirty="0">
                <a:solidFill>
                  <a:srgbClr val="FF0000"/>
                </a:solidFill>
                <a:latin typeface="Arial" panose="020B0604020202020204" pitchFamily="34" charset="0"/>
                <a:cs typeface="Arial" panose="020B0604020202020204" pitchFamily="34" charset="0"/>
              </a:rPr>
              <a:t>Штета која се приписује употреби алкохолних пића</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79875" name="Rectangle 3"/>
          <p:cNvSpPr>
            <a:spLocks noGrp="1" noChangeArrowheads="1"/>
          </p:cNvSpPr>
          <p:nvPr>
            <p:ph type="body" idx="1"/>
          </p:nvPr>
        </p:nvSpPr>
        <p:spPr>
          <a:xfrm>
            <a:off x="152400" y="1019628"/>
            <a:ext cx="11811000" cy="5562600"/>
          </a:xfrm>
        </p:spPr>
        <p:txBody>
          <a:bodyPr/>
          <a:lstStyle/>
          <a:p>
            <a:pPr>
              <a:lnSpc>
                <a:spcPct val="80000"/>
              </a:lnSpc>
            </a:pPr>
            <a:r>
              <a:rPr lang="sr-Cyrl-RS" altLang="en-US" dirty="0">
                <a:latin typeface="Arial" panose="020B0604020202020204" pitchFamily="34" charset="0"/>
                <a:cs typeface="Arial" panose="020B0604020202020204" pitchFamily="34" charset="0"/>
              </a:rPr>
              <a:t>Алкохол је </a:t>
            </a:r>
            <a:r>
              <a:rPr lang="sr-Cyrl-RS" altLang="en-US" dirty="0">
                <a:solidFill>
                  <a:srgbClr val="FF0000"/>
                </a:solidFill>
                <a:latin typeface="Arial" panose="020B0604020202020204" pitchFamily="34" charset="0"/>
                <a:cs typeface="Arial" panose="020B0604020202020204" pitchFamily="34" charset="0"/>
              </a:rPr>
              <a:t>6. водећи фактор ризика</a:t>
            </a:r>
            <a:r>
              <a:rPr lang="sr-Cyrl-RS" altLang="en-US" dirty="0">
                <a:latin typeface="Arial" panose="020B0604020202020204" pitchFamily="34" charset="0"/>
                <a:cs typeface="Arial" panose="020B0604020202020204" pitchFamily="34" charset="0"/>
              </a:rPr>
              <a:t> за више од </a:t>
            </a:r>
            <a:r>
              <a:rPr lang="sr-Cyrl-RS" altLang="en-US" dirty="0">
                <a:solidFill>
                  <a:srgbClr val="FF0000"/>
                </a:solidFill>
                <a:latin typeface="Arial" panose="020B0604020202020204" pitchFamily="34" charset="0"/>
                <a:cs typeface="Arial" panose="020B0604020202020204" pitchFamily="34" charset="0"/>
              </a:rPr>
              <a:t>200 обољења</a:t>
            </a:r>
            <a:r>
              <a:rPr lang="sr-Cyrl-RS" altLang="en-US" dirty="0">
                <a:latin typeface="Arial" panose="020B0604020202020204" pitchFamily="34" charset="0"/>
                <a:cs typeface="Arial" panose="020B0604020202020204" pitchFamily="34" charset="0"/>
              </a:rPr>
              <a:t> и превремену смртност;</a:t>
            </a:r>
          </a:p>
          <a:p>
            <a:pPr>
              <a:lnSpc>
                <a:spcPct val="80000"/>
              </a:lnSpc>
            </a:pPr>
            <a:r>
              <a:rPr lang="sr-Cyrl-RS" altLang="en-US" dirty="0">
                <a:solidFill>
                  <a:srgbClr val="FF0000"/>
                </a:solidFill>
                <a:latin typeface="Arial" panose="020B0604020202020204" pitchFamily="34" charset="0"/>
                <a:cs typeface="Arial" panose="020B0604020202020204" pitchFamily="34" charset="0"/>
              </a:rPr>
              <a:t>Већина смрти</a:t>
            </a:r>
            <a:r>
              <a:rPr lang="sr-Cyrl-RS" altLang="en-US" dirty="0">
                <a:latin typeface="Arial" panose="020B0604020202020204" pitchFamily="34" charset="0"/>
                <a:cs typeface="Arial" panose="020B0604020202020204" pitchFamily="34" charset="0"/>
              </a:rPr>
              <a:t> чији је доприносни чинилац употреба алкохолних пића настала је услед </a:t>
            </a:r>
            <a:r>
              <a:rPr lang="sr-Cyrl-RS" altLang="en-US" dirty="0">
                <a:solidFill>
                  <a:srgbClr val="FF0000"/>
                </a:solidFill>
                <a:latin typeface="Arial" panose="020B0604020202020204" pitchFamily="34" charset="0"/>
                <a:cs typeface="Arial" panose="020B0604020202020204" pitchFamily="34" charset="0"/>
              </a:rPr>
              <a:t>цирозе јетре, рака, КВБ и повреда</a:t>
            </a:r>
            <a:r>
              <a:rPr lang="sr-Cyrl-RS" altLang="en-US" dirty="0">
                <a:latin typeface="Arial" panose="020B0604020202020204" pitchFamily="34" charset="0"/>
                <a:cs typeface="Arial" panose="020B0604020202020204" pitchFamily="34" charset="0"/>
              </a:rPr>
              <a:t>;</a:t>
            </a:r>
          </a:p>
          <a:p>
            <a:pPr>
              <a:lnSpc>
                <a:spcPct val="80000"/>
              </a:lnSpc>
            </a:pPr>
            <a:r>
              <a:rPr lang="sr-Cyrl-RS" altLang="en-US" dirty="0">
                <a:latin typeface="Arial" panose="020B0604020202020204" pitchFamily="34" charset="0"/>
                <a:cs typeface="Arial" panose="020B0604020202020204" pitchFamily="34" charset="0"/>
              </a:rPr>
              <a:t>У европском региону, алкохол се повезује са </a:t>
            </a:r>
            <a:r>
              <a:rPr lang="en-US" altLang="en-US" dirty="0">
                <a:solidFill>
                  <a:srgbClr val="FF0000"/>
                </a:solidFill>
                <a:latin typeface="Arial" panose="020B0604020202020204" pitchFamily="34" charset="0"/>
                <a:cs typeface="Arial" panose="020B0604020202020204" pitchFamily="34" charset="0"/>
              </a:rPr>
              <a:t>15%</a:t>
            </a:r>
            <a:r>
              <a:rPr lang="sr-Cyrl-RS" altLang="en-US" dirty="0">
                <a:solidFill>
                  <a:srgbClr val="FF0000"/>
                </a:solidFill>
                <a:latin typeface="Arial" panose="020B0604020202020204" pitchFamily="34" charset="0"/>
                <a:cs typeface="Arial" panose="020B0604020202020204" pitchFamily="34" charset="0"/>
              </a:rPr>
              <a:t> свих узрока смртности</a:t>
            </a:r>
            <a:r>
              <a:rPr lang="sr-Cyrl-RS" altLang="en-US" dirty="0">
                <a:latin typeface="Arial" panose="020B0604020202020204" pitchFamily="34" charset="0"/>
                <a:cs typeface="Arial" panose="020B0604020202020204" pitchFamily="34" charset="0"/>
              </a:rPr>
              <a:t>;</a:t>
            </a:r>
          </a:p>
          <a:p>
            <a:pPr>
              <a:lnSpc>
                <a:spcPct val="80000"/>
              </a:lnSpc>
            </a:pPr>
            <a:r>
              <a:rPr lang="sr-Cyrl-RS" altLang="en-US" dirty="0">
                <a:solidFill>
                  <a:srgbClr val="FF0000"/>
                </a:solidFill>
                <a:latin typeface="Arial" panose="020B0604020202020204" pitchFamily="34" charset="0"/>
                <a:cs typeface="Arial" panose="020B0604020202020204" pitchFamily="34" charset="0"/>
              </a:rPr>
              <a:t>Највећа</a:t>
            </a:r>
            <a:r>
              <a:rPr lang="sr-Cyrl-RS" altLang="en-US" dirty="0">
                <a:latin typeface="Arial" panose="020B0604020202020204" pitchFamily="34" charset="0"/>
                <a:cs typeface="Arial" panose="020B0604020202020204" pitchFamily="34" charset="0"/>
              </a:rPr>
              <a:t> </a:t>
            </a:r>
            <a:r>
              <a:rPr lang="sr-Cyrl-RS" altLang="en-US" dirty="0">
                <a:solidFill>
                  <a:srgbClr val="FF0000"/>
                </a:solidFill>
                <a:latin typeface="Arial" panose="020B0604020202020204" pitchFamily="34" charset="0"/>
                <a:cs typeface="Arial" panose="020B0604020202020204" pitchFamily="34" charset="0"/>
              </a:rPr>
              <a:t>пропорција</a:t>
            </a:r>
            <a:r>
              <a:rPr lang="sr-Cyrl-RS" altLang="en-US" dirty="0">
                <a:latin typeface="Arial" panose="020B0604020202020204" pitchFamily="34" charset="0"/>
                <a:cs typeface="Arial" panose="020B0604020202020204" pitchFamily="34" charset="0"/>
              </a:rPr>
              <a:t> </a:t>
            </a:r>
            <a:r>
              <a:rPr lang="sr-Cyrl-RS" altLang="en-US" dirty="0">
                <a:solidFill>
                  <a:srgbClr val="FF0000"/>
                </a:solidFill>
                <a:latin typeface="Arial" panose="020B0604020202020204" pitchFamily="34" charset="0"/>
                <a:cs typeface="Arial" panose="020B0604020202020204" pitchFamily="34" charset="0"/>
              </a:rPr>
              <a:t>смртности</a:t>
            </a:r>
            <a:r>
              <a:rPr lang="sr-Cyrl-RS" altLang="en-US" dirty="0">
                <a:latin typeface="Arial" panose="020B0604020202020204" pitchFamily="34" charset="0"/>
                <a:cs typeface="Arial" panose="020B0604020202020204" pitchFamily="34" charset="0"/>
              </a:rPr>
              <a:t> која се приписује алкохолу је </a:t>
            </a:r>
            <a:r>
              <a:rPr lang="sr-Cyrl-RS" altLang="en-US" dirty="0">
                <a:solidFill>
                  <a:srgbClr val="FF0000"/>
                </a:solidFill>
                <a:latin typeface="Arial" panose="020B0604020202020204" pitchFamily="34" charset="0"/>
                <a:cs typeface="Arial" panose="020B0604020202020204" pitchFamily="34" charset="0"/>
              </a:rPr>
              <a:t>међу мушкарцима доби </a:t>
            </a:r>
            <a:r>
              <a:rPr lang="en-US" altLang="en-US" dirty="0">
                <a:solidFill>
                  <a:srgbClr val="FF0000"/>
                </a:solidFill>
                <a:latin typeface="Arial" panose="020B0604020202020204" pitchFamily="34" charset="0"/>
                <a:cs typeface="Arial" panose="020B0604020202020204" pitchFamily="34" charset="0"/>
              </a:rPr>
              <a:t>20–39 </a:t>
            </a:r>
            <a:r>
              <a:rPr lang="sr-Cyrl-RS" altLang="en-US" dirty="0">
                <a:solidFill>
                  <a:srgbClr val="FF0000"/>
                </a:solidFill>
                <a:latin typeface="Arial" panose="020B0604020202020204" pitchFamily="34" charset="0"/>
                <a:cs typeface="Arial" panose="020B0604020202020204" pitchFamily="34" charset="0"/>
              </a:rPr>
              <a:t>година</a:t>
            </a:r>
            <a:r>
              <a:rPr lang="sr-Cyrl-RS"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endParaRPr lang="sr-Cyrl-RS" altLang="en-US" dirty="0">
              <a:latin typeface="Arial" panose="020B0604020202020204" pitchFamily="34" charset="0"/>
              <a:cs typeface="Arial" panose="020B0604020202020204" pitchFamily="34" charset="0"/>
            </a:endParaRPr>
          </a:p>
          <a:p>
            <a:pPr>
              <a:lnSpc>
                <a:spcPct val="80000"/>
              </a:lnSpc>
            </a:pPr>
            <a:r>
              <a:rPr lang="sr-Cyrl-RS" altLang="en-US" b="1" dirty="0">
                <a:solidFill>
                  <a:srgbClr val="FF0000"/>
                </a:solidFill>
                <a:latin typeface="Arial" panose="020B0604020202020204" pitchFamily="34" charset="0"/>
                <a:cs typeface="Arial" panose="020B0604020202020204" pitchFamily="34" charset="0"/>
              </a:rPr>
              <a:t>Штета према другима</a:t>
            </a:r>
            <a:r>
              <a:rPr lang="sr-Cyrl-RS" altLang="en-US" dirty="0">
                <a:solidFill>
                  <a:srgbClr val="FF0000"/>
                </a:solidFill>
                <a:latin typeface="Arial" panose="020B0604020202020204" pitchFamily="34" charset="0"/>
                <a:cs typeface="Arial" panose="020B0604020202020204" pitchFamily="34" charset="0"/>
              </a:rPr>
              <a:t>:</a:t>
            </a:r>
            <a:r>
              <a:rPr lang="sr-Cyrl-RS" altLang="en-US" dirty="0">
                <a:latin typeface="Arial" panose="020B0604020202020204" pitchFamily="34" charset="0"/>
                <a:cs typeface="Arial" panose="020B0604020202020204" pitchFamily="34" charset="0"/>
              </a:rPr>
              <a:t> економски трошкови, насиље (самоубиства, убиства; породично, партнерско...), саобраћајне несреће, оштећење имовине, сексуално насиље, злостављање и занемаривање деце...</a:t>
            </a:r>
          </a:p>
          <a:p>
            <a:pPr>
              <a:lnSpc>
                <a:spcPct val="80000"/>
              </a:lnSpc>
            </a:pPr>
            <a:r>
              <a:rPr lang="sr-Cyrl-RS" altLang="en-US" b="1" dirty="0">
                <a:solidFill>
                  <a:srgbClr val="FF0000"/>
                </a:solidFill>
                <a:latin typeface="Arial" panose="020B0604020202020204" pitchFamily="34" charset="0"/>
                <a:cs typeface="Arial" panose="020B0604020202020204" pitchFamily="34" charset="0"/>
              </a:rPr>
              <a:t>Штета по друштво</a:t>
            </a:r>
            <a:r>
              <a:rPr lang="sr-Cyrl-RS" altLang="en-US" dirty="0">
                <a:solidFill>
                  <a:srgbClr val="FF0000"/>
                </a:solidFill>
                <a:latin typeface="Arial" panose="020B0604020202020204" pitchFamily="34" charset="0"/>
                <a:cs typeface="Arial" panose="020B0604020202020204" pitchFamily="34" charset="0"/>
              </a:rPr>
              <a:t>:</a:t>
            </a:r>
            <a:r>
              <a:rPr lang="sr-Cyrl-RS" altLang="en-US" dirty="0">
                <a:latin typeface="Arial" panose="020B0604020202020204" pitchFamily="34" charset="0"/>
                <a:cs typeface="Arial" panose="020B0604020202020204" pitchFamily="34" charset="0"/>
              </a:rPr>
              <a:t> урушавање личних и пословних односа, криминално понашање, губитак продуктивности, значајни трошкови здравствене заштите, значајни трошкови др. облика осигурања лица и имовине...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1195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533400"/>
            <a:ext cx="10591800" cy="2743200"/>
          </a:xfrm>
        </p:spPr>
        <p:txBody>
          <a:bodyPr/>
          <a:lstStyle/>
          <a:p>
            <a:pPr algn="r" eaLnBrk="1" hangingPunct="1"/>
            <a:r>
              <a:rPr lang="sr-Cyrl-RS" altLang="en-US" sz="5400" b="1" dirty="0" smtClean="0">
                <a:solidFill>
                  <a:srgbClr val="FF0000"/>
                </a:solidFill>
                <a:latin typeface="Arial" panose="020B0604020202020204" pitchFamily="34" charset="0"/>
                <a:cs typeface="Arial" panose="020B0604020202020204" pitchFamily="34" charset="0"/>
              </a:rPr>
              <a:t>„Не брините много да ли вас деца слушају, брините да ли вас гледају.“</a:t>
            </a:r>
            <a:r>
              <a:rPr lang="sr-Latn-RS" altLang="en-US" sz="5400" b="1" dirty="0" smtClean="0">
                <a:solidFill>
                  <a:srgbClr val="FF0000"/>
                </a:solidFill>
                <a:latin typeface="Arial" panose="020B0604020202020204" pitchFamily="34" charset="0"/>
                <a:cs typeface="Arial" panose="020B0604020202020204" pitchFamily="34" charset="0"/>
              </a:rPr>
              <a:t/>
            </a:r>
            <a:br>
              <a:rPr lang="sr-Latn-RS" altLang="en-US" sz="5400" b="1" dirty="0" smtClean="0">
                <a:solidFill>
                  <a:srgbClr val="FF0000"/>
                </a:solidFill>
                <a:latin typeface="Arial" panose="020B0604020202020204" pitchFamily="34" charset="0"/>
                <a:cs typeface="Arial" panose="020B0604020202020204" pitchFamily="34" charset="0"/>
              </a:rPr>
            </a:br>
            <a:r>
              <a:rPr lang="sr-Latn-RS" altLang="en-US" sz="5400" b="1" dirty="0">
                <a:solidFill>
                  <a:srgbClr val="FF0000"/>
                </a:solidFill>
                <a:latin typeface="Arial" panose="020B0604020202020204" pitchFamily="34" charset="0"/>
                <a:cs typeface="Arial" panose="020B0604020202020204" pitchFamily="34" charset="0"/>
              </a:rPr>
              <a:t> </a:t>
            </a:r>
            <a:r>
              <a:rPr lang="sr-Latn-RS" altLang="en-US" sz="5400" b="1" dirty="0" smtClean="0">
                <a:solidFill>
                  <a:srgbClr val="FF0000"/>
                </a:solidFill>
                <a:latin typeface="Arial" panose="020B0604020202020204" pitchFamily="34" charset="0"/>
                <a:cs typeface="Arial" panose="020B0604020202020204" pitchFamily="34" charset="0"/>
              </a:rPr>
              <a:t>  </a:t>
            </a:r>
            <a:r>
              <a:rPr lang="sr-Cyrl-RS" altLang="en-US" sz="3200" b="1" dirty="0" smtClean="0">
                <a:solidFill>
                  <a:srgbClr val="FF0000"/>
                </a:solidFill>
                <a:latin typeface="Arial" panose="020B0604020202020204" pitchFamily="34" charset="0"/>
                <a:cs typeface="Arial" panose="020B0604020202020204" pitchFamily="34" charset="0"/>
              </a:rPr>
              <a:t>Роберт Фулгам</a:t>
            </a:r>
            <a:endParaRPr lang="en-GB" altLang="en-US" sz="5400" b="1" dirty="0" smtClean="0">
              <a:solidFill>
                <a:srgbClr val="FF0000"/>
              </a:solidFill>
              <a:latin typeface="Arial" panose="020B0604020202020204" pitchFamily="34" charset="0"/>
              <a:cs typeface="Arial" panose="020B0604020202020204" pitchFamily="34" charset="0"/>
            </a:endParaRPr>
          </a:p>
        </p:txBody>
      </p:sp>
      <p:sp>
        <p:nvSpPr>
          <p:cNvPr id="3" name="Title 1"/>
          <p:cNvSpPr txBox="1">
            <a:spLocks/>
          </p:cNvSpPr>
          <p:nvPr/>
        </p:nvSpPr>
        <p:spPr bwMode="auto">
          <a:xfrm>
            <a:off x="381000" y="3810000"/>
            <a:ext cx="11582400" cy="257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a:r>
              <a:rPr lang="sr-Cyrl-RS" sz="3200" dirty="0" smtClean="0">
                <a:latin typeface="Arial" panose="020B0604020202020204" pitchFamily="34" charset="0"/>
                <a:cs typeface="Arial" panose="020B0604020202020204" pitchFamily="34" charset="0"/>
              </a:rPr>
              <a:t>У различитим развојним фазама родитељи, као и деца, имају различите развојне задатке у превенцији по здравље штетних образаца понашања. </a:t>
            </a:r>
          </a:p>
          <a:p>
            <a:pPr algn="ctr" defTabSz="914400"/>
            <a:r>
              <a:rPr lang="sr-Cyrl-RS" sz="3200" dirty="0" smtClean="0">
                <a:latin typeface="Arial" panose="020B0604020202020204" pitchFamily="34" charset="0"/>
                <a:cs typeface="Arial" panose="020B0604020202020204" pitchFamily="34" charset="0"/>
              </a:rPr>
              <a:t>Иако многи чиниоци утичу на формирање понашања деце у односу на здравље, </a:t>
            </a:r>
            <a:r>
              <a:rPr lang="sr-Cyrl-RS" sz="3200" dirty="0" smtClean="0">
                <a:solidFill>
                  <a:srgbClr val="FF0000"/>
                </a:solidFill>
                <a:latin typeface="Arial" panose="020B0604020202020204" pitchFamily="34" charset="0"/>
                <a:cs typeface="Arial" panose="020B0604020202020204" pitchFamily="34" charset="0"/>
              </a:rPr>
              <a:t>први и најдуготрајнији фактор утицаја је лични пример родитеља/старатеља</a:t>
            </a:r>
            <a:r>
              <a:rPr lang="sr-Cyrl-RS" sz="3200" dirty="0" smtClean="0">
                <a:latin typeface="Arial" panose="020B0604020202020204" pitchFamily="34" charset="0"/>
                <a:cs typeface="Arial" panose="020B0604020202020204" pitchFamily="34" charset="0"/>
              </a:rPr>
              <a:t> и чланова породице. </a:t>
            </a:r>
            <a:endParaRPr lang="en-US"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28172" y="304800"/>
            <a:ext cx="11430000" cy="762000"/>
          </a:xfrm>
        </p:spPr>
        <p:txBody>
          <a:bodyPr/>
          <a:lstStyle/>
          <a:p>
            <a:pPr algn="ctr" eaLnBrk="1" hangingPunct="1"/>
            <a:r>
              <a:rPr lang="sr-Cyrl-RS" altLang="en-US" sz="32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type="body" idx="1"/>
          </p:nvPr>
        </p:nvSpPr>
        <p:spPr>
          <a:xfrm>
            <a:off x="609600" y="1241425"/>
            <a:ext cx="10121900" cy="4473575"/>
          </a:xfrm>
        </p:spPr>
        <p:txBody>
          <a:bodyPr/>
          <a:lstStyle/>
          <a:p>
            <a:pPr eaLnBrk="1" hangingPunct="1"/>
            <a:r>
              <a:rPr lang="sr-Cyrl-RS" altLang="en-US" sz="3200" b="1" dirty="0">
                <a:solidFill>
                  <a:srgbClr val="FF0000"/>
                </a:solidFill>
                <a:latin typeface="Arial" panose="020B0604020202020204" pitchFamily="34" charset="0"/>
                <a:cs typeface="Arial" panose="020B0604020202020204" pitchFamily="34" charset="0"/>
              </a:rPr>
              <a:t>Лични пример:</a:t>
            </a:r>
          </a:p>
          <a:p>
            <a:pPr lvl="1" eaLnBrk="1" hangingPunct="1"/>
            <a:r>
              <a:rPr lang="sr-Cyrl-RS" altLang="en-US" sz="2800" dirty="0" smtClean="0">
                <a:latin typeface="Arial" panose="020B0604020202020204" pitchFamily="34" charset="0"/>
                <a:cs typeface="Arial" panose="020B0604020202020204" pitchFamily="34" charset="0"/>
              </a:rPr>
              <a:t>Не пити уопште алкохолна пића или </a:t>
            </a:r>
            <a:r>
              <a:rPr lang="sr-Cyrl-RS" altLang="en-US" sz="2800" dirty="0" smtClean="0">
                <a:solidFill>
                  <a:srgbClr val="FF0000"/>
                </a:solidFill>
                <a:latin typeface="Arial" panose="020B0604020202020204" pitchFamily="34" charset="0"/>
                <a:cs typeface="Arial" panose="020B0604020202020204" pitchFamily="34" charset="0"/>
              </a:rPr>
              <a:t>познавати меру</a:t>
            </a:r>
            <a:r>
              <a:rPr lang="sr-Cyrl-RS" altLang="en-US" sz="2800" dirty="0" smtClean="0">
                <a:latin typeface="Arial" panose="020B0604020202020204" pitchFamily="34" charset="0"/>
                <a:cs typeface="Arial" panose="020B0604020202020204" pitchFamily="34" charset="0"/>
              </a:rPr>
              <a:t> (не личну него препоручену: </a:t>
            </a:r>
            <a:r>
              <a:rPr lang="sr-Cyrl-RS" altLang="en-US" sz="2800" dirty="0" smtClean="0">
                <a:solidFill>
                  <a:srgbClr val="FF0000"/>
                </a:solidFill>
                <a:latin typeface="Arial" panose="020B0604020202020204" pitchFamily="34" charset="0"/>
                <a:cs typeface="Arial" panose="020B0604020202020204" pitchFamily="34" charset="0"/>
              </a:rPr>
              <a:t>за потпуно здраве људе - 1 пиће за жене, 2 за мушкарце не чешће од 2 пута недељно</a:t>
            </a:r>
            <a:r>
              <a:rPr lang="sr-Cyrl-RS" altLang="en-US" sz="2800" dirty="0" smtClean="0">
                <a:latin typeface="Arial" panose="020B0604020202020204" pitchFamily="34" charset="0"/>
                <a:cs typeface="Arial" panose="020B0604020202020204" pitchFamily="34" charset="0"/>
              </a:rPr>
              <a:t> и </a:t>
            </a:r>
            <a:r>
              <a:rPr lang="sr-Cyrl-RS" altLang="en-US" sz="2800" dirty="0" smtClean="0">
                <a:solidFill>
                  <a:srgbClr val="FF0000"/>
                </a:solidFill>
                <a:latin typeface="Arial" panose="020B0604020202020204" pitchFamily="34" charset="0"/>
                <a:cs typeface="Arial" panose="020B0604020202020204" pitchFamily="34" charset="0"/>
              </a:rPr>
              <a:t>никада</a:t>
            </a:r>
            <a:r>
              <a:rPr lang="sr-Cyrl-RS" altLang="en-US" sz="2800" dirty="0" smtClean="0">
                <a:latin typeface="Arial" panose="020B0604020202020204" pitchFamily="34" charset="0"/>
                <a:cs typeface="Arial" panose="020B0604020202020204" pitchFamily="34" charset="0"/>
              </a:rPr>
              <a:t> приликом учешћа </a:t>
            </a:r>
            <a:r>
              <a:rPr lang="sr-Cyrl-RS" altLang="en-US" sz="2800" dirty="0" smtClean="0">
                <a:solidFill>
                  <a:srgbClr val="FF0000"/>
                </a:solidFill>
                <a:latin typeface="Arial" panose="020B0604020202020204" pitchFamily="34" charset="0"/>
                <a:cs typeface="Arial" panose="020B0604020202020204" pitchFamily="34" charset="0"/>
              </a:rPr>
              <a:t>у саобраћају или на послу</a:t>
            </a:r>
            <a:r>
              <a:rPr lang="sr-Cyrl-RS" altLang="en-US" sz="2800" dirty="0" smtClean="0">
                <a:latin typeface="Arial" panose="020B0604020202020204" pitchFamily="34" charset="0"/>
                <a:cs typeface="Arial" panose="020B0604020202020204" pitchFamily="34" charset="0"/>
              </a:rPr>
              <a:t>);</a:t>
            </a:r>
          </a:p>
          <a:p>
            <a:pPr lvl="1" eaLnBrk="1" hangingPunct="1"/>
            <a:r>
              <a:rPr lang="sr-Cyrl-RS" altLang="en-US" sz="2800" dirty="0" smtClean="0">
                <a:latin typeface="Arial" panose="020B0604020202020204" pitchFamily="34" charset="0"/>
                <a:cs typeface="Arial" panose="020B0604020202020204" pitchFamily="34" charset="0"/>
              </a:rPr>
              <a:t>Не конзумирати алкохол пред децом или избегавати; </a:t>
            </a:r>
          </a:p>
          <a:p>
            <a:pPr lvl="1" eaLnBrk="1" hangingPunct="1"/>
            <a:r>
              <a:rPr lang="sr-Cyrl-RS" altLang="en-US" sz="2800" dirty="0" smtClean="0">
                <a:latin typeface="Arial" panose="020B0604020202020204" pitchFamily="34" charset="0"/>
                <a:cs typeface="Arial" panose="020B0604020202020204" pitchFamily="34" charset="0"/>
              </a:rPr>
              <a:t>Не правити сопствена пића без дозволе и не куповати од нерегистрованих произвођача; </a:t>
            </a:r>
          </a:p>
          <a:p>
            <a:pPr lvl="1" eaLnBrk="1" hangingPunct="1"/>
            <a:r>
              <a:rPr lang="sr-Cyrl-RS" altLang="en-US" sz="2800" dirty="0" smtClean="0">
                <a:latin typeface="Arial" panose="020B0604020202020204" pitchFamily="34" charset="0"/>
                <a:cs typeface="Arial" panose="020B0604020202020204" pitchFamily="34" charset="0"/>
              </a:rPr>
              <a:t>Не слати децу да купују пића;</a:t>
            </a:r>
          </a:p>
        </p:txBody>
      </p:sp>
    </p:spTree>
    <p:extLst>
      <p:ext uri="{BB962C8B-B14F-4D97-AF65-F5344CB8AC3E}">
        <p14:creationId xmlns:p14="http://schemas.microsoft.com/office/powerpoint/2010/main" val="39737831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228600"/>
            <a:ext cx="12192000" cy="762000"/>
          </a:xfrm>
        </p:spPr>
        <p:txBody>
          <a:bodyPr/>
          <a:lstStyle/>
          <a:p>
            <a:pPr algn="ctr" eaLnBrk="1" hangingPunct="1"/>
            <a:r>
              <a:rPr lang="sr-Cyrl-RS" altLang="en-US" sz="32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3971" name="Rectangle 3"/>
          <p:cNvSpPr>
            <a:spLocks noGrp="1" noChangeArrowheads="1"/>
          </p:cNvSpPr>
          <p:nvPr>
            <p:ph type="body" idx="4294967295"/>
          </p:nvPr>
        </p:nvSpPr>
        <p:spPr>
          <a:xfrm>
            <a:off x="304800" y="1165225"/>
            <a:ext cx="11506200" cy="5997575"/>
          </a:xfrm>
        </p:spPr>
        <p:txBody>
          <a:bodyPr/>
          <a:lstStyle/>
          <a:p>
            <a:pPr eaLnBrk="1" hangingPunct="1"/>
            <a:r>
              <a:rPr lang="sr-Cyrl-RS" altLang="en-US" sz="3200" b="1" dirty="0">
                <a:solidFill>
                  <a:srgbClr val="FF0000"/>
                </a:solidFill>
                <a:latin typeface="Arial" panose="020B0604020202020204" pitchFamily="34" charset="0"/>
                <a:cs typeface="Arial" panose="020B0604020202020204" pitchFamily="34" charset="0"/>
              </a:rPr>
              <a:t>Лични пример:</a:t>
            </a:r>
            <a:endParaRPr lang="sr-Cyrl-RS" altLang="en-US" sz="3200" dirty="0" smtClean="0">
              <a:latin typeface="Arial" panose="020B0604020202020204" pitchFamily="34" charset="0"/>
              <a:cs typeface="Arial" panose="020B0604020202020204" pitchFamily="34" charset="0"/>
            </a:endParaRPr>
          </a:p>
          <a:p>
            <a:pPr lvl="1" eaLnBrk="1" hangingPunct="1"/>
            <a:r>
              <a:rPr lang="sr-Cyrl-RS" altLang="en-US" sz="2800" dirty="0">
                <a:latin typeface="Arial" panose="020B0604020202020204" pitchFamily="34" charset="0"/>
                <a:cs typeface="Arial" panose="020B0604020202020204" pitchFamily="34" charset="0"/>
              </a:rPr>
              <a:t>Не одвајати централне и изложбене делове намештаја у дневним собама за колекцију алкохолних пића; не причати пред децом похвално о “колекцији”; </a:t>
            </a:r>
          </a:p>
          <a:p>
            <a:pPr lvl="1" eaLnBrk="1" hangingPunct="1"/>
            <a:r>
              <a:rPr lang="sr-Cyrl-RS" altLang="en-US" sz="2800" dirty="0">
                <a:latin typeface="Arial" panose="020B0604020202020204" pitchFamily="34" charset="0"/>
                <a:cs typeface="Arial" panose="020B0604020202020204" pitchFamily="34" charset="0"/>
              </a:rPr>
              <a:t>Показати примером да су породична и пријатељска дружења апсолутно могућа и лепа без употребе алкохолних пића;</a:t>
            </a:r>
          </a:p>
          <a:p>
            <a:pPr lvl="1" eaLnBrk="1" hangingPunct="1"/>
            <a:r>
              <a:rPr lang="sr-Cyrl-RS" altLang="en-US" sz="2800" dirty="0">
                <a:latin typeface="Arial" panose="020B0604020202020204" pitchFamily="34" charset="0"/>
                <a:cs typeface="Arial" panose="020B0604020202020204" pitchFamily="34" charset="0"/>
              </a:rPr>
              <a:t>На славама, свадбама, рођенданима... показати примером да ови догађаји нису нужно повезани са употребом алкохолних пића, одн. демонстрирати умереност;</a:t>
            </a:r>
          </a:p>
          <a:p>
            <a:pPr lvl="1" eaLnBrk="1" hangingPunct="1"/>
            <a:r>
              <a:rPr lang="sr-Cyrl-RS" altLang="en-US" sz="2800" dirty="0">
                <a:solidFill>
                  <a:srgbClr val="FF0000"/>
                </a:solidFill>
                <a:latin typeface="Arial" panose="020B0604020202020204" pitchFamily="34" charset="0"/>
                <a:cs typeface="Arial" panose="020B0604020202020204" pitchFamily="34" charset="0"/>
              </a:rPr>
              <a:t>Уколико родитељ има проблем </a:t>
            </a:r>
            <a:r>
              <a:rPr lang="sr-Cyrl-RS" altLang="en-US" sz="2800" dirty="0" smtClean="0">
                <a:solidFill>
                  <a:srgbClr val="FF0000"/>
                </a:solidFill>
                <a:latin typeface="Arial" panose="020B0604020202020204" pitchFamily="34" charset="0"/>
                <a:cs typeface="Arial" panose="020B0604020202020204" pitchFamily="34" charset="0"/>
              </a:rPr>
              <a:t>са </a:t>
            </a:r>
            <a:r>
              <a:rPr lang="sr-Cyrl-RS" altLang="en-US" sz="2800" dirty="0">
                <a:solidFill>
                  <a:srgbClr val="FF0000"/>
                </a:solidFill>
                <a:latin typeface="Arial" panose="020B0604020202020204" pitchFamily="34" charset="0"/>
                <a:cs typeface="Arial" panose="020B0604020202020204" pitchFamily="34" charset="0"/>
              </a:rPr>
              <a:t>коришћењем </a:t>
            </a:r>
            <a:r>
              <a:rPr lang="sr-Cyrl-RS" altLang="en-US" sz="2800" dirty="0" smtClean="0">
                <a:solidFill>
                  <a:srgbClr val="FF0000"/>
                </a:solidFill>
                <a:latin typeface="Arial" panose="020B0604020202020204" pitchFamily="34" charset="0"/>
                <a:cs typeface="Arial" panose="020B0604020202020204" pitchFamily="34" charset="0"/>
              </a:rPr>
              <a:t>                   алкохолних </a:t>
            </a:r>
            <a:r>
              <a:rPr lang="sr-Cyrl-RS" altLang="en-US" sz="2800" dirty="0">
                <a:solidFill>
                  <a:srgbClr val="FF0000"/>
                </a:solidFill>
                <a:latin typeface="Arial" panose="020B0604020202020204" pitchFamily="34" charset="0"/>
                <a:cs typeface="Arial" panose="020B0604020202020204" pitchFamily="34" charset="0"/>
              </a:rPr>
              <a:t>пића, </a:t>
            </a:r>
            <a:r>
              <a:rPr lang="sr-Cyrl-RS" altLang="en-US" sz="2800" dirty="0" smtClean="0">
                <a:solidFill>
                  <a:srgbClr val="FF0000"/>
                </a:solidFill>
                <a:latin typeface="Arial" panose="020B0604020202020204" pitchFamily="34" charset="0"/>
                <a:cs typeface="Arial" panose="020B0604020202020204" pitchFamily="34" charset="0"/>
              </a:rPr>
              <a:t>показати примером                                             како </a:t>
            </a:r>
            <a:r>
              <a:rPr lang="sr-Cyrl-RS" altLang="en-US" sz="2800" dirty="0">
                <a:solidFill>
                  <a:srgbClr val="FF0000"/>
                </a:solidFill>
                <a:latin typeface="Arial" panose="020B0604020202020204" pitchFamily="34" charset="0"/>
                <a:cs typeface="Arial" panose="020B0604020202020204" pitchFamily="34" charset="0"/>
              </a:rPr>
              <a:t>се </a:t>
            </a:r>
            <a:r>
              <a:rPr lang="sr-Cyrl-RS" altLang="en-US" sz="2800" dirty="0" smtClean="0">
                <a:solidFill>
                  <a:srgbClr val="FF0000"/>
                </a:solidFill>
                <a:latin typeface="Arial" panose="020B0604020202020204" pitchFamily="34" charset="0"/>
                <a:cs typeface="Arial" panose="020B0604020202020204" pitchFamily="34" charset="0"/>
              </a:rPr>
              <a:t>отворено суочава </a:t>
            </a:r>
            <a:r>
              <a:rPr lang="sr-Cyrl-RS" altLang="en-US" sz="2800" dirty="0">
                <a:solidFill>
                  <a:srgbClr val="FF0000"/>
                </a:solidFill>
                <a:latin typeface="Arial" panose="020B0604020202020204" pitchFamily="34" charset="0"/>
                <a:cs typeface="Arial" panose="020B0604020202020204" pitchFamily="34" charset="0"/>
              </a:rPr>
              <a:t>са проблемом </a:t>
            </a:r>
            <a:r>
              <a:rPr lang="sr-Cyrl-RS" altLang="en-US" sz="2800" dirty="0" smtClean="0">
                <a:solidFill>
                  <a:srgbClr val="FF0000"/>
                </a:solidFill>
                <a:latin typeface="Arial" panose="020B0604020202020204" pitchFamily="34" charset="0"/>
                <a:cs typeface="Arial" panose="020B0604020202020204" pitchFamily="34" charset="0"/>
              </a:rPr>
              <a:t>                                                   и решава </a:t>
            </a:r>
            <a:r>
              <a:rPr lang="sr-Cyrl-RS" altLang="en-US" sz="2800" dirty="0">
                <a:solidFill>
                  <a:srgbClr val="FF0000"/>
                </a:solidFill>
                <a:latin typeface="Arial" panose="020B0604020202020204" pitchFamily="34" charset="0"/>
                <a:cs typeface="Arial" panose="020B0604020202020204" pitchFamily="34" charset="0"/>
              </a:rPr>
              <a:t>га уз помоћ стручњака.</a:t>
            </a:r>
            <a:endParaRPr lang="en-US" altLang="en-US" sz="2800" dirty="0">
              <a:solidFill>
                <a:srgbClr val="FF0000"/>
              </a:solidFill>
              <a:latin typeface="Arial" panose="020B0604020202020204" pitchFamily="34" charset="0"/>
              <a:cs typeface="Arial" panose="020B0604020202020204" pitchFamily="34" charset="0"/>
            </a:endParaRPr>
          </a:p>
        </p:txBody>
      </p:sp>
      <p:pic>
        <p:nvPicPr>
          <p:cNvPr id="83972" name="Picture 6" descr="al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743450"/>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983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84516" y="304800"/>
            <a:ext cx="9753600" cy="762000"/>
          </a:xfrm>
        </p:spPr>
        <p:txBody>
          <a:bodyPr/>
          <a:lstStyle/>
          <a:p>
            <a:pPr algn="ctr" eaLnBrk="1" hangingPunct="1"/>
            <a:r>
              <a:rPr lang="sr-Cyrl-RS" altLang="en-US" sz="28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152400" y="1371600"/>
            <a:ext cx="11887200" cy="3352800"/>
          </a:xfrm>
        </p:spPr>
        <p:txBody>
          <a:bodyPr/>
          <a:lstStyle/>
          <a:p>
            <a:pPr eaLnBrk="1" hangingPunct="1"/>
            <a:r>
              <a:rPr lang="sr-Cyrl-RS" altLang="en-US" sz="2500" b="1" dirty="0">
                <a:solidFill>
                  <a:srgbClr val="FF0000"/>
                </a:solidFill>
                <a:latin typeface="Arial" panose="020B0604020202020204" pitchFamily="34" charset="0"/>
                <a:cs typeface="Arial" panose="020B0604020202020204" pitchFamily="34" charset="0"/>
              </a:rPr>
              <a:t>Организација и надзор провођења слободног времна</a:t>
            </a:r>
          </a:p>
          <a:p>
            <a:pPr lvl="1" eaLnBrk="1" hangingPunct="1"/>
            <a:r>
              <a:rPr lang="sr-Cyrl-RS" altLang="en-US" sz="2700" dirty="0">
                <a:latin typeface="Arial" panose="020B0604020202020204" pitchFamily="34" charset="0"/>
                <a:cs typeface="Arial" panose="020B0604020202020204" pitchFamily="34" charset="0"/>
              </a:rPr>
              <a:t>Не куповати уопште а поготово не велике количине алкохолних пића за журке, а залихе склонити;</a:t>
            </a:r>
          </a:p>
          <a:p>
            <a:pPr lvl="1" eaLnBrk="1" hangingPunct="1"/>
            <a:r>
              <a:rPr lang="sr-Cyrl-RS" altLang="en-US" sz="2700" dirty="0">
                <a:latin typeface="Arial" panose="020B0604020202020204" pitchFamily="34" charset="0"/>
                <a:cs typeface="Arial" panose="020B0604020202020204" pitchFamily="34" charset="0"/>
              </a:rPr>
              <a:t>Повезати се са неколико родитеља уочи изласка или журке како би се деца припремила на ограничења а најбоље апстиненцију; </a:t>
            </a:r>
          </a:p>
          <a:p>
            <a:pPr lvl="1" eaLnBrk="1" hangingPunct="1"/>
            <a:r>
              <a:rPr lang="sr-Cyrl-RS" altLang="en-US" sz="2700" dirty="0">
                <a:latin typeface="Arial" panose="020B0604020202020204" pitchFamily="34" charset="0"/>
                <a:cs typeface="Arial" panose="020B0604020202020204" pitchFamily="34" charset="0"/>
              </a:rPr>
              <a:t>Подучити дете да на јавним местима и журкама, уколико пије, тражи пића са мањим % алкохола, у оригиналном паковању (или се лично увери у начин сервирања);</a:t>
            </a:r>
          </a:p>
        </p:txBody>
      </p:sp>
      <p:pic>
        <p:nvPicPr>
          <p:cNvPr id="84996" name="Picture 6" descr="GH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5024438"/>
            <a:ext cx="25146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5041901"/>
            <a:ext cx="38862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8" descr="poslovica_alkohl_1"/>
          <p:cNvPicPr>
            <a:picLocks noChangeAspect="1" noChangeArrowheads="1"/>
          </p:cNvPicPr>
          <p:nvPr/>
        </p:nvPicPr>
        <p:blipFill>
          <a:blip r:embed="rId4">
            <a:extLst>
              <a:ext uri="{28A0092B-C50C-407E-A947-70E740481C1C}">
                <a14:useLocalDpi xmlns:a14="http://schemas.microsoft.com/office/drawing/2010/main" val="0"/>
              </a:ext>
            </a:extLst>
          </a:blip>
          <a:srcRect t="7556" b="14223"/>
          <a:stretch>
            <a:fillRect/>
          </a:stretch>
        </p:blipFill>
        <p:spPr bwMode="auto">
          <a:xfrm>
            <a:off x="1905000" y="5367338"/>
            <a:ext cx="19050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8822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04800" y="164688"/>
            <a:ext cx="11811000" cy="762000"/>
          </a:xfrm>
        </p:spPr>
        <p:txBody>
          <a:bodyPr/>
          <a:lstStyle/>
          <a:p>
            <a:pPr algn="ctr" eaLnBrk="1" hangingPunct="1"/>
            <a:r>
              <a:rPr lang="sr-Cyrl-RS" altLang="en-US" sz="3200" b="1">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6019" name="Rectangle 3"/>
          <p:cNvSpPr>
            <a:spLocks noGrp="1" noChangeArrowheads="1"/>
          </p:cNvSpPr>
          <p:nvPr>
            <p:ph type="body" idx="4294967295"/>
          </p:nvPr>
        </p:nvSpPr>
        <p:spPr>
          <a:xfrm>
            <a:off x="304800" y="1214280"/>
            <a:ext cx="10474325" cy="5943600"/>
          </a:xfrm>
        </p:spPr>
        <p:txBody>
          <a:bodyPr/>
          <a:lstStyle/>
          <a:p>
            <a:pPr eaLnBrk="1" hangingPunct="1"/>
            <a:r>
              <a:rPr lang="sr-Cyrl-RS" altLang="en-US" sz="3200" b="1" dirty="0">
                <a:solidFill>
                  <a:srgbClr val="FF0000"/>
                </a:solidFill>
                <a:latin typeface="Arial" panose="020B0604020202020204" pitchFamily="34" charset="0"/>
                <a:cs typeface="Arial" panose="020B0604020202020204" pitchFamily="34" charset="0"/>
              </a:rPr>
              <a:t>Организација и надзор провођења слободног времна</a:t>
            </a:r>
          </a:p>
          <a:p>
            <a:pPr lvl="1" eaLnBrk="1" hangingPunct="1"/>
            <a:r>
              <a:rPr lang="sr-Cyrl-RS" altLang="en-US" sz="2800" dirty="0">
                <a:latin typeface="Arial" panose="020B0604020202020204" pitchFamily="34" charset="0"/>
                <a:cs typeface="Arial" panose="020B0604020202020204" pitchFamily="34" charset="0"/>
              </a:rPr>
              <a:t>Подучити дете да никако не управља моторним возилом и бициклом уколико конзумира алкохол;</a:t>
            </a:r>
          </a:p>
          <a:p>
            <a:pPr lvl="1" eaLnBrk="1" hangingPunct="1"/>
            <a:r>
              <a:rPr lang="sr-Cyrl-RS" altLang="en-US" sz="2800" dirty="0">
                <a:latin typeface="Arial" panose="020B0604020202020204" pitchFamily="34" charset="0"/>
                <a:cs typeface="Arial" panose="020B0604020202020204" pitchFamily="34" charset="0"/>
              </a:rPr>
              <a:t>Подучити дете да не седа у возило са возачем за којег није сигурно да није уопште конзумирао алкохол;</a:t>
            </a:r>
          </a:p>
          <a:p>
            <a:pPr lvl="1" eaLnBrk="1" hangingPunct="1"/>
            <a:r>
              <a:rPr lang="sr-Cyrl-RS" altLang="en-US" sz="2800" dirty="0">
                <a:latin typeface="Arial" panose="020B0604020202020204" pitchFamily="34" charset="0"/>
                <a:cs typeface="Arial" panose="020B0604020202020204" pitchFamily="34" charset="0"/>
              </a:rPr>
              <a:t>Омогућити да дете увек има новац за јавни превоз или такси са места забаве;</a:t>
            </a:r>
          </a:p>
          <a:p>
            <a:pPr lvl="1" eaLnBrk="1" hangingPunct="1"/>
            <a:r>
              <a:rPr lang="sr-Cyrl-RS" altLang="en-US" sz="2800" dirty="0">
                <a:latin typeface="Arial" panose="020B0604020202020204" pitchFamily="34" charset="0"/>
                <a:cs typeface="Arial" panose="020B0604020202020204" pitchFamily="34" charset="0"/>
              </a:rPr>
              <a:t>Подучити дете да ако конзумира алкохол не ступа у секс;</a:t>
            </a:r>
          </a:p>
          <a:p>
            <a:pPr lvl="1" eaLnBrk="1" hangingPunct="1"/>
            <a:r>
              <a:rPr lang="sr-Cyrl-RS" altLang="en-US" sz="2800" dirty="0">
                <a:latin typeface="Arial" panose="020B0604020202020204" pitchFamily="34" charset="0"/>
                <a:cs typeface="Arial" panose="020B0604020202020204" pitchFamily="34" charset="0"/>
              </a:rPr>
              <a:t>Афирмативно причати о свим                                                       јавним службама које могу да                                             помогну (полиција, хитна помоћ,                                     здравствене установе...)</a:t>
            </a:r>
            <a:endParaRPr lang="en-US" altLang="en-US" sz="2800" dirty="0">
              <a:latin typeface="Arial" panose="020B0604020202020204" pitchFamily="34" charset="0"/>
              <a:cs typeface="Arial" panose="020B0604020202020204" pitchFamily="34" charset="0"/>
            </a:endParaRPr>
          </a:p>
        </p:txBody>
      </p:sp>
      <p:pic>
        <p:nvPicPr>
          <p:cNvPr id="86020" name="Picture 4" descr="dontdrinkand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675" y="474345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2435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7984" y="228600"/>
            <a:ext cx="12496800" cy="762000"/>
          </a:xfrm>
        </p:spPr>
        <p:txBody>
          <a:bodyPr/>
          <a:lstStyle/>
          <a:p>
            <a:pPr algn="ctr" eaLnBrk="1" hangingPunct="1"/>
            <a:r>
              <a:rPr lang="sr-Cyrl-RS" altLang="en-US" sz="34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400" b="1" dirty="0">
              <a:solidFill>
                <a:srgbClr val="FF0000"/>
              </a:solidFill>
              <a:latin typeface="Arial" panose="020B0604020202020204" pitchFamily="34" charset="0"/>
              <a:cs typeface="Arial" panose="020B0604020202020204" pitchFamily="34" charset="0"/>
            </a:endParaRPr>
          </a:p>
        </p:txBody>
      </p:sp>
      <p:sp>
        <p:nvSpPr>
          <p:cNvPr id="87043" name="Rectangle 3"/>
          <p:cNvSpPr>
            <a:spLocks noGrp="1" noChangeArrowheads="1"/>
          </p:cNvSpPr>
          <p:nvPr>
            <p:ph type="body" idx="1"/>
          </p:nvPr>
        </p:nvSpPr>
        <p:spPr>
          <a:xfrm>
            <a:off x="-90948" y="1265238"/>
            <a:ext cx="10896600" cy="5745162"/>
          </a:xfrm>
        </p:spPr>
        <p:txBody>
          <a:bodyPr/>
          <a:lstStyle/>
          <a:p>
            <a:pPr indent="58738" eaLnBrk="1" hangingPunct="1"/>
            <a:r>
              <a:rPr lang="sr-Cyrl-RS" altLang="en-US" sz="3200" b="1" dirty="0">
                <a:solidFill>
                  <a:srgbClr val="FF0000"/>
                </a:solidFill>
                <a:latin typeface="Arial" panose="020B0604020202020204" pitchFamily="34" charset="0"/>
                <a:cs typeface="Arial" panose="020B0604020202020204" pitchFamily="34" charset="0"/>
              </a:rPr>
              <a:t>  Нормативна родитељска едукација: </a:t>
            </a:r>
          </a:p>
          <a:p>
            <a:pPr marL="1144588" lvl="2" eaLnBrk="1" hangingPunct="1"/>
            <a:r>
              <a:rPr lang="sr-Cyrl-RS" altLang="en-US" sz="2800" dirty="0">
                <a:latin typeface="Arial" panose="020B0604020202020204" pitchFamily="34" charset="0"/>
                <a:cs typeface="Arial" panose="020B0604020202020204" pitchFamily="34" charset="0"/>
              </a:rPr>
              <a:t>Узимање алакохолних пића није знак ничије зрелости;</a:t>
            </a:r>
          </a:p>
          <a:p>
            <a:pPr marL="1144588" lvl="2" eaLnBrk="1" hangingPunct="1"/>
            <a:r>
              <a:rPr lang="sr-Cyrl-RS" altLang="en-US" sz="2800" dirty="0">
                <a:latin typeface="Arial" panose="020B0604020202020204" pitchFamily="34" charset="0"/>
                <a:cs typeface="Arial" panose="020B0604020202020204" pitchFamily="34" charset="0"/>
              </a:rPr>
              <a:t>“Пијење ради опијања” (</a:t>
            </a:r>
            <a:r>
              <a:rPr lang="en-US" altLang="en-US" sz="2800" i="1" dirty="0" err="1">
                <a:latin typeface="Arial" panose="020B0604020202020204" pitchFamily="34" charset="0"/>
                <a:cs typeface="Arial" panose="020B0604020202020204" pitchFamily="34" charset="0"/>
              </a:rPr>
              <a:t>bindge</a:t>
            </a:r>
            <a:r>
              <a:rPr lang="en-US" altLang="en-US" sz="2800" i="1" dirty="0">
                <a:latin typeface="Arial" panose="020B0604020202020204" pitchFamily="34" charset="0"/>
                <a:cs typeface="Arial" panose="020B0604020202020204" pitchFamily="34" charset="0"/>
              </a:rPr>
              <a:t> drinking</a:t>
            </a:r>
            <a:r>
              <a:rPr lang="en-US" altLang="en-US" sz="2800" dirty="0">
                <a:latin typeface="Arial" panose="020B0604020202020204" pitchFamily="34" charset="0"/>
                <a:cs typeface="Arial" panose="020B0604020202020204" pitchFamily="34" charset="0"/>
              </a:rPr>
              <a:t>)</a:t>
            </a:r>
            <a:r>
              <a:rPr lang="sr-Cyrl-RS" altLang="en-US" sz="2800" dirty="0">
                <a:latin typeface="Arial" panose="020B0604020202020204" pitchFamily="34" charset="0"/>
                <a:cs typeface="Arial" panose="020B0604020202020204" pitchFamily="34" charset="0"/>
              </a:rPr>
              <a:t> је најопаснија врста употребе алкохола, нарочито код младих;</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код</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неких</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настаје</a:t>
            </a:r>
            <a:r>
              <a:rPr lang="en-US" altLang="en-US" sz="2800" dirty="0">
                <a:latin typeface="Arial" panose="020B0604020202020204" pitchFamily="34" charset="0"/>
                <a:cs typeface="Arial" panose="020B0604020202020204" pitchFamily="34" charset="0"/>
              </a:rPr>
              <a:t> и </a:t>
            </a:r>
            <a:r>
              <a:rPr lang="en-US" altLang="en-US" sz="2800" dirty="0" err="1">
                <a:latin typeface="Arial" panose="020B0604020202020204" pitchFamily="34" charset="0"/>
                <a:cs typeface="Arial" panose="020B0604020202020204" pitchFamily="34" charset="0"/>
              </a:rPr>
              <a:t>после</a:t>
            </a:r>
            <a:r>
              <a:rPr lang="en-US" altLang="en-US" sz="2800" dirty="0">
                <a:latin typeface="Arial" panose="020B0604020202020204" pitchFamily="34" charset="0"/>
                <a:cs typeface="Arial" panose="020B0604020202020204" pitchFamily="34" charset="0"/>
              </a:rPr>
              <a:t> 2 </a:t>
            </a:r>
            <a:r>
              <a:rPr lang="en-US" altLang="en-US" sz="2800" dirty="0" err="1">
                <a:latin typeface="Arial" panose="020B0604020202020204" pitchFamily="34" charset="0"/>
                <a:cs typeface="Arial" panose="020B0604020202020204" pitchFamily="34" charset="0"/>
              </a:rPr>
              <a:t>пи</a:t>
            </a:r>
            <a:r>
              <a:rPr lang="sr-Cyrl-RS" altLang="en-US" sz="2800" dirty="0">
                <a:latin typeface="Arial" panose="020B0604020202020204" pitchFamily="34" charset="0"/>
                <a:cs typeface="Arial" panose="020B0604020202020204" pitchFamily="34" charset="0"/>
              </a:rPr>
              <a:t>ћ</a:t>
            </a:r>
            <a:r>
              <a:rPr lang="en-US" altLang="en-US" sz="2800" dirty="0">
                <a:latin typeface="Arial" panose="020B0604020202020204" pitchFamily="34" charset="0"/>
                <a:cs typeface="Arial" panose="020B0604020202020204" pitchFamily="34" charset="0"/>
              </a:rPr>
              <a:t>а</a:t>
            </a:r>
            <a:r>
              <a:rPr lang="sr-Cyrl-RS" altLang="en-US" sz="2800" dirty="0">
                <a:latin typeface="Arial" panose="020B0604020202020204" pitchFamily="34" charset="0"/>
                <a:cs typeface="Arial" panose="020B0604020202020204" pitchFamily="34" charset="0"/>
              </a:rPr>
              <a:t>;</a:t>
            </a:r>
          </a:p>
          <a:p>
            <a:pPr marL="1144588" lvl="2" eaLnBrk="1" hangingPunct="1"/>
            <a:r>
              <a:rPr lang="sr-Cyrl-RS" altLang="en-US" sz="2800" dirty="0">
                <a:latin typeface="Arial" panose="020B0604020202020204" pitchFamily="34" charset="0"/>
                <a:cs typeface="Arial" panose="020B0604020202020204" pitchFamily="34" charset="0"/>
              </a:rPr>
              <a:t>Последице тешког пијанства: </a:t>
            </a:r>
          </a:p>
          <a:p>
            <a:pPr lvl="3" eaLnBrk="1" hangingPunct="1"/>
            <a:r>
              <a:rPr lang="sr-Cyrl-RS" altLang="en-US" sz="2400" dirty="0">
                <a:latin typeface="Arial" panose="020B0604020202020204" pitchFamily="34" charset="0"/>
                <a:cs typeface="Arial" panose="020B0604020202020204" pitchFamily="34" charset="0"/>
              </a:rPr>
              <a:t>тровање до смртног исхода; </a:t>
            </a:r>
          </a:p>
          <a:p>
            <a:pPr lvl="3" eaLnBrk="1" hangingPunct="1"/>
            <a:r>
              <a:rPr lang="sr-Cyrl-RS" altLang="en-US" sz="2400" dirty="0">
                <a:latin typeface="Arial" panose="020B0604020202020204" pitchFamily="34" charset="0"/>
                <a:cs typeface="Arial" panose="020B0604020202020204" pitchFamily="34" charset="0"/>
              </a:rPr>
              <a:t>тровање са здравственим и психолошким последицама;</a:t>
            </a:r>
          </a:p>
          <a:p>
            <a:pPr lvl="3" eaLnBrk="1" hangingPunct="1"/>
            <a:r>
              <a:rPr lang="sr-Cyrl-RS" altLang="en-US" sz="2400" dirty="0">
                <a:latin typeface="Arial" panose="020B0604020202020204" pitchFamily="34" charset="0"/>
                <a:cs typeface="Arial" panose="020B0604020202020204" pitchFamily="34" charset="0"/>
              </a:rPr>
              <a:t>несећање на преузете ризике у                                                  саобраћају, сексу и односима                                                             према људима и имовини;</a:t>
            </a:r>
            <a:r>
              <a:rPr lang="en-US" altLang="en-US" sz="2400" dirty="0">
                <a:latin typeface="Arial" panose="020B0604020202020204" pitchFamily="34" charset="0"/>
                <a:cs typeface="Arial" panose="020B0604020202020204" pitchFamily="34" charset="0"/>
              </a:rPr>
              <a:t> </a:t>
            </a:r>
            <a:endParaRPr lang="sr-Cyrl-RS" altLang="en-US" sz="2400" dirty="0">
              <a:latin typeface="Arial" panose="020B0604020202020204" pitchFamily="34" charset="0"/>
              <a:cs typeface="Arial" panose="020B0604020202020204" pitchFamily="34" charset="0"/>
            </a:endParaRPr>
          </a:p>
          <a:p>
            <a:pPr lvl="3" eaLnBrk="1" hangingPunct="1"/>
            <a:r>
              <a:rPr lang="sr-Cyrl-RS" altLang="en-US" sz="2400" dirty="0">
                <a:latin typeface="Arial" panose="020B0604020202020204" pitchFamily="34" charset="0"/>
                <a:cs typeface="Arial" panose="020B0604020202020204" pitchFamily="34" charset="0"/>
              </a:rPr>
              <a:t>кривична одговорност за</a:t>
            </a:r>
            <a:r>
              <a:rPr lang="en-US" altLang="en-US" sz="2400" dirty="0">
                <a:latin typeface="Arial" panose="020B0604020202020204" pitchFamily="34" charset="0"/>
                <a:cs typeface="Arial" panose="020B0604020202020204" pitchFamily="34" charset="0"/>
              </a:rPr>
              <a:t> </a:t>
            </a:r>
            <a:r>
              <a:rPr lang="sr-Latn-RS" altLang="en-US" sz="2400" dirty="0">
                <a:latin typeface="Arial" panose="020B0604020202020204" pitchFamily="34" charset="0"/>
                <a:cs typeface="Arial" panose="020B0604020202020204" pitchFamily="34" charset="0"/>
              </a:rPr>
              <a:t>o</a:t>
            </a:r>
            <a:r>
              <a:rPr lang="sr-Cyrl-RS" altLang="en-US" sz="2400" dirty="0">
                <a:latin typeface="Arial" panose="020B0604020202020204" pitchFamily="34" charset="0"/>
                <a:cs typeface="Arial" panose="020B0604020202020204" pitchFamily="34" charset="0"/>
              </a:rPr>
              <a:t>дређена                                          учињена дела је често и увећана.</a:t>
            </a:r>
            <a:endParaRPr lang="en-US" altLang="en-US" sz="2400" dirty="0">
              <a:latin typeface="Arial" panose="020B0604020202020204" pitchFamily="34" charset="0"/>
              <a:cs typeface="Arial" panose="020B0604020202020204" pitchFamily="34" charset="0"/>
            </a:endParaRPr>
          </a:p>
        </p:txBody>
      </p:sp>
      <p:pic>
        <p:nvPicPr>
          <p:cNvPr id="87044" name="Picture 5" descr="alk5"/>
          <p:cNvPicPr>
            <a:picLocks noChangeAspect="1" noChangeArrowheads="1"/>
          </p:cNvPicPr>
          <p:nvPr/>
        </p:nvPicPr>
        <p:blipFill>
          <a:blip r:embed="rId2">
            <a:extLst>
              <a:ext uri="{28A0092B-C50C-407E-A947-70E740481C1C}">
                <a14:useLocalDpi xmlns:a14="http://schemas.microsoft.com/office/drawing/2010/main" val="0"/>
              </a:ext>
            </a:extLst>
          </a:blip>
          <a:srcRect l="13589" r="11150"/>
          <a:stretch>
            <a:fillRect/>
          </a:stretch>
        </p:blipFill>
        <p:spPr bwMode="auto">
          <a:xfrm>
            <a:off x="9372600" y="4633912"/>
            <a:ext cx="2743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897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76200" y="152400"/>
            <a:ext cx="11887199" cy="762000"/>
          </a:xfrm>
        </p:spPr>
        <p:txBody>
          <a:bodyPr/>
          <a:lstStyle/>
          <a:p>
            <a:pPr algn="ctr" eaLnBrk="1" hangingPunct="1"/>
            <a:r>
              <a:rPr lang="sr-Cyrl-RS" altLang="en-US" sz="3200" b="1">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200" b="1">
              <a:solidFill>
                <a:srgbClr val="FF0000"/>
              </a:solidFill>
              <a:latin typeface="Arial" panose="020B0604020202020204" pitchFamily="34" charset="0"/>
              <a:cs typeface="Arial" panose="020B0604020202020204" pitchFamily="34" charset="0"/>
            </a:endParaRPr>
          </a:p>
        </p:txBody>
      </p:sp>
      <p:sp>
        <p:nvSpPr>
          <p:cNvPr id="88067" name="Rectangle 3"/>
          <p:cNvSpPr>
            <a:spLocks noGrp="1" noChangeArrowheads="1"/>
          </p:cNvSpPr>
          <p:nvPr>
            <p:ph type="body" idx="4294967295"/>
          </p:nvPr>
        </p:nvSpPr>
        <p:spPr>
          <a:xfrm>
            <a:off x="2" y="990600"/>
            <a:ext cx="11658598" cy="6219825"/>
          </a:xfrm>
        </p:spPr>
        <p:txBody>
          <a:bodyPr/>
          <a:lstStyle/>
          <a:p>
            <a:pPr eaLnBrk="1" hangingPunct="1">
              <a:lnSpc>
                <a:spcPct val="90000"/>
              </a:lnSpc>
            </a:pPr>
            <a:r>
              <a:rPr lang="sr-Cyrl-RS" altLang="en-US" sz="2400" b="1" dirty="0">
                <a:solidFill>
                  <a:srgbClr val="FF0000"/>
                </a:solidFill>
                <a:latin typeface="Arial" panose="020B0604020202020204" pitchFamily="34" charset="0"/>
                <a:cs typeface="Arial" panose="020B0604020202020204" pitchFamily="34" charset="0"/>
              </a:rPr>
              <a:t>Нормативна родитељска едукација: </a:t>
            </a:r>
            <a:endParaRPr lang="en-US" altLang="en-US" sz="3200" dirty="0">
              <a:latin typeface="Arial" panose="020B0604020202020204" pitchFamily="34" charset="0"/>
              <a:cs typeface="Arial" panose="020B0604020202020204" pitchFamily="34" charset="0"/>
            </a:endParaRPr>
          </a:p>
          <a:p>
            <a:pPr lvl="2" eaLnBrk="1" hangingPunct="1">
              <a:lnSpc>
                <a:spcPct val="90000"/>
              </a:lnSpc>
            </a:pPr>
            <a:r>
              <a:rPr lang="sr-Cyrl-RS" altLang="en-US" sz="2400" dirty="0">
                <a:latin typeface="Arial" panose="020B0604020202020204" pitchFamily="34" charset="0"/>
                <a:cs typeface="Arial" panose="020B0604020202020204" pitchFamily="34" charset="0"/>
              </a:rPr>
              <a:t>Објаснити детету (и знати) да </a:t>
            </a:r>
            <a:r>
              <a:rPr lang="sr-Cyrl-RS" altLang="en-US" sz="2400" dirty="0">
                <a:solidFill>
                  <a:srgbClr val="FF0000"/>
                </a:solidFill>
                <a:latin typeface="Arial" panose="020B0604020202020204" pitchFamily="34" charset="0"/>
                <a:cs typeface="Arial" panose="020B0604020202020204" pitchFamily="34" charset="0"/>
              </a:rPr>
              <a:t>утицај алкохолних пића зависи од</a:t>
            </a:r>
            <a:r>
              <a:rPr lang="sr-Cyrl-RS" altLang="en-US" sz="2400" dirty="0">
                <a:latin typeface="Arial" panose="020B0604020202020204" pitchFamily="34" charset="0"/>
                <a:cs typeface="Arial" panose="020B0604020202020204" pitchFamily="34" charset="0"/>
              </a:rPr>
              <a:t>:</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 алкохола</a:t>
            </a:r>
            <a:r>
              <a:rPr lang="sr-Cyrl-RS" altLang="en-US" sz="2100" b="1" dirty="0">
                <a:latin typeface="Arial" panose="020B0604020202020204" pitchFamily="34" charset="0"/>
                <a:cs typeface="Arial" panose="020B0604020202020204" pitchFamily="34" charset="0"/>
              </a:rPr>
              <a:t> у алкохолним пићима</a:t>
            </a:r>
            <a:r>
              <a:rPr lang="sr-Cyrl-RS" altLang="en-US" sz="2100" dirty="0">
                <a:solidFill>
                  <a:srgbClr val="00CC99"/>
                </a:solidFill>
                <a:latin typeface="Arial" panose="020B0604020202020204" pitchFamily="34" charset="0"/>
                <a:cs typeface="Arial" panose="020B0604020202020204" pitchFamily="34" charset="0"/>
              </a:rPr>
              <a:t>* </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Броја</a:t>
            </a:r>
            <a:r>
              <a:rPr lang="sr-Cyrl-RS" altLang="en-US" sz="2100" b="1" dirty="0">
                <a:latin typeface="Arial" panose="020B0604020202020204" pitchFamily="34" charset="0"/>
                <a:cs typeface="Arial" panose="020B0604020202020204" pitchFamily="34" charset="0"/>
              </a:rPr>
              <a:t> попијених алкохолних </a:t>
            </a:r>
            <a:r>
              <a:rPr lang="sr-Cyrl-RS" altLang="en-US" sz="2100" b="1" dirty="0">
                <a:solidFill>
                  <a:srgbClr val="FF0000"/>
                </a:solidFill>
                <a:latin typeface="Arial" panose="020B0604020202020204" pitchFamily="34" charset="0"/>
                <a:cs typeface="Arial" panose="020B0604020202020204" pitchFamily="34" charset="0"/>
              </a:rPr>
              <a:t>пића</a:t>
            </a:r>
            <a:r>
              <a:rPr lang="sr-Cyrl-RS" altLang="en-US" sz="2100" b="1" dirty="0">
                <a:latin typeface="Arial" panose="020B0604020202020204" pitchFamily="34" charset="0"/>
                <a:cs typeface="Arial" panose="020B0604020202020204" pitchFamily="34" charset="0"/>
              </a:rPr>
              <a:t> </a:t>
            </a:r>
          </a:p>
          <a:p>
            <a:pPr lvl="3" eaLnBrk="1" hangingPunct="1">
              <a:lnSpc>
                <a:spcPct val="90000"/>
              </a:lnSpc>
              <a:buFontTx/>
              <a:buNone/>
            </a:pPr>
            <a:r>
              <a:rPr lang="sr-Cyrl-RS" altLang="en-US" sz="2100" dirty="0">
                <a:latin typeface="Arial" panose="020B0604020202020204" pitchFamily="34" charset="0"/>
                <a:cs typeface="Arial" panose="020B0604020202020204" pitchFamily="34" charset="0"/>
              </a:rPr>
              <a:t>	(најчешће 1 типично послужење = 1 алкохолна јединица али то варира!)</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Брзине пијења</a:t>
            </a:r>
            <a:r>
              <a:rPr lang="sr-Cyrl-RS" altLang="en-US" sz="2100" b="1" dirty="0">
                <a:latin typeface="Arial" panose="020B0604020202020204" pitchFamily="34" charset="0"/>
                <a:cs typeface="Arial" panose="020B0604020202020204" pitchFamily="34" charset="0"/>
              </a:rPr>
              <a:t> </a:t>
            </a:r>
            <a:r>
              <a:rPr lang="sr-Cyrl-RS" altLang="en-US" sz="2100" dirty="0">
                <a:latin typeface="Arial" panose="020B0604020202020204" pitchFamily="34" charset="0"/>
                <a:cs typeface="Arial" panose="020B0604020202020204" pitchFamily="34" charset="0"/>
              </a:rPr>
              <a:t>(краће време – јаче дејство; макс. конц. за 30-60</a:t>
            </a:r>
            <a:r>
              <a:rPr lang="en-US" altLang="en-US" sz="2100" dirty="0">
                <a:latin typeface="Arial" panose="020B0604020202020204" pitchFamily="34" charset="0"/>
                <a:cs typeface="Arial" panose="020B0604020202020204" pitchFamily="34" charset="0"/>
              </a:rPr>
              <a:t>’</a:t>
            </a:r>
            <a:r>
              <a:rPr lang="sr-Cyrl-RS" altLang="en-US" sz="2100" dirty="0">
                <a:latin typeface="Arial" panose="020B0604020202020204" pitchFamily="34" charset="0"/>
                <a:cs typeface="Arial" panose="020B0604020202020204" pitchFamily="34" charset="0"/>
              </a:rPr>
              <a:t>)</a:t>
            </a:r>
            <a:endParaRPr lang="sr-Cyrl-RS" altLang="en-US" sz="2100" b="1" dirty="0">
              <a:latin typeface="Arial" panose="020B0604020202020204" pitchFamily="34" charset="0"/>
              <a:cs typeface="Arial" panose="020B0604020202020204" pitchFamily="34" charset="0"/>
            </a:endParaRP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Пола</a:t>
            </a:r>
            <a:r>
              <a:rPr lang="sr-Cyrl-RS" altLang="en-US" sz="2100" dirty="0">
                <a:latin typeface="Arial" panose="020B0604020202020204" pitchFamily="34" charset="0"/>
                <a:cs typeface="Arial" panose="020B0604020202020204" pitchFamily="34" charset="0"/>
              </a:rPr>
              <a:t> (жене више реагују због мање ТТ и % воде у телу)</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Телесне масе</a:t>
            </a:r>
            <a:r>
              <a:rPr lang="sr-Cyrl-RS" altLang="en-US" sz="2100" dirty="0">
                <a:latin typeface="Arial" panose="020B0604020202020204" pitchFamily="34" charset="0"/>
                <a:cs typeface="Arial" panose="020B0604020202020204" pitchFamily="34" charset="0"/>
              </a:rPr>
              <a:t> (мања тежина – јаче дејство)</a:t>
            </a:r>
            <a:endParaRPr lang="sr-Cyrl-RS" altLang="en-US" sz="2100" b="1" dirty="0">
              <a:latin typeface="Arial" panose="020B0604020202020204" pitchFamily="34" charset="0"/>
              <a:cs typeface="Arial" panose="020B0604020202020204" pitchFamily="34" charset="0"/>
            </a:endParaRP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Глади</a:t>
            </a:r>
            <a:r>
              <a:rPr lang="sr-Cyrl-RS" altLang="en-US" sz="2100" dirty="0">
                <a:latin typeface="Arial" panose="020B0604020202020204" pitchFamily="34" charset="0"/>
                <a:cs typeface="Arial" panose="020B0604020202020204" pitchFamily="34" charset="0"/>
              </a:rPr>
              <a:t> (већа глад - јаче дејство)</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Врсте поједене хране</a:t>
            </a:r>
            <a:r>
              <a:rPr lang="sr-Cyrl-RS" altLang="en-US" sz="2100" dirty="0">
                <a:latin typeface="Arial" panose="020B0604020202020204" pitchFamily="34" charset="0"/>
                <a:cs typeface="Arial" panose="020B0604020202020204" pitchFamily="34" charset="0"/>
              </a:rPr>
              <a:t> (веће дејство алкохола ако је оброк био калоријски слаб, претежно угљенохидратни, сладак или воћни)</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Умора</a:t>
            </a:r>
            <a:r>
              <a:rPr lang="sr-Cyrl-RS" altLang="en-US" sz="2100" dirty="0">
                <a:latin typeface="Arial" panose="020B0604020202020204" pitchFamily="34" charset="0"/>
                <a:cs typeface="Arial" panose="020B0604020202020204" pitchFamily="34" charset="0"/>
              </a:rPr>
              <a:t> (веће дејство алкохола ако је особа физички преморена или неиспавана);</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Здравственог стања</a:t>
            </a:r>
            <a:r>
              <a:rPr lang="sr-Cyrl-RS" altLang="en-US" sz="2100" dirty="0">
                <a:latin typeface="Arial" panose="020B0604020202020204" pitchFamily="34" charset="0"/>
                <a:cs typeface="Arial" panose="020B0604020202020204" pitchFamily="34" charset="0"/>
              </a:rPr>
              <a:t> (неки лекови за прехладу, алергију, бол итд. се не смеју комбиновати са алкохолом; читати упутства);</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Наслеђених особина</a:t>
            </a:r>
            <a:r>
              <a:rPr lang="sr-Cyrl-RS" altLang="en-US" sz="2100" b="1" dirty="0">
                <a:latin typeface="Arial" panose="020B0604020202020204" pitchFamily="34" charset="0"/>
                <a:cs typeface="Arial" panose="020B0604020202020204" pitchFamily="34" charset="0"/>
              </a:rPr>
              <a:t> </a:t>
            </a:r>
            <a:r>
              <a:rPr lang="sr-Cyrl-RS" altLang="en-US" sz="2100" dirty="0">
                <a:latin typeface="Arial" panose="020B0604020202020204" pitchFamily="34" charset="0"/>
                <a:cs typeface="Arial" panose="020B0604020202020204" pitchFamily="34" charset="0"/>
              </a:rPr>
              <a:t>(ензим алкохолна дехидрогеназа);</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Претходних искуства</a:t>
            </a:r>
            <a:r>
              <a:rPr lang="sr-Cyrl-RS" altLang="en-US" sz="2100" b="1" dirty="0">
                <a:latin typeface="Arial" panose="020B0604020202020204" pitchFamily="34" charset="0"/>
                <a:cs typeface="Arial" panose="020B0604020202020204" pitchFamily="34" charset="0"/>
              </a:rPr>
              <a:t> итд.</a:t>
            </a:r>
            <a:endParaRPr lang="en-US" altLang="en-US" sz="2100" b="1" dirty="0">
              <a:latin typeface="Arial" panose="020B0604020202020204" pitchFamily="34" charset="0"/>
              <a:cs typeface="Arial" panose="020B0604020202020204" pitchFamily="34" charset="0"/>
            </a:endParaRPr>
          </a:p>
        </p:txBody>
      </p:sp>
      <p:sp>
        <p:nvSpPr>
          <p:cNvPr id="88068" name="Text Box 4"/>
          <p:cNvSpPr txBox="1">
            <a:spLocks noChangeArrowheads="1"/>
          </p:cNvSpPr>
          <p:nvPr/>
        </p:nvSpPr>
        <p:spPr bwMode="auto">
          <a:xfrm>
            <a:off x="6383591" y="1779988"/>
            <a:ext cx="5638799" cy="523220"/>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1400" b="1" dirty="0">
                <a:solidFill>
                  <a:srgbClr val="00CC99"/>
                </a:solidFill>
              </a:rPr>
              <a:t>*</a:t>
            </a:r>
            <a:r>
              <a:rPr lang="sr-Cyrl-RS" altLang="en-US" sz="1400" b="1" dirty="0"/>
              <a:t> Пиво: 2-6%; Алкопопси (бризер и сл): око 5%; Вино: 10-14%; </a:t>
            </a:r>
          </a:p>
          <a:p>
            <a:pPr>
              <a:spcBef>
                <a:spcPct val="0"/>
              </a:spcBef>
              <a:buFontTx/>
              <a:buNone/>
            </a:pPr>
            <a:r>
              <a:rPr lang="sr-Cyrl-RS" altLang="en-US" sz="1400" b="1" dirty="0"/>
              <a:t>Домаћа алкохолна пића: 20-45%; виски, коњак: 30-50% </a:t>
            </a:r>
            <a:endParaRPr lang="en-US" altLang="en-US" sz="1400" b="1" dirty="0"/>
          </a:p>
        </p:txBody>
      </p:sp>
    </p:spTree>
    <p:extLst>
      <p:ext uri="{BB962C8B-B14F-4D97-AF65-F5344CB8AC3E}">
        <p14:creationId xmlns:p14="http://schemas.microsoft.com/office/powerpoint/2010/main" val="14688592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500970"/>
            <a:ext cx="8001000" cy="509587"/>
          </a:xfrm>
        </p:spPr>
        <p:txBody>
          <a:bodyPr/>
          <a:lstStyle/>
          <a:p>
            <a:pPr algn="l">
              <a:defRPr/>
            </a:pPr>
            <a:r>
              <a:rPr lang="sr-Cyrl-R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Р</a:t>
            </a:r>
            <a:r>
              <a:rPr lang="ru-RU"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азлози због којих </a:t>
            </a:r>
            <a:r>
              <a:rPr lang="sr-Cyrl-R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млади</a:t>
            </a:r>
            <a:r>
              <a:rPr lang="ru-RU"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злоупотребљавају супстанце</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19459" name="Rectangle 3"/>
          <p:cNvSpPr>
            <a:spLocks noGrp="1" noChangeArrowheads="1"/>
          </p:cNvSpPr>
          <p:nvPr>
            <p:ph type="body" idx="1"/>
          </p:nvPr>
        </p:nvSpPr>
        <p:spPr>
          <a:xfrm>
            <a:off x="381000" y="1371600"/>
            <a:ext cx="11353800" cy="5715000"/>
          </a:xfrm>
        </p:spPr>
        <p:txBody>
          <a:bodyPr/>
          <a:lstStyle/>
          <a:p>
            <a:pPr>
              <a:lnSpc>
                <a:spcPct val="90000"/>
              </a:lnSpc>
            </a:pPr>
            <a:r>
              <a:rPr lang="sr-Cyrl-RS" altLang="en-US" sz="3200" b="1" dirty="0">
                <a:solidFill>
                  <a:srgbClr val="FF0000"/>
                </a:solidFill>
                <a:latin typeface="Arial" panose="020B0604020202020204" pitchFamily="34" charset="0"/>
                <a:cs typeface="Arial" panose="020B0604020202020204" pitchFamily="34" charset="0"/>
              </a:rPr>
              <a:t>П</a:t>
            </a:r>
            <a:r>
              <a:rPr lang="en-US" altLang="en-US" sz="3200" b="1" dirty="0" err="1">
                <a:solidFill>
                  <a:srgbClr val="FF0000"/>
                </a:solidFill>
                <a:latin typeface="Arial" panose="020B0604020202020204" pitchFamily="34" charset="0"/>
                <a:cs typeface="Arial" panose="020B0604020202020204" pitchFamily="34" charset="0"/>
              </a:rPr>
              <a:t>ритисак</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вршњака</a:t>
            </a:r>
            <a:r>
              <a:rPr lang="sr-Cyrl-RS" altLang="en-US" sz="3200" dirty="0">
                <a:latin typeface="Arial" panose="020B0604020202020204" pitchFamily="34" charset="0"/>
                <a:cs typeface="Arial" panose="020B0604020202020204" pitchFamily="34" charset="0"/>
              </a:rPr>
              <a:t>;</a:t>
            </a:r>
          </a:p>
          <a:p>
            <a:pPr>
              <a:lnSpc>
                <a:spcPct val="90000"/>
              </a:lnSpc>
            </a:pPr>
            <a:r>
              <a:rPr lang="sr-Cyrl-RS" altLang="en-US" sz="3200" b="1" dirty="0">
                <a:solidFill>
                  <a:srgbClr val="FF0000"/>
                </a:solidFill>
                <a:latin typeface="Arial" panose="020B0604020202020204" pitchFamily="34" charset="0"/>
                <a:cs typeface="Arial" panose="020B0604020202020204" pitchFamily="34" charset="0"/>
              </a:rPr>
              <a:t>Незнање и недостатак социјалних вештина</a:t>
            </a:r>
            <a:r>
              <a:rPr lang="sr-Cyrl-RS" altLang="en-US" sz="3200" dirty="0">
                <a:latin typeface="Arial" panose="020B0604020202020204" pitchFamily="34" charset="0"/>
                <a:cs typeface="Arial" panose="020B0604020202020204" pitchFamily="34" charset="0"/>
              </a:rPr>
              <a:t>: </a:t>
            </a:r>
            <a:r>
              <a:rPr lang="sr-Cyrl-RS" altLang="en-US" dirty="0">
                <a:latin typeface="Arial" panose="020B0604020202020204" pitchFamily="34" charset="0"/>
                <a:cs typeface="Arial" panose="020B0604020202020204" pitchFamily="34" charset="0"/>
              </a:rPr>
              <a:t>резилијентност (отпорност) – </a:t>
            </a:r>
            <a:r>
              <a:rPr lang="sr-Cyrl-RS" altLang="en-US" b="1" dirty="0">
                <a:solidFill>
                  <a:srgbClr val="FF0000"/>
                </a:solidFill>
                <a:latin typeface="Arial" panose="020B0604020202020204" pitchFamily="34" charset="0"/>
                <a:cs typeface="Arial" panose="020B0604020202020204" pitchFamily="34" charset="0"/>
              </a:rPr>
              <a:t>РЕЋИ </a:t>
            </a:r>
            <a:r>
              <a:rPr lang="sr-Cyrl-RS" altLang="en-US" b="1" u="sng" dirty="0">
                <a:solidFill>
                  <a:srgbClr val="FF0000"/>
                </a:solidFill>
                <a:latin typeface="Arial" panose="020B0604020202020204" pitchFamily="34" charset="0"/>
                <a:cs typeface="Arial" panose="020B0604020202020204" pitchFamily="34" charset="0"/>
              </a:rPr>
              <a:t>УВЕК</a:t>
            </a:r>
            <a:r>
              <a:rPr lang="sr-Cyrl-RS" altLang="en-US" b="1" dirty="0">
                <a:solidFill>
                  <a:srgbClr val="FF0000"/>
                </a:solidFill>
                <a:latin typeface="Arial" panose="020B0604020202020204" pitchFamily="34" charset="0"/>
                <a:cs typeface="Arial" panose="020B0604020202020204" pitchFamily="34" charset="0"/>
              </a:rPr>
              <a:t> „НЕ“</a:t>
            </a:r>
            <a:r>
              <a:rPr lang="sr-Cyrl-RS" altLang="en-US" dirty="0">
                <a:latin typeface="Arial" panose="020B0604020202020204" pitchFamily="34" charset="0"/>
                <a:cs typeface="Arial" panose="020B0604020202020204" pitchFamily="34" charset="0"/>
              </a:rPr>
              <a:t>, постављање циљева, информисано доношење одлука, самопоуздање</a:t>
            </a:r>
            <a:r>
              <a:rPr lang="en-US" altLang="en-US" dirty="0">
                <a:latin typeface="Arial" panose="020B0604020202020204" pitchFamily="34" charset="0"/>
                <a:cs typeface="Arial" panose="020B0604020202020204" pitchFamily="34" charset="0"/>
              </a:rPr>
              <a:t>,</a:t>
            </a:r>
            <a:r>
              <a:rPr lang="sr-Cyrl-RS" altLang="en-US" dirty="0">
                <a:latin typeface="Arial" panose="020B0604020202020204" pitchFamily="34" charset="0"/>
                <a:cs typeface="Arial" panose="020B0604020202020204" pitchFamily="34" charset="0"/>
              </a:rPr>
              <a:t> самопоштовање, </a:t>
            </a:r>
            <a:r>
              <a:rPr lang="en-US" altLang="en-US" dirty="0">
                <a:latin typeface="Arial" panose="020B0604020202020204" pitchFamily="34" charset="0"/>
                <a:cs typeface="Arial" panose="020B0604020202020204" pitchFamily="34" charset="0"/>
              </a:rPr>
              <a:t>с</a:t>
            </a:r>
            <a:r>
              <a:rPr lang="sr-Cyrl-RS" altLang="en-US" dirty="0">
                <a:latin typeface="Arial" panose="020B0604020202020204" pitchFamily="34" charset="0"/>
                <a:cs typeface="Arial" panose="020B0604020202020204" pitchFamily="34" charset="0"/>
              </a:rPr>
              <a:t>амоефикасност, методе учења, асертивност...</a:t>
            </a:r>
            <a:endParaRPr lang="ru-RU" altLang="en-US" dirty="0">
              <a:latin typeface="Arial" panose="020B0604020202020204" pitchFamily="34" charset="0"/>
              <a:cs typeface="Arial" panose="020B0604020202020204" pitchFamily="34" charset="0"/>
            </a:endParaRPr>
          </a:p>
          <a:p>
            <a:pPr>
              <a:lnSpc>
                <a:spcPct val="90000"/>
              </a:lnSpc>
            </a:pPr>
            <a:r>
              <a:rPr lang="sr-Cyrl-RS" altLang="en-US" sz="3200" b="1" dirty="0">
                <a:solidFill>
                  <a:srgbClr val="003399"/>
                </a:solidFill>
                <a:latin typeface="Arial" panose="020B0604020202020204" pitchFamily="34" charset="0"/>
                <a:cs typeface="Arial" panose="020B0604020202020204" pitchFamily="34" charset="0"/>
              </a:rPr>
              <a:t>Незнање</a:t>
            </a:r>
            <a:r>
              <a:rPr lang="sr-Cyrl-RS" altLang="en-US" sz="3200" dirty="0">
                <a:latin typeface="Arial" panose="020B0604020202020204" pitchFamily="34" charset="0"/>
                <a:cs typeface="Arial" panose="020B0604020202020204" pitchFamily="34" charset="0"/>
              </a:rPr>
              <a:t> </a:t>
            </a:r>
            <a:r>
              <a:rPr lang="sr-Cyrl-RS" altLang="en-US" sz="3200" dirty="0">
                <a:solidFill>
                  <a:srgbClr val="FF0000"/>
                </a:solidFill>
                <a:latin typeface="Arial" panose="020B0604020202020204" pitchFamily="34" charset="0"/>
                <a:cs typeface="Arial" panose="020B0604020202020204" pitchFamily="34" charset="0"/>
              </a:rPr>
              <a:t>+ </a:t>
            </a:r>
            <a:r>
              <a:rPr lang="sr-Cyrl-RS" altLang="en-US" sz="3200" b="1" dirty="0">
                <a:solidFill>
                  <a:srgbClr val="00CC00"/>
                </a:solidFill>
                <a:latin typeface="Arial" panose="020B0604020202020204" pitchFamily="34" charset="0"/>
                <a:cs typeface="Arial" panose="020B0604020202020204" pitchFamily="34" charset="0"/>
              </a:rPr>
              <a:t>незрелост</a:t>
            </a:r>
            <a:r>
              <a:rPr lang="sr-Cyrl-RS" altLang="en-US" sz="3200" dirty="0">
                <a:latin typeface="Arial" panose="020B0604020202020204" pitchFamily="34" charset="0"/>
                <a:cs typeface="Arial" panose="020B0604020202020204" pitchFamily="34" charset="0"/>
              </a:rPr>
              <a:t> </a:t>
            </a:r>
            <a:r>
              <a:rPr lang="sr-Cyrl-RS" altLang="en-US" sz="3200" dirty="0">
                <a:solidFill>
                  <a:srgbClr val="FF0000"/>
                </a:solidFill>
                <a:latin typeface="Arial" panose="020B0604020202020204" pitchFamily="34" charset="0"/>
                <a:cs typeface="Arial" panose="020B0604020202020204" pitchFamily="34" charset="0"/>
              </a:rPr>
              <a:t>+ </a:t>
            </a:r>
            <a:r>
              <a:rPr lang="sr-Cyrl-RS" altLang="en-US" sz="3200" b="1" dirty="0">
                <a:solidFill>
                  <a:srgbClr val="FF33CC"/>
                </a:solidFill>
                <a:latin typeface="Arial" panose="020B0604020202020204" pitchFamily="34" charset="0"/>
                <a:cs typeface="Arial" panose="020B0604020202020204" pitchFamily="34" charset="0"/>
              </a:rPr>
              <a:t>неискуство</a:t>
            </a:r>
            <a:r>
              <a:rPr lang="sr-Cyrl-RS" altLang="en-US" sz="3200" dirty="0">
                <a:latin typeface="Arial" panose="020B0604020202020204" pitchFamily="34" charset="0"/>
                <a:cs typeface="Arial" panose="020B0604020202020204" pitchFamily="34" charset="0"/>
              </a:rPr>
              <a:t> </a:t>
            </a:r>
            <a:r>
              <a:rPr lang="sr-Cyrl-RS" altLang="en-US" sz="3200" dirty="0">
                <a:solidFill>
                  <a:srgbClr val="FF0000"/>
                </a:solidFill>
                <a:latin typeface="Arial" panose="020B0604020202020204" pitchFamily="34" charset="0"/>
                <a:cs typeface="Arial" panose="020B0604020202020204" pitchFamily="34" charset="0"/>
              </a:rPr>
              <a:t>= </a:t>
            </a:r>
            <a:r>
              <a:rPr lang="ru-RU" altLang="en-US" sz="3200" b="1" dirty="0">
                <a:solidFill>
                  <a:srgbClr val="FF0000"/>
                </a:solidFill>
                <a:latin typeface="Arial" panose="020B0604020202020204" pitchFamily="34" charset="0"/>
                <a:cs typeface="Arial" panose="020B0604020202020204" pitchFamily="34" charset="0"/>
              </a:rPr>
              <a:t>неспособност</a:t>
            </a:r>
            <a:r>
              <a:rPr lang="ru-RU" altLang="en-US" sz="3200" dirty="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и </a:t>
            </a:r>
            <a:r>
              <a:rPr lang="sr-Cyrl-RS" altLang="en-US" sz="3200" b="1" dirty="0">
                <a:solidFill>
                  <a:srgbClr val="FF0000"/>
                </a:solidFill>
                <a:latin typeface="Arial" panose="020B0604020202020204" pitchFamily="34" charset="0"/>
                <a:cs typeface="Arial" panose="020B0604020202020204" pitchFamily="34" charset="0"/>
              </a:rPr>
              <a:t>немотивисаност</a:t>
            </a:r>
            <a:r>
              <a:rPr lang="sr-Cyrl-RS" altLang="en-US" sz="3200" dirty="0">
                <a:latin typeface="Arial" panose="020B0604020202020204" pitchFamily="34" charset="0"/>
                <a:cs typeface="Arial" panose="020B0604020202020204" pitchFamily="34" charset="0"/>
              </a:rPr>
              <a:t> </a:t>
            </a:r>
            <a:r>
              <a:rPr lang="ru-RU" altLang="en-US" sz="3200" dirty="0">
                <a:latin typeface="Arial" panose="020B0604020202020204" pitchFamily="34" charset="0"/>
                <a:cs typeface="Arial" panose="020B0604020202020204" pitchFamily="34" charset="0"/>
              </a:rPr>
              <a:t>да сагледају краткорочне и дугорочне последице свог понашања</a:t>
            </a:r>
            <a:r>
              <a:rPr lang="sr-Cyrl-RS" altLang="en-US" sz="3200" dirty="0">
                <a:latin typeface="Arial" panose="020B0604020202020204" pitchFamily="34" charset="0"/>
                <a:cs typeface="Arial" panose="020B0604020202020204" pitchFamily="34" charset="0"/>
              </a:rPr>
              <a:t>;</a:t>
            </a:r>
            <a:endParaRPr lang="ru-RU" altLang="en-US" sz="3200" dirty="0">
              <a:latin typeface="Arial" panose="020B0604020202020204" pitchFamily="34" charset="0"/>
              <a:cs typeface="Arial" panose="020B0604020202020204" pitchFamily="34" charset="0"/>
            </a:endParaRPr>
          </a:p>
          <a:p>
            <a:pPr>
              <a:lnSpc>
                <a:spcPct val="90000"/>
              </a:lnSpc>
            </a:pPr>
            <a:r>
              <a:rPr lang="sr-Cyrl-RS" altLang="en-US" sz="3200" dirty="0">
                <a:latin typeface="Arial" panose="020B0604020202020204" pitchFamily="34" charset="0"/>
                <a:cs typeface="Arial" panose="020B0604020202020204" pitchFamily="34" charset="0"/>
              </a:rPr>
              <a:t>З</a:t>
            </a:r>
            <a:r>
              <a:rPr lang="ru-RU" altLang="en-US" sz="3200" dirty="0">
                <a:latin typeface="Arial" panose="020B0604020202020204" pitchFamily="34" charset="0"/>
                <a:cs typeface="Arial" panose="020B0604020202020204" pitchFamily="34" charset="0"/>
              </a:rPr>
              <a:t>аблуда да могу да </a:t>
            </a:r>
            <a:r>
              <a:rPr lang="ru-RU" altLang="en-US" sz="3200" dirty="0" smtClean="0">
                <a:latin typeface="Arial" panose="020B0604020202020204" pitchFamily="34" charset="0"/>
                <a:cs typeface="Arial" panose="020B0604020202020204" pitchFamily="34" charset="0"/>
              </a:rPr>
              <a:t>реше</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све </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проблеме</a:t>
            </a:r>
            <a:r>
              <a:rPr lang="ru-RU" altLang="en-US" sz="3200" dirty="0">
                <a:latin typeface="Arial" panose="020B0604020202020204" pitchFamily="34" charset="0"/>
                <a:cs typeface="Arial" panose="020B0604020202020204" pitchFamily="34" charset="0"/>
              </a:rPr>
              <a:t>, укључујући</a:t>
            </a:r>
            <a:r>
              <a:rPr lang="sr-Cyrl-RS" altLang="en-US" sz="3200" dirty="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и</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оне</a:t>
            </a:r>
            <a:r>
              <a:rPr lang="sr-Cyrl-RS" altLang="en-US" sz="3200" dirty="0" smtClean="0">
                <a:latin typeface="Arial" panose="020B0604020202020204" pitchFamily="34" charset="0"/>
                <a:cs typeface="Arial" panose="020B0604020202020204" pitchFamily="34" charset="0"/>
              </a:rPr>
              <a:t> </a:t>
            </a:r>
            <a:r>
              <a:rPr lang="ru-RU" altLang="en-US" sz="3200" dirty="0">
                <a:latin typeface="Arial" panose="020B0604020202020204" pitchFamily="34" charset="0"/>
                <a:cs typeface="Arial" panose="020B0604020202020204" pitchFamily="34" charset="0"/>
              </a:rPr>
              <a:t>кој</a:t>
            </a:r>
            <a:r>
              <a:rPr lang="sr-Cyrl-RS" altLang="en-US" sz="3200" dirty="0" smtClean="0">
                <a:latin typeface="Arial" panose="020B0604020202020204" pitchFamily="34" charset="0"/>
                <a:cs typeface="Arial" panose="020B0604020202020204" pitchFamily="34" charset="0"/>
              </a:rPr>
              <a:t>и</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 </a:t>
            </a:r>
            <a:r>
              <a:rPr lang="ru-RU" altLang="en-US" sz="3200" dirty="0">
                <a:latin typeface="Arial" panose="020B0604020202020204" pitchFamily="34" charset="0"/>
                <a:cs typeface="Arial" panose="020B0604020202020204" pitchFamily="34" charset="0"/>
              </a:rPr>
              <a:t>настају због</a:t>
            </a:r>
            <a:r>
              <a:rPr lang="sr-Cyrl-RS" altLang="en-US" sz="3200" dirty="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употребе </a:t>
            </a:r>
            <a:r>
              <a:rPr lang="sr-Cyrl-RS" altLang="en-US" sz="3200" dirty="0">
                <a:latin typeface="Arial" panose="020B0604020202020204" pitchFamily="34" charset="0"/>
                <a:cs typeface="Arial" panose="020B0604020202020204" pitchFamily="34" charset="0"/>
              </a:rPr>
              <a:t>ПАС;</a:t>
            </a:r>
            <a:endParaRPr lang="ru-RU" altLang="en-US" sz="3200" dirty="0">
              <a:latin typeface="Arial" panose="020B0604020202020204" pitchFamily="34" charset="0"/>
              <a:cs typeface="Arial" panose="020B0604020202020204" pitchFamily="34" charset="0"/>
            </a:endParaRPr>
          </a:p>
        </p:txBody>
      </p:sp>
      <p:pic>
        <p:nvPicPr>
          <p:cNvPr id="19460" name="Picture 5" descr="peer-press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1" y="172357"/>
            <a:ext cx="2971800" cy="18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peer-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463" y="46482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70534"/>
      </p:ext>
    </p:extLst>
  </p:cSld>
  <p:clrMapOvr>
    <a:masterClrMapping/>
  </p:clrMapOvr>
  <p:transition advTm="23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04800" y="448128"/>
            <a:ext cx="9601200" cy="780143"/>
          </a:xfrm>
        </p:spPr>
        <p:txBody>
          <a:bodyPr/>
          <a:lstStyle/>
          <a:p>
            <a:pPr>
              <a:defRPr/>
            </a:pPr>
            <a:r>
              <a:rPr lang="sr-Cyrl-R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Р</a:t>
            </a:r>
            <a:r>
              <a:rPr lang="ru-RU"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азлози због којих </a:t>
            </a:r>
            <a:r>
              <a:rPr lang="sr-Cyrl-R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млади</a:t>
            </a:r>
            <a:r>
              <a:rPr lang="ru-RU"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злоупотребљавају супстанце</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sr-Cyrl-RS" altLang="en-US" sz="3600" dirty="0">
                <a:effectLst>
                  <a:outerShdw blurRad="38100" dist="38100" dir="2700000" algn="tl">
                    <a:srgbClr val="C0C0C0"/>
                  </a:outerShdw>
                </a:effectLst>
                <a:latin typeface="Arial" panose="020B0604020202020204" pitchFamily="34" charset="0"/>
                <a:cs typeface="Arial" panose="020B0604020202020204" pitchFamily="34" charset="0"/>
              </a:rPr>
              <a:t>(наставак)</a:t>
            </a:r>
            <a:endPar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4294967295"/>
          </p:nvPr>
        </p:nvSpPr>
        <p:spPr>
          <a:xfrm>
            <a:off x="-29595" y="1828800"/>
            <a:ext cx="11658599" cy="5715000"/>
          </a:xfrm>
        </p:spPr>
        <p:txBody>
          <a:bodyPr/>
          <a:lstStyle/>
          <a:p>
            <a:pPr>
              <a:lnSpc>
                <a:spcPct val="90000"/>
              </a:lnSpc>
            </a:pPr>
            <a:r>
              <a:rPr lang="sr-Cyrl-RS" altLang="en-US" sz="3200" b="1" dirty="0" smtClean="0">
                <a:solidFill>
                  <a:srgbClr val="FF0000"/>
                </a:solidFill>
                <a:latin typeface="Arial" panose="020B0604020202020204" pitchFamily="34" charset="0"/>
                <a:cs typeface="Arial" panose="020B0604020202020204" pitchFamily="34" charset="0"/>
              </a:rPr>
              <a:t>Н</a:t>
            </a:r>
            <a:r>
              <a:rPr lang="ru-RU" altLang="en-US" sz="3200" b="1" dirty="0" smtClean="0">
                <a:solidFill>
                  <a:srgbClr val="FF0000"/>
                </a:solidFill>
                <a:latin typeface="Arial" panose="020B0604020202020204" pitchFamily="34" charset="0"/>
                <a:cs typeface="Arial" panose="020B0604020202020204" pitchFamily="34" charset="0"/>
              </a:rPr>
              <a:t>е верују да постоје ризици </a:t>
            </a:r>
            <a:r>
              <a:rPr lang="ru-RU" altLang="en-US" sz="3200" dirty="0" smtClean="0">
                <a:latin typeface="Arial" panose="020B0604020202020204" pitchFamily="34" charset="0"/>
                <a:cs typeface="Arial" panose="020B0604020202020204" pitchFamily="34" charset="0"/>
              </a:rPr>
              <a:t>и опасности повезан</a:t>
            </a:r>
            <a:r>
              <a:rPr lang="en-US" altLang="en-US" sz="3200" dirty="0" smtClean="0">
                <a:latin typeface="Arial" panose="020B0604020202020204" pitchFamily="34" charset="0"/>
                <a:cs typeface="Arial" panose="020B0604020202020204" pitchFamily="34" charset="0"/>
              </a:rPr>
              <a:t>e</a:t>
            </a:r>
            <a:r>
              <a:rPr lang="ru-RU" altLang="en-US" sz="3200" dirty="0" smtClean="0">
                <a:latin typeface="Arial" panose="020B0604020202020204" pitchFamily="34" charset="0"/>
                <a:cs typeface="Arial" panose="020B0604020202020204" pitchFamily="34" charset="0"/>
              </a:rPr>
              <a:t> са употребом </a:t>
            </a:r>
            <a:r>
              <a:rPr lang="sr-Cyrl-RS" altLang="en-US" sz="3200" dirty="0" smtClean="0">
                <a:latin typeface="Arial" panose="020B0604020202020204" pitchFamily="34" charset="0"/>
                <a:cs typeface="Arial" panose="020B0604020202020204" pitchFamily="34" charset="0"/>
              </a:rPr>
              <a:t>ПАС</a:t>
            </a:r>
            <a:r>
              <a:rPr lang="ru-RU" altLang="en-US" sz="3200" dirty="0" smtClean="0">
                <a:latin typeface="Arial" panose="020B0604020202020204" pitchFamily="34" charset="0"/>
                <a:cs typeface="Arial" panose="020B0604020202020204" pitchFamily="34" charset="0"/>
              </a:rPr>
              <a:t> (стварање зависности, тешки нежељени ефекти, губитак контроле</a:t>
            </a:r>
            <a:r>
              <a:rPr lang="sr-Cyrl-RS" altLang="en-US" sz="3200" dirty="0" smtClean="0">
                <a:latin typeface="Arial" panose="020B0604020202020204" pitchFamily="34" charset="0"/>
                <a:cs typeface="Arial" panose="020B0604020202020204" pitchFamily="34" charset="0"/>
              </a:rPr>
              <a:t>...</a:t>
            </a:r>
            <a:r>
              <a:rPr lang="ru-RU"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a:t>
            </a:r>
            <a:endParaRPr lang="ru-RU" altLang="en-US" sz="3200" dirty="0" smtClean="0">
              <a:latin typeface="Arial" panose="020B0604020202020204" pitchFamily="34" charset="0"/>
              <a:cs typeface="Arial" panose="020B0604020202020204" pitchFamily="34" charset="0"/>
            </a:endParaRPr>
          </a:p>
          <a:p>
            <a:pPr>
              <a:lnSpc>
                <a:spcPct val="90000"/>
              </a:lnSpc>
            </a:pPr>
            <a:r>
              <a:rPr lang="sr-Cyrl-RS" altLang="en-US" sz="3200" dirty="0" smtClean="0">
                <a:latin typeface="Arial" panose="020B0604020202020204" pitchFamily="34" charset="0"/>
                <a:cs typeface="Arial" panose="020B0604020202020204" pitchFamily="34" charset="0"/>
              </a:rPr>
              <a:t>Л</a:t>
            </a:r>
            <a:r>
              <a:rPr lang="ru-RU" altLang="en-US" sz="3200" dirty="0" smtClean="0">
                <a:latin typeface="Arial" panose="020B0604020202020204" pitchFamily="34" charset="0"/>
                <a:cs typeface="Arial" panose="020B0604020202020204" pitchFamily="34" charset="0"/>
              </a:rPr>
              <a:t>ажни </a:t>
            </a:r>
            <a:r>
              <a:rPr lang="ru-RU" altLang="en-US" sz="3200" b="1" dirty="0" smtClean="0">
                <a:solidFill>
                  <a:srgbClr val="FF0000"/>
                </a:solidFill>
                <a:latin typeface="Arial" panose="020B0604020202020204" pitchFamily="34" charset="0"/>
                <a:cs typeface="Arial" panose="020B0604020202020204" pitchFamily="34" charset="0"/>
              </a:rPr>
              <a:t>осећај </a:t>
            </a:r>
            <a:r>
              <a:rPr lang="ru-RU" altLang="en-US" sz="3200" dirty="0" smtClean="0">
                <a:latin typeface="Arial" panose="020B0604020202020204" pitchFamily="34" charset="0"/>
                <a:cs typeface="Arial" panose="020B0604020202020204" pitchFamily="34" charset="0"/>
              </a:rPr>
              <a:t>сигурности</a:t>
            </a:r>
            <a:r>
              <a:rPr lang="sr-Cyrl-RS" altLang="en-US" sz="3200" dirty="0" smtClean="0">
                <a:latin typeface="Arial" panose="020B0604020202020204" pitchFamily="34" charset="0"/>
                <a:cs typeface="Arial" panose="020B0604020202020204" pitchFamily="34" charset="0"/>
              </a:rPr>
              <a:t>, </a:t>
            </a:r>
            <a:r>
              <a:rPr lang="sr-Cyrl-RS" altLang="en-US" sz="3200" b="1" dirty="0" smtClean="0">
                <a:solidFill>
                  <a:srgbClr val="FF0000"/>
                </a:solidFill>
                <a:latin typeface="Arial" panose="020B0604020202020204" pitchFamily="34" charset="0"/>
                <a:cs typeface="Arial" panose="020B0604020202020204" pitchFamily="34" charset="0"/>
              </a:rPr>
              <a:t>нерањивости</a:t>
            </a:r>
            <a:r>
              <a:rPr lang="ru-RU" altLang="en-US" sz="3200" dirty="0" smtClean="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и</a:t>
            </a:r>
            <a:r>
              <a:rPr lang="ru-RU" altLang="en-US" sz="3200" dirty="0" smtClean="0">
                <a:latin typeface="Arial" panose="020B0604020202020204" pitchFamily="34" charset="0"/>
                <a:cs typeface="Arial" panose="020B0604020202020204" pitchFamily="34" charset="0"/>
              </a:rPr>
              <a:t> бесмртности</a:t>
            </a:r>
            <a:r>
              <a:rPr lang="sr-Cyrl-RS" altLang="en-US" sz="3200" dirty="0" smtClean="0">
                <a:latin typeface="Arial" panose="020B0604020202020204" pitchFamily="34" charset="0"/>
                <a:cs typeface="Arial" panose="020B0604020202020204" pitchFamily="34" charset="0"/>
              </a:rPr>
              <a:t>;</a:t>
            </a:r>
          </a:p>
          <a:p>
            <a:pPr>
              <a:lnSpc>
                <a:spcPct val="90000"/>
              </a:lnSpc>
            </a:pPr>
            <a:r>
              <a:rPr lang="sr-Cyrl-RS" altLang="en-US" sz="3200" b="1" dirty="0" smtClean="0">
                <a:solidFill>
                  <a:srgbClr val="FF0000"/>
                </a:solidFill>
                <a:latin typeface="Arial" panose="020B0604020202020204" pitchFamily="34" charset="0"/>
                <a:cs typeface="Arial" panose="020B0604020202020204" pitchFamily="34" charset="0"/>
              </a:rPr>
              <a:t>Е</a:t>
            </a:r>
            <a:r>
              <a:rPr lang="ru-RU" altLang="en-US" sz="3200" b="1" dirty="0" smtClean="0">
                <a:solidFill>
                  <a:srgbClr val="FF0000"/>
                </a:solidFill>
                <a:latin typeface="Arial" panose="020B0604020202020204" pitchFamily="34" charset="0"/>
                <a:cs typeface="Arial" panose="020B0604020202020204" pitchFamily="34" charset="0"/>
              </a:rPr>
              <a:t>моционални поремећаји</a:t>
            </a:r>
            <a:r>
              <a:rPr lang="ru-RU"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 депресија, х</a:t>
            </a:r>
            <a:r>
              <a:rPr lang="ru-RU" altLang="en-US" sz="3200" dirty="0" smtClean="0">
                <a:latin typeface="Arial" panose="020B0604020202020204" pitchFamily="34" charset="0"/>
                <a:cs typeface="Arial" panose="020B0604020202020204" pitchFamily="34" charset="0"/>
              </a:rPr>
              <a:t>иперкинетски поремећај (</a:t>
            </a:r>
            <a:r>
              <a:rPr lang="ru-RU" altLang="en-US" sz="3200" i="1" dirty="0" smtClean="0">
                <a:latin typeface="Arial" panose="020B0604020202020204" pitchFamily="34" charset="0"/>
                <a:cs typeface="Arial" panose="020B0604020202020204" pitchFamily="34" charset="0"/>
              </a:rPr>
              <a:t>А</a:t>
            </a:r>
            <a:r>
              <a:rPr lang="en-US" altLang="en-US" sz="3200" i="1" dirty="0" smtClean="0">
                <a:latin typeface="Arial" panose="020B0604020202020204" pitchFamily="34" charset="0"/>
                <a:cs typeface="Arial" panose="020B0604020202020204" pitchFamily="34" charset="0"/>
              </a:rPr>
              <a:t>DHD</a:t>
            </a:r>
            <a:r>
              <a:rPr lang="ru-RU"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a:t>
            </a:r>
            <a:r>
              <a:rPr lang="ru-RU" altLang="en-US" sz="3200" dirty="0" smtClean="0">
                <a:latin typeface="Arial" panose="020B0604020202020204" pitchFamily="34" charset="0"/>
                <a:cs typeface="Arial" panose="020B0604020202020204" pitchFamily="34" charset="0"/>
              </a:rPr>
              <a:t> </a:t>
            </a:r>
            <a:r>
              <a:rPr lang="sr-Cyrl-RS" altLang="en-US" sz="3200" dirty="0" smtClean="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са којим</a:t>
            </a:r>
            <a:r>
              <a:rPr lang="sr-Cyrl-RS" altLang="en-US" sz="3200" dirty="0" smtClean="0">
                <a:latin typeface="Arial" panose="020B0604020202020204" pitchFamily="34" charset="0"/>
                <a:cs typeface="Arial" panose="020B0604020202020204" pitchFamily="34" charset="0"/>
              </a:rPr>
              <a:t>а</a:t>
            </a:r>
            <a:r>
              <a:rPr lang="ru-RU" altLang="en-US" sz="3200" dirty="0" smtClean="0">
                <a:latin typeface="Arial" panose="020B0604020202020204" pitchFamily="34" charset="0"/>
                <a:cs typeface="Arial" panose="020B0604020202020204" pitchFamily="34" charset="0"/>
              </a:rPr>
              <a:t> се адолесценти носе </a:t>
            </a:r>
            <a:r>
              <a:rPr lang="sr-Cyrl-RS" altLang="en-US" sz="3200" dirty="0" smtClean="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                              </a:t>
            </a:r>
            <a:r>
              <a:rPr lang="ru-RU" altLang="en-US" sz="3200" dirty="0" smtClean="0">
                <a:latin typeface="Arial" panose="020B0604020202020204" pitchFamily="34" charset="0"/>
                <a:cs typeface="Arial" panose="020B0604020202020204" pitchFamily="34" charset="0"/>
              </a:rPr>
              <a:t>употребљавајући </a:t>
            </a:r>
            <a:r>
              <a:rPr lang="sr-Cyrl-RS" altLang="en-US" sz="3200" dirty="0" smtClean="0">
                <a:latin typeface="Arial" panose="020B0604020202020204" pitchFamily="34" charset="0"/>
                <a:cs typeface="Arial" panose="020B0604020202020204" pitchFamily="34" charset="0"/>
              </a:rPr>
              <a:t>ПАС;</a:t>
            </a:r>
          </a:p>
          <a:p>
            <a:pPr>
              <a:lnSpc>
                <a:spcPct val="90000"/>
              </a:lnSpc>
            </a:pPr>
            <a:r>
              <a:rPr lang="sr-Cyrl-RS" altLang="en-US" sz="3200" b="1" dirty="0" smtClean="0">
                <a:solidFill>
                  <a:srgbClr val="FF0000"/>
                </a:solidFill>
                <a:latin typeface="Arial" panose="020B0604020202020204" pitchFamily="34" charset="0"/>
                <a:cs typeface="Arial" panose="020B0604020202020204" pitchFamily="34" charset="0"/>
              </a:rPr>
              <a:t>Поремећаји понашања </a:t>
            </a:r>
            <a:r>
              <a:rPr lang="sr-Cyrl-RS" altLang="en-US" sz="3200" dirty="0" smtClean="0">
                <a:latin typeface="Arial" panose="020B0604020202020204" pitchFamily="34" charset="0"/>
                <a:cs typeface="Arial" panose="020B0604020202020204" pitchFamily="34" charset="0"/>
              </a:rPr>
              <a:t>итд.</a:t>
            </a:r>
          </a:p>
        </p:txBody>
      </p:sp>
      <p:pic>
        <p:nvPicPr>
          <p:cNvPr id="21508" name="Picture 4" descr="ADH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473803"/>
            <a:ext cx="4819650" cy="23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DHD"/>
          <p:cNvPicPr>
            <a:picLocks noChangeAspect="1" noChangeArrowheads="1"/>
          </p:cNvPicPr>
          <p:nvPr/>
        </p:nvPicPr>
        <p:blipFill>
          <a:blip r:embed="rId3">
            <a:extLst>
              <a:ext uri="{28A0092B-C50C-407E-A947-70E740481C1C}">
                <a14:useLocalDpi xmlns:a14="http://schemas.microsoft.com/office/drawing/2010/main" val="0"/>
              </a:ext>
            </a:extLst>
          </a:blip>
          <a:srcRect l="9267" r="13513"/>
          <a:stretch>
            <a:fillRect/>
          </a:stretch>
        </p:blipFill>
        <p:spPr bwMode="auto">
          <a:xfrm>
            <a:off x="10370912" y="61911"/>
            <a:ext cx="1821088" cy="17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24605"/>
      </p:ext>
    </p:extLst>
  </p:cSld>
  <p:clrMapOvr>
    <a:masterClrMapping/>
  </p:clrMapOvr>
  <p:transition advTm="2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7457" y="68943"/>
            <a:ext cx="8686800" cy="1143000"/>
          </a:xfrm>
        </p:spPr>
        <p:txBody>
          <a:bodyPr/>
          <a:lstStyle/>
          <a:p>
            <a:r>
              <a:rPr lang="sr-Cyrl-RS" altLang="en-US" sz="3200" b="1" dirty="0">
                <a:latin typeface="Arial" panose="020B0604020202020204" pitchFamily="34" charset="0"/>
                <a:cs typeface="Arial" panose="020B0604020202020204" pitchFamily="34" charset="0"/>
              </a:rPr>
              <a:t>Фактори који у родитељској улози утичу да деца чешће злоупотребљавају ПАС:</a:t>
            </a:r>
            <a:endParaRPr lang="en-US" altLang="en-US" sz="3200" b="1"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a:xfrm>
            <a:off x="152400" y="1143000"/>
            <a:ext cx="9372600" cy="5440363"/>
          </a:xfrm>
        </p:spPr>
        <p:txBody>
          <a:bodyPr/>
          <a:lstStyle/>
          <a:p>
            <a:pPr>
              <a:lnSpc>
                <a:spcPct val="90000"/>
              </a:lnSpc>
            </a:pPr>
            <a:r>
              <a:rPr lang="sr-Cyrl-RS" altLang="en-US" sz="3200" b="1" dirty="0">
                <a:solidFill>
                  <a:srgbClr val="FF0000"/>
                </a:solidFill>
                <a:latin typeface="Arial" panose="020B0604020202020204" pitchFamily="34" charset="0"/>
                <a:cs typeface="Arial" panose="020B0604020202020204" pitchFamily="34" charset="0"/>
              </a:rPr>
              <a:t>Лични пример у </a:t>
            </a:r>
            <a:r>
              <a:rPr lang="sr-Cyrl-RS" altLang="en-US" sz="3200" b="1" dirty="0" smtClean="0">
                <a:solidFill>
                  <a:srgbClr val="FF0000"/>
                </a:solidFill>
                <a:latin typeface="Arial" panose="020B0604020202020204" pitchFamily="34" charset="0"/>
                <a:cs typeface="Arial" panose="020B0604020202020204" pitchFamily="34" charset="0"/>
              </a:rPr>
              <a:t>понашању </a:t>
            </a:r>
            <a:r>
              <a:rPr lang="sr-Cyrl-RS" altLang="en-US" sz="3200" dirty="0" smtClean="0">
                <a:latin typeface="Arial" panose="020B0604020202020204" pitchFamily="34" charset="0"/>
                <a:cs typeface="Arial" panose="020B0604020202020204" pitchFamily="34" charset="0"/>
              </a:rPr>
              <a:t>и </a:t>
            </a:r>
            <a:r>
              <a:rPr lang="sr-Cyrl-RS" altLang="en-US" sz="3200" dirty="0">
                <a:latin typeface="Arial" panose="020B0604020202020204" pitchFamily="34" charset="0"/>
                <a:cs typeface="Arial" panose="020B0604020202020204" pitchFamily="34" charset="0"/>
              </a:rPr>
              <a:t>став према ПАС;</a:t>
            </a:r>
          </a:p>
          <a:p>
            <a:pPr>
              <a:lnSpc>
                <a:spcPct val="90000"/>
              </a:lnSpc>
            </a:pPr>
            <a:r>
              <a:rPr lang="sr-Cyrl-RS" altLang="en-US" sz="3200" dirty="0">
                <a:latin typeface="Arial" panose="020B0604020202020204" pitchFamily="34" charset="0"/>
                <a:cs typeface="Arial" panose="020B0604020202020204" pitchFamily="34" charset="0"/>
              </a:rPr>
              <a:t>Недовољно присуство 1 </a:t>
            </a:r>
            <a:r>
              <a:rPr lang="sr-Cyrl-RS" altLang="en-US" sz="3200" dirty="0" smtClean="0">
                <a:latin typeface="Arial" panose="020B0604020202020204" pitchFamily="34" charset="0"/>
                <a:cs typeface="Arial" panose="020B0604020202020204" pitchFamily="34" charset="0"/>
              </a:rPr>
              <a:t>или </a:t>
            </a:r>
            <a:r>
              <a:rPr lang="sr-Cyrl-RS" altLang="en-US" sz="3200" dirty="0">
                <a:latin typeface="Arial" panose="020B0604020202020204" pitchFamily="34" charset="0"/>
                <a:cs typeface="Arial" panose="020B0604020202020204" pitchFamily="34" charset="0"/>
              </a:rPr>
              <a:t>оба родитеља;</a:t>
            </a:r>
          </a:p>
          <a:p>
            <a:pPr>
              <a:lnSpc>
                <a:spcPct val="90000"/>
              </a:lnSpc>
            </a:pPr>
            <a:r>
              <a:rPr lang="sr-Cyrl-RS" altLang="en-US" sz="3200" dirty="0">
                <a:latin typeface="Arial" panose="020B0604020202020204" pitchFamily="34" charset="0"/>
                <a:cs typeface="Arial" panose="020B0604020202020204" pitchFamily="34" charset="0"/>
              </a:rPr>
              <a:t>Самохрани родитељ или развод брака;</a:t>
            </a:r>
          </a:p>
          <a:p>
            <a:pPr>
              <a:lnSpc>
                <a:spcPct val="90000"/>
              </a:lnSpc>
            </a:pPr>
            <a:r>
              <a:rPr lang="sr-Cyrl-RS" altLang="en-US" sz="3200" dirty="0">
                <a:latin typeface="Arial" panose="020B0604020202020204" pitchFamily="34" charset="0"/>
                <a:cs typeface="Arial" panose="020B0604020202020204" pitchFamily="34" charset="0"/>
              </a:rPr>
              <a:t>Нижи степен образовања (чешће мајке);</a:t>
            </a:r>
          </a:p>
          <a:p>
            <a:pPr>
              <a:lnSpc>
                <a:spcPct val="90000"/>
              </a:lnSpc>
            </a:pPr>
            <a:r>
              <a:rPr lang="sr-Cyrl-RS" altLang="en-US" sz="3200" dirty="0">
                <a:latin typeface="Arial" panose="020B0604020202020204" pitchFamily="34" charset="0"/>
                <a:cs typeface="Arial" panose="020B0604020202020204" pitchFamily="34" charset="0"/>
              </a:rPr>
              <a:t>Недовољно нормативне едукације (недостатак разговора или погрешно преношење чињеница због незнања родитеља);</a:t>
            </a:r>
          </a:p>
          <a:p>
            <a:pPr>
              <a:lnSpc>
                <a:spcPct val="90000"/>
              </a:lnSpc>
            </a:pPr>
            <a:r>
              <a:rPr lang="sr-Cyrl-RS" altLang="en-US" sz="3200" dirty="0">
                <a:latin typeface="Arial" panose="020B0604020202020204" pitchFamily="34" charset="0"/>
                <a:cs typeface="Arial" panose="020B0604020202020204" pitchFamily="34" charset="0"/>
              </a:rPr>
              <a:t>Недовољна организација и недостатак надзора над начином провођења слободног времена детета (или погрешан надзор); </a:t>
            </a:r>
          </a:p>
        </p:txBody>
      </p:sp>
      <p:pic>
        <p:nvPicPr>
          <p:cNvPr id="22532" name="Picture 5" descr="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714" y="1143000"/>
            <a:ext cx="3048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49550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79400" y="50801"/>
            <a:ext cx="8686800" cy="1143001"/>
          </a:xfrm>
        </p:spPr>
        <p:txBody>
          <a:bodyPr/>
          <a:lstStyle/>
          <a:p>
            <a:r>
              <a:rPr lang="sr-Cyrl-RS" altLang="en-US" sz="3200" b="1" dirty="0">
                <a:latin typeface="Arial" panose="020B0604020202020204" pitchFamily="34" charset="0"/>
                <a:cs typeface="Arial" panose="020B0604020202020204" pitchFamily="34" charset="0"/>
              </a:rPr>
              <a:t>Фактори који у родитељској улози утичу да деца чешће злоупотребљавају ПАС:</a:t>
            </a:r>
            <a:endParaRPr lang="en-US" altLang="en-US" sz="3200" b="1" dirty="0">
              <a:latin typeface="Arial" panose="020B0604020202020204" pitchFamily="34" charset="0"/>
              <a:cs typeface="Arial" panose="020B0604020202020204" pitchFamily="34" charset="0"/>
            </a:endParaRPr>
          </a:p>
        </p:txBody>
      </p:sp>
      <p:sp>
        <p:nvSpPr>
          <p:cNvPr id="23555" name="Rectangle 3"/>
          <p:cNvSpPr>
            <a:spLocks noGrp="1" noChangeArrowheads="1"/>
          </p:cNvSpPr>
          <p:nvPr>
            <p:ph type="body" idx="4294967295"/>
          </p:nvPr>
        </p:nvSpPr>
        <p:spPr>
          <a:xfrm>
            <a:off x="228600" y="1259115"/>
            <a:ext cx="9753600" cy="4760685"/>
          </a:xfrm>
        </p:spPr>
        <p:txBody>
          <a:bodyPr/>
          <a:lstStyle/>
          <a:p>
            <a:pPr>
              <a:lnSpc>
                <a:spcPct val="90000"/>
              </a:lnSpc>
            </a:pPr>
            <a:r>
              <a:rPr lang="sr-Cyrl-RS" altLang="en-US" sz="3200" dirty="0" smtClean="0">
                <a:latin typeface="Arial" panose="020B0604020202020204" pitchFamily="34" charset="0"/>
                <a:cs typeface="Arial" panose="020B0604020202020204" pitchFamily="34" charset="0"/>
              </a:rPr>
              <a:t>Родитељ је у личној развојној фази која лимитира све ресурсе</a:t>
            </a:r>
            <a:r>
              <a:rPr lang="sr-Latn-RS"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 тзв. “</a:t>
            </a:r>
            <a:r>
              <a:rPr lang="sr-Cyrl-RS" altLang="en-US" sz="3200" b="1" dirty="0" smtClean="0">
                <a:solidFill>
                  <a:srgbClr val="FF0000"/>
                </a:solidFill>
                <a:latin typeface="Arial" panose="020B0604020202020204" pitchFamily="34" charset="0"/>
                <a:cs typeface="Arial" panose="020B0604020202020204" pitchFamily="34" charset="0"/>
              </a:rPr>
              <a:t>сендвич генерација</a:t>
            </a:r>
            <a:r>
              <a:rPr lang="sr-Cyrl-RS" altLang="en-US" sz="3200" dirty="0" smtClean="0">
                <a:latin typeface="Arial" panose="020B0604020202020204" pitchFamily="34" charset="0"/>
                <a:cs typeface="Arial" panose="020B0604020202020204" pitchFamily="34" charset="0"/>
              </a:rPr>
              <a:t>” -  истовремена брига о                               родитељима и деци +  већа одговорност                    </a:t>
            </a:r>
            <a:r>
              <a:rPr lang="sr-Cyrl-RS" altLang="en-US" dirty="0" smtClean="0">
                <a:latin typeface="Arial" panose="020B0604020202020204" pitchFamily="34" charset="0"/>
                <a:cs typeface="Arial" panose="020B0604020202020204" pitchFamily="34" charset="0"/>
              </a:rPr>
              <a:t>(</a:t>
            </a:r>
            <a:r>
              <a:rPr lang="sr-Cyrl-RS" altLang="en-US" dirty="0">
                <a:latin typeface="Arial" panose="020B0604020202020204" pitchFamily="34" charset="0"/>
                <a:cs typeface="Arial" panose="020B0604020202020204" pitchFamily="34" charset="0"/>
              </a:rPr>
              <a:t>на послу, </a:t>
            </a:r>
            <a:r>
              <a:rPr lang="sr-Cyrl-RS" altLang="en-US" dirty="0" smtClean="0">
                <a:latin typeface="Arial" panose="020B0604020202020204" pitchFamily="34" charset="0"/>
                <a:cs typeface="Arial" panose="020B0604020202020204" pitchFamily="34" charset="0"/>
              </a:rPr>
              <a:t>ако </a:t>
            </a:r>
            <a:r>
              <a:rPr lang="sr-Cyrl-RS" altLang="en-US" dirty="0">
                <a:latin typeface="Arial" panose="020B0604020202020204" pitchFamily="34" charset="0"/>
                <a:cs typeface="Arial" panose="020B0604020202020204" pitchFamily="34" charset="0"/>
              </a:rPr>
              <a:t>га има, према свом здрављу итд);</a:t>
            </a:r>
          </a:p>
          <a:p>
            <a:pPr>
              <a:lnSpc>
                <a:spcPct val="90000"/>
              </a:lnSpc>
            </a:pPr>
            <a:r>
              <a:rPr lang="sr-Cyrl-RS" altLang="en-US" sz="3200" dirty="0" smtClean="0">
                <a:latin typeface="Arial" panose="020B0604020202020204" pitchFamily="34" charset="0"/>
                <a:cs typeface="Arial" panose="020B0604020202020204" pitchFamily="34" charset="0"/>
              </a:rPr>
              <a:t>Неослањање на социјалне мреже подршке (“не знам да тражим помоћ”);</a:t>
            </a:r>
          </a:p>
          <a:p>
            <a:pPr>
              <a:lnSpc>
                <a:spcPct val="90000"/>
              </a:lnSpc>
            </a:pPr>
            <a:r>
              <a:rPr lang="sr-Cyrl-RS" altLang="en-US" sz="3200" dirty="0" smtClean="0">
                <a:latin typeface="Arial" panose="020B0604020202020204" pitchFamily="34" charset="0"/>
                <a:cs typeface="Arial" panose="020B0604020202020204" pitchFamily="34" charset="0"/>
              </a:rPr>
              <a:t>Некоришћење служби подршке (психолог, изабрани лекар...) или само у ургентним ситуацијама итд.</a:t>
            </a:r>
            <a:endParaRPr lang="en-US" altLang="en-US" sz="3200" dirty="0" smtClean="0">
              <a:latin typeface="Arial" panose="020B0604020202020204" pitchFamily="34" charset="0"/>
              <a:cs typeface="Arial" panose="020B0604020202020204" pitchFamily="34" charset="0"/>
            </a:endParaRPr>
          </a:p>
        </p:txBody>
      </p:sp>
      <p:pic>
        <p:nvPicPr>
          <p:cNvPr id="23556" name="Picture 4" descr="sendwich_generation"/>
          <p:cNvPicPr>
            <a:picLocks noChangeAspect="1" noChangeArrowheads="1"/>
          </p:cNvPicPr>
          <p:nvPr/>
        </p:nvPicPr>
        <p:blipFill>
          <a:blip r:embed="rId2">
            <a:extLst>
              <a:ext uri="{28A0092B-C50C-407E-A947-70E740481C1C}">
                <a14:useLocalDpi xmlns:a14="http://schemas.microsoft.com/office/drawing/2010/main" val="0"/>
              </a:ext>
            </a:extLst>
          </a:blip>
          <a:srcRect l="18361" t="8949" r="18689"/>
          <a:stretch>
            <a:fillRect/>
          </a:stretch>
        </p:blipFill>
        <p:spPr bwMode="auto">
          <a:xfrm>
            <a:off x="8763000" y="228600"/>
            <a:ext cx="3429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2819400" y="6096000"/>
            <a:ext cx="6499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800" b="1" dirty="0">
                <a:solidFill>
                  <a:srgbClr val="FF0000"/>
                </a:solidFill>
              </a:rPr>
              <a:t>ЧЕСТО НЕМА НИКАКВИХ ПРАВИЛА</a:t>
            </a:r>
            <a:endParaRPr lang="en-US" altLang="en-US" sz="2800" b="1" dirty="0">
              <a:solidFill>
                <a:srgbClr val="FF0000"/>
              </a:solidFill>
            </a:endParaRPr>
          </a:p>
        </p:txBody>
      </p:sp>
    </p:spTree>
    <p:extLst>
      <p:ext uri="{BB962C8B-B14F-4D97-AF65-F5344CB8AC3E}">
        <p14:creationId xmlns:p14="http://schemas.microsoft.com/office/powerpoint/2010/main" val="2418456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48" y="152400"/>
            <a:ext cx="11720052" cy="1573161"/>
          </a:xfrm>
        </p:spPr>
        <p:txBody>
          <a:bodyPr/>
          <a:lstStyle/>
          <a:p>
            <a:r>
              <a:rPr lang="sr-Cyrl-RS" sz="3000" b="1" dirty="0" smtClean="0">
                <a:solidFill>
                  <a:srgbClr val="FF0000"/>
                </a:solidFill>
                <a:latin typeface="Arial" panose="020B0604020202020204" pitchFamily="34" charset="0"/>
                <a:cs typeface="Arial" panose="020B0604020202020204" pitchFamily="34" charset="0"/>
              </a:rPr>
              <a:t>Темељ </a:t>
            </a:r>
            <a:r>
              <a:rPr lang="sr-Cyrl-RS" sz="3000" b="1" dirty="0">
                <a:solidFill>
                  <a:srgbClr val="FF0000"/>
                </a:solidFill>
                <a:latin typeface="Arial" panose="020B0604020202020204" pitchFamily="34" charset="0"/>
                <a:cs typeface="Arial" panose="020B0604020202020204" pitchFamily="34" charset="0"/>
              </a:rPr>
              <a:t>решења </a:t>
            </a:r>
            <a:r>
              <a:rPr lang="sr-Cyrl-RS" sz="3000" b="1" dirty="0" smtClean="0">
                <a:solidFill>
                  <a:srgbClr val="FF0000"/>
                </a:solidFill>
                <a:latin typeface="Arial" panose="020B0604020202020204" pitchFamily="34" charset="0"/>
                <a:cs typeface="Arial" panose="020B0604020202020204" pitchFamily="34" charset="0"/>
              </a:rPr>
              <a:t>родитељских </a:t>
            </a:r>
            <a:r>
              <a:rPr lang="sr-Cyrl-RS" sz="3000" b="1" dirty="0">
                <a:solidFill>
                  <a:srgbClr val="FF0000"/>
                </a:solidFill>
                <a:latin typeface="Arial" panose="020B0604020202020204" pitchFamily="34" charset="0"/>
                <a:cs typeface="Arial" panose="020B0604020202020204" pitchFamily="34" charset="0"/>
              </a:rPr>
              <a:t>брига </a:t>
            </a:r>
            <a:r>
              <a:rPr lang="sr-Cyrl-RS" sz="3000" b="1" dirty="0" smtClean="0">
                <a:solidFill>
                  <a:srgbClr val="FF0000"/>
                </a:solidFill>
                <a:latin typeface="Arial" panose="020B0604020202020204" pitchFamily="34" charset="0"/>
                <a:cs typeface="Arial" panose="020B0604020202020204" pitchFamily="34" charset="0"/>
              </a:rPr>
              <a:t>у вези са развојем образаца који код деце погодују појави болести зависности у будућности</a:t>
            </a:r>
            <a:r>
              <a:rPr lang="sr-Latn-RS" sz="3000" b="1" dirty="0" smtClean="0">
                <a:solidFill>
                  <a:srgbClr val="FF0000"/>
                </a:solidFill>
                <a:latin typeface="Arial" panose="020B0604020202020204" pitchFamily="34" charset="0"/>
                <a:cs typeface="Arial" panose="020B0604020202020204" pitchFamily="34" charset="0"/>
              </a:rPr>
              <a:t>,</a:t>
            </a:r>
            <a:r>
              <a:rPr lang="sr-Cyrl-RS" sz="3000" b="1" dirty="0" smtClean="0">
                <a:solidFill>
                  <a:srgbClr val="FF0000"/>
                </a:solidFill>
                <a:latin typeface="Arial" panose="020B0604020202020204" pitchFamily="34" charset="0"/>
                <a:cs typeface="Arial" panose="020B0604020202020204" pitchFamily="34" charset="0"/>
              </a:rPr>
              <a:t> поставља </a:t>
            </a:r>
            <a:r>
              <a:rPr lang="sr-Cyrl-RS" sz="3000" b="1" dirty="0">
                <a:solidFill>
                  <a:srgbClr val="FF0000"/>
                </a:solidFill>
                <a:latin typeface="Arial" panose="020B0604020202020204" pitchFamily="34" charset="0"/>
                <a:cs typeface="Arial" panose="020B0604020202020204" pitchFamily="34" charset="0"/>
              </a:rPr>
              <a:t>се </a:t>
            </a:r>
            <a:r>
              <a:rPr lang="sr-Cyrl-RS" sz="3000" b="1" dirty="0" smtClean="0">
                <a:solidFill>
                  <a:srgbClr val="FF0000"/>
                </a:solidFill>
                <a:latin typeface="Arial" panose="020B0604020202020204" pitchFamily="34" charset="0"/>
                <a:cs typeface="Arial" panose="020B0604020202020204" pitchFamily="34" charset="0"/>
              </a:rPr>
              <a:t>давањем </a:t>
            </a:r>
            <a:r>
              <a:rPr lang="sr-Cyrl-RS" sz="3000" b="1" dirty="0">
                <a:solidFill>
                  <a:srgbClr val="FF0000"/>
                </a:solidFill>
                <a:latin typeface="Arial" panose="020B0604020202020204" pitchFamily="34" charset="0"/>
                <a:cs typeface="Arial" panose="020B0604020202020204" pitchFamily="34" charset="0"/>
              </a:rPr>
              <a:t>доброг личног </a:t>
            </a:r>
            <a:r>
              <a:rPr lang="sr-Cyrl-RS" sz="3000" b="1" dirty="0" smtClean="0">
                <a:solidFill>
                  <a:srgbClr val="FF0000"/>
                </a:solidFill>
                <a:latin typeface="Arial" panose="020B0604020202020204" pitchFamily="34" charset="0"/>
                <a:cs typeface="Arial" panose="020B0604020202020204" pitchFamily="34" charset="0"/>
              </a:rPr>
              <a:t>примера у понашањима која су у основи здравља:</a:t>
            </a:r>
            <a:endParaRPr lang="sr-Cyrl-RS" sz="3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816512"/>
            <a:ext cx="11277600" cy="4965288"/>
          </a:xfrm>
        </p:spPr>
        <p:txBody>
          <a:bodyPr/>
          <a:lstStyle/>
          <a:p>
            <a:pPr lvl="1"/>
            <a:r>
              <a:rPr lang="sr-Cyrl-RS" sz="3200" dirty="0" smtClean="0">
                <a:latin typeface="Arial" panose="020B0604020202020204" pitchFamily="34" charset="0"/>
                <a:cs typeface="Arial" panose="020B0604020202020204" pitchFamily="34" charset="0"/>
              </a:rPr>
              <a:t>Узимање разноврсне хране у складу са потребама</a:t>
            </a:r>
          </a:p>
          <a:p>
            <a:pPr lvl="1"/>
            <a:r>
              <a:rPr lang="sr-Cyrl-RS" sz="3200" dirty="0" smtClean="0">
                <a:latin typeface="Arial" panose="020B0604020202020204" pitchFamily="34" charset="0"/>
                <a:cs typeface="Arial" panose="020B0604020202020204" pitchFamily="34" charset="0"/>
              </a:rPr>
              <a:t>Редовна лична и орална хигијена</a:t>
            </a:r>
          </a:p>
          <a:p>
            <a:pPr lvl="1"/>
            <a:r>
              <a:rPr lang="sr-Cyrl-RS" sz="3200" dirty="0" smtClean="0">
                <a:latin typeface="Arial" panose="020B0604020202020204" pitchFamily="34" charset="0"/>
                <a:cs typeface="Arial" panose="020B0604020202020204" pitchFamily="34" charset="0"/>
              </a:rPr>
              <a:t>Редовна физичка активност</a:t>
            </a:r>
          </a:p>
          <a:p>
            <a:pPr lvl="1"/>
            <a:r>
              <a:rPr lang="sr-Cyrl-RS" sz="3200" dirty="0" smtClean="0">
                <a:latin typeface="Arial" panose="020B0604020202020204" pitchFamily="34" charset="0"/>
                <a:cs typeface="Arial" panose="020B0604020202020204" pitchFamily="34" charset="0"/>
              </a:rPr>
              <a:t>Редован одмор и сан</a:t>
            </a:r>
          </a:p>
          <a:p>
            <a:pPr lvl="1"/>
            <a:r>
              <a:rPr lang="sr-Cyrl-RS" sz="3200" dirty="0" smtClean="0">
                <a:latin typeface="Arial" panose="020B0604020202020204" pitchFamily="34" charset="0"/>
                <a:cs typeface="Arial" panose="020B0604020202020204" pitchFamily="34" charset="0"/>
              </a:rPr>
              <a:t>Избегавање ПАС: дуван</a:t>
            </a:r>
            <a:r>
              <a:rPr lang="sr-Latn-RS" sz="3200" dirty="0" smtClean="0">
                <a:latin typeface="Arial" panose="020B0604020202020204" pitchFamily="34" charset="0"/>
                <a:cs typeface="Arial" panose="020B0604020202020204" pitchFamily="34" charset="0"/>
              </a:rPr>
              <a:t>,</a:t>
            </a:r>
            <a:r>
              <a:rPr lang="sr-Cyrl-RS" sz="3200" dirty="0" smtClean="0">
                <a:latin typeface="Arial" panose="020B0604020202020204" pitchFamily="34" charset="0"/>
                <a:cs typeface="Arial" panose="020B0604020202020204" pitchFamily="34" charset="0"/>
              </a:rPr>
              <a:t> алкохол...</a:t>
            </a:r>
          </a:p>
          <a:p>
            <a:pPr lvl="1"/>
            <a:r>
              <a:rPr lang="sr-Cyrl-RS" sz="3200" dirty="0" smtClean="0">
                <a:latin typeface="Arial" panose="020B0604020202020204" pitchFamily="34" charset="0"/>
                <a:cs typeface="Arial" panose="020B0604020202020204" pitchFamily="34" charset="0"/>
              </a:rPr>
              <a:t>Контрола ТВ и интернет садржаја </a:t>
            </a:r>
          </a:p>
          <a:p>
            <a:pPr lvl="1"/>
            <a:r>
              <a:rPr lang="sr-Cyrl-RS" sz="3200" dirty="0" smtClean="0">
                <a:latin typeface="Arial" panose="020B0604020202020204" pitchFamily="34" charset="0"/>
                <a:cs typeface="Arial" panose="020B0604020202020204" pitchFamily="34" charset="0"/>
              </a:rPr>
              <a:t>Ограничење времена проведеног за екранима</a:t>
            </a:r>
          </a:p>
          <a:p>
            <a:pPr lvl="1"/>
            <a:r>
              <a:rPr lang="sr-Cyrl-RS" sz="3200" dirty="0">
                <a:latin typeface="Arial" panose="020B0604020202020204" pitchFamily="34" charset="0"/>
                <a:cs typeface="Arial" panose="020B0604020202020204" pitchFamily="34" charset="0"/>
              </a:rPr>
              <a:t>Редовни превентивни прегледи и вакцинација</a:t>
            </a:r>
          </a:p>
          <a:p>
            <a:pPr lvl="1"/>
            <a:r>
              <a:rPr lang="sr-Cyrl-RS" sz="3200" dirty="0" smtClean="0">
                <a:latin typeface="Arial" panose="020B0604020202020204" pitchFamily="34" charset="0"/>
                <a:cs typeface="Arial" panose="020B0604020202020204" pitchFamily="34" charset="0"/>
              </a:rPr>
              <a:t>Придржавање безбедности у саобраћају и др.</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240" y="2209800"/>
            <a:ext cx="2526840" cy="2286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9301" y="4954929"/>
            <a:ext cx="2141739" cy="1820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2904" y="2343864"/>
            <a:ext cx="2347336" cy="2228135"/>
          </a:xfrm>
          <a:prstGeom prst="rect">
            <a:avLst/>
          </a:prstGeom>
        </p:spPr>
      </p:pic>
    </p:spTree>
    <p:extLst>
      <p:ext uri="{BB962C8B-B14F-4D97-AF65-F5344CB8AC3E}">
        <p14:creationId xmlns:p14="http://schemas.microsoft.com/office/powerpoint/2010/main" val="373877008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66914" y="134256"/>
            <a:ext cx="8686800" cy="762000"/>
          </a:xfrm>
        </p:spPr>
        <p:txBody>
          <a:bodyPr/>
          <a:lstStyle/>
          <a:p>
            <a:pPr eaLnBrk="1" hangingPunct="1"/>
            <a:r>
              <a:rPr lang="sr-Cyrl-RS" altLang="en-US" sz="28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2800" b="1"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4294967295"/>
          </p:nvPr>
        </p:nvSpPr>
        <p:spPr>
          <a:xfrm>
            <a:off x="0" y="992869"/>
            <a:ext cx="10896600" cy="5810477"/>
          </a:xfrm>
        </p:spPr>
        <p:txBody>
          <a:bodyPr/>
          <a:lstStyle/>
          <a:p>
            <a:pPr marL="342900" lvl="1" indent="-342900" eaLnBrk="1" hangingPunct="1">
              <a:lnSpc>
                <a:spcPct val="80000"/>
              </a:lnSpc>
              <a:buFontTx/>
              <a:buChar char="•"/>
            </a:pPr>
            <a:r>
              <a:rPr lang="sr-Cyrl-RS" altLang="en-US" sz="3200" b="1" dirty="0">
                <a:solidFill>
                  <a:srgbClr val="FF0000"/>
                </a:solidFill>
                <a:latin typeface="Arial" panose="020B0604020202020204" pitchFamily="34" charset="0"/>
                <a:cs typeface="Arial" panose="020B0604020202020204" pitchFamily="34" charset="0"/>
              </a:rPr>
              <a:t>Сопственим примером</a:t>
            </a:r>
            <a:r>
              <a:rPr lang="sr-Cyrl-RS" altLang="en-US" sz="3200" dirty="0">
                <a:latin typeface="Arial" panose="020B0604020202020204" pitchFamily="34" charset="0"/>
                <a:cs typeface="Arial" panose="020B0604020202020204" pitchFamily="34" charset="0"/>
              </a:rPr>
              <a:t> указивати на значај:</a:t>
            </a:r>
          </a:p>
          <a:p>
            <a:pPr lvl="2" eaLnBrk="1" hangingPunct="1">
              <a:lnSpc>
                <a:spcPct val="90000"/>
              </a:lnSpc>
            </a:pPr>
            <a:r>
              <a:rPr lang="sr-Cyrl-RS" altLang="en-US" sz="2800" b="1" dirty="0">
                <a:solidFill>
                  <a:srgbClr val="FF0000"/>
                </a:solidFill>
                <a:latin typeface="Arial" panose="020B0604020202020204" pitchFamily="34" charset="0"/>
                <a:cs typeface="Arial" panose="020B0604020202020204" pitchFamily="34" charset="0"/>
              </a:rPr>
              <a:t>Апстиненције од ПАС</a:t>
            </a:r>
            <a:endParaRPr lang="sr-Cyrl-RS" altLang="en-US" sz="3200" b="1" dirty="0">
              <a:solidFill>
                <a:srgbClr val="FF0000"/>
              </a:solidFill>
              <a:latin typeface="Arial" panose="020B0604020202020204" pitchFamily="34" charset="0"/>
              <a:cs typeface="Arial" panose="020B0604020202020204" pitchFamily="34" charset="0"/>
            </a:endParaRPr>
          </a:p>
          <a:p>
            <a:pPr lvl="2" eaLnBrk="1" hangingPunct="1">
              <a:lnSpc>
                <a:spcPct val="90000"/>
              </a:lnSpc>
            </a:pPr>
            <a:r>
              <a:rPr lang="sr-Cyrl-RS" altLang="en-US" sz="2800" b="1" dirty="0">
                <a:solidFill>
                  <a:srgbClr val="FF0000"/>
                </a:solidFill>
                <a:latin typeface="Arial" panose="020B0604020202020204" pitchFamily="34" charset="0"/>
                <a:cs typeface="Arial" panose="020B0604020202020204" pitchFamily="34" charset="0"/>
              </a:rPr>
              <a:t>Правилног ритма</a:t>
            </a:r>
            <a:r>
              <a:rPr lang="sr-Cyrl-RS" altLang="en-US" sz="2800" dirty="0">
                <a:latin typeface="Arial" panose="020B0604020202020204" pitchFamily="34" charset="0"/>
                <a:cs typeface="Arial" panose="020B0604020202020204" pitchFamily="34" charset="0"/>
              </a:rPr>
              <a:t>: рада, одмора, рекреације, сна, начина исхране...</a:t>
            </a:r>
          </a:p>
          <a:p>
            <a:pPr lvl="2" eaLnBrk="1" hangingPunct="1">
              <a:lnSpc>
                <a:spcPct val="90000"/>
              </a:lnSpc>
            </a:pPr>
            <a:r>
              <a:rPr lang="sr-Cyrl-RS" altLang="en-US" sz="2800" b="1" dirty="0">
                <a:solidFill>
                  <a:srgbClr val="FF0000"/>
                </a:solidFill>
                <a:latin typeface="Arial" panose="020B0604020202020204" pitchFamily="34" charset="0"/>
                <a:cs typeface="Arial" panose="020B0604020202020204" pitchFamily="34" charset="0"/>
              </a:rPr>
              <a:t>Високог вредновања здравља</a:t>
            </a:r>
            <a:r>
              <a:rPr lang="sr-Cyrl-RS" altLang="en-US" sz="2800" dirty="0">
                <a:latin typeface="Arial" panose="020B0604020202020204" pitchFamily="34" charset="0"/>
                <a:cs typeface="Arial" panose="020B0604020202020204" pitchFamily="34" charset="0"/>
              </a:rPr>
              <a:t> у личним животним приоритетима, </a:t>
            </a:r>
            <a:r>
              <a:rPr lang="sr-Cyrl-RS" altLang="en-US" sz="2800" b="1" dirty="0">
                <a:solidFill>
                  <a:srgbClr val="FF0000"/>
                </a:solidFill>
                <a:latin typeface="Arial" panose="020B0604020202020204" pitchFamily="34" charset="0"/>
                <a:cs typeface="Arial" panose="020B0604020202020204" pitchFamily="34" charset="0"/>
              </a:rPr>
              <a:t>кроз:</a:t>
            </a:r>
            <a:r>
              <a:rPr lang="sr-Cyrl-RS" altLang="en-US" sz="2800" dirty="0">
                <a:latin typeface="Arial" panose="020B0604020202020204" pitchFamily="34" charset="0"/>
                <a:cs typeface="Arial" panose="020B0604020202020204" pitchFamily="34" charset="0"/>
              </a:rPr>
              <a:t> </a:t>
            </a:r>
          </a:p>
          <a:p>
            <a:pPr lvl="3" eaLnBrk="1" hangingPunct="1">
              <a:lnSpc>
                <a:spcPct val="90000"/>
              </a:lnSpc>
            </a:pPr>
            <a:r>
              <a:rPr lang="sr-Cyrl-RS" altLang="en-US" sz="2100" b="1" dirty="0">
                <a:solidFill>
                  <a:srgbClr val="FF0000"/>
                </a:solidFill>
                <a:latin typeface="Arial" panose="020B0604020202020204" pitchFamily="34" charset="0"/>
                <a:cs typeface="Arial" panose="020B0604020202020204" pitchFamily="34" charset="0"/>
              </a:rPr>
              <a:t>Здрав стил живота</a:t>
            </a:r>
            <a:r>
              <a:rPr lang="sr-Cyrl-RS" altLang="en-US" sz="2100" dirty="0">
                <a:latin typeface="Arial" panose="020B0604020202020204" pitchFamily="34" charset="0"/>
                <a:cs typeface="Arial" panose="020B0604020202020204" pitchFamily="34" charset="0"/>
              </a:rPr>
              <a:t> (правилна исхрана, редовна физичка активност, мере безбедности у саобраћају, мере за очување секс. и репрод. здравља, некоришћење дувана, алкохола и ПАС, познавање стратегија суочавања са стресом...);</a:t>
            </a:r>
          </a:p>
          <a:p>
            <a:pPr lvl="3" eaLnBrk="1" hangingPunct="1">
              <a:lnSpc>
                <a:spcPct val="90000"/>
              </a:lnSpc>
            </a:pPr>
            <a:r>
              <a:rPr lang="sr-Cyrl-RS" altLang="en-US" sz="2100" dirty="0">
                <a:latin typeface="Arial" panose="020B0604020202020204" pitchFamily="34" charset="0"/>
                <a:cs typeface="Arial" panose="020B0604020202020204" pitchFamily="34" charset="0"/>
              </a:rPr>
              <a:t>Посећивање лекара ради превентивних прегледа</a:t>
            </a:r>
            <a:r>
              <a:rPr lang="en-US" altLang="en-US" sz="2100" dirty="0">
                <a:latin typeface="Arial" panose="020B0604020202020204" pitchFamily="34" charset="0"/>
                <a:cs typeface="Arial" panose="020B0604020202020204" pitchFamily="34" charset="0"/>
              </a:rPr>
              <a:t>,</a:t>
            </a:r>
            <a:r>
              <a:rPr lang="sr-Cyrl-RS" altLang="en-US" sz="2100" dirty="0">
                <a:latin typeface="Arial" panose="020B0604020202020204" pitchFamily="34" charset="0"/>
                <a:cs typeface="Arial" panose="020B0604020202020204" pitchFamily="34" charset="0"/>
              </a:rPr>
              <a:t>  скрининга</a:t>
            </a:r>
            <a:r>
              <a:rPr lang="en-US" altLang="en-US" sz="2100" dirty="0">
                <a:latin typeface="Arial" panose="020B0604020202020204" pitchFamily="34" charset="0"/>
                <a:cs typeface="Arial" panose="020B0604020202020204" pitchFamily="34" charset="0"/>
              </a:rPr>
              <a:t> </a:t>
            </a:r>
            <a:r>
              <a:rPr lang="sr-Cyrl-RS" altLang="en-US" sz="2100" dirty="0">
                <a:latin typeface="Arial" panose="020B0604020202020204" pitchFamily="34" charset="0"/>
                <a:cs typeface="Arial" panose="020B0604020202020204" pitchFamily="34" charset="0"/>
              </a:rPr>
              <a:t>и вакцинација;</a:t>
            </a:r>
          </a:p>
          <a:p>
            <a:pPr lvl="3" eaLnBrk="1" hangingPunct="1">
              <a:lnSpc>
                <a:spcPct val="90000"/>
              </a:lnSpc>
            </a:pPr>
            <a:r>
              <a:rPr lang="sr-Cyrl-RS" altLang="en-US" sz="2100" dirty="0">
                <a:latin typeface="Arial" panose="020B0604020202020204" pitchFamily="34" charset="0"/>
                <a:cs typeface="Arial" panose="020B0604020202020204" pitchFamily="34" charset="0"/>
              </a:rPr>
              <a:t>У случају хроничне болести (па и болести зависности) – лечење, редовно узимање прописане терапије и контроле; </a:t>
            </a:r>
          </a:p>
          <a:p>
            <a:pPr lvl="3" eaLnBrk="1" hangingPunct="1">
              <a:lnSpc>
                <a:spcPct val="90000"/>
              </a:lnSpc>
            </a:pPr>
            <a:r>
              <a:rPr lang="sr-Cyrl-RS" altLang="en-US" sz="2100" dirty="0">
                <a:latin typeface="Arial" panose="020B0604020202020204" pitchFamily="34" charset="0"/>
                <a:cs typeface="Arial" panose="020B0604020202020204" pitchFamily="34" charset="0"/>
              </a:rPr>
              <a:t>У случају појаве тегоба и сумње на болест – </a:t>
            </a:r>
            <a:r>
              <a:rPr lang="sr-Cyrl-RS" altLang="en-US" sz="2100" dirty="0" smtClean="0">
                <a:latin typeface="Arial" panose="020B0604020202020204" pitchFamily="34" charset="0"/>
                <a:cs typeface="Arial" panose="020B0604020202020204" pitchFamily="34" charset="0"/>
              </a:rPr>
              <a:t>                                          неодлагање </a:t>
            </a:r>
            <a:r>
              <a:rPr lang="sr-Cyrl-RS" altLang="en-US" sz="2100" dirty="0">
                <a:latin typeface="Arial" panose="020B0604020202020204" pitchFamily="34" charset="0"/>
                <a:cs typeface="Arial" panose="020B0604020202020204" pitchFamily="34" charset="0"/>
              </a:rPr>
              <a:t>дијагностике и лечења.</a:t>
            </a:r>
          </a:p>
        </p:txBody>
      </p:sp>
      <p:pic>
        <p:nvPicPr>
          <p:cNvPr id="24580" name="Picture 6" descr="al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5032545"/>
            <a:ext cx="2250395" cy="177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l="50000" t="22224" r="26282" b="9235"/>
          <a:stretch>
            <a:fillRect/>
          </a:stretch>
        </p:blipFill>
        <p:spPr bwMode="auto">
          <a:xfrm>
            <a:off x="10363200" y="-1"/>
            <a:ext cx="1828801" cy="33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2596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228600"/>
            <a:ext cx="11430000" cy="762000"/>
          </a:xfrm>
        </p:spPr>
        <p:txBody>
          <a:bodyPr/>
          <a:lstStyle/>
          <a:p>
            <a:pPr algn="ctr" eaLnBrk="1" hangingPunct="1"/>
            <a:r>
              <a:rPr lang="sr-Cyrl-RS" altLang="en-US" sz="36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600" b="1" dirty="0">
              <a:latin typeface="Arial" panose="020B0604020202020204" pitchFamily="34" charset="0"/>
              <a:cs typeface="Arial" panose="020B0604020202020204" pitchFamily="34" charset="0"/>
            </a:endParaRPr>
          </a:p>
        </p:txBody>
      </p:sp>
      <p:sp>
        <p:nvSpPr>
          <p:cNvPr id="25603" name="Rectangle 3"/>
          <p:cNvSpPr>
            <a:spLocks noGrp="1" noChangeArrowheads="1"/>
          </p:cNvSpPr>
          <p:nvPr>
            <p:ph type="body" idx="4294967295"/>
          </p:nvPr>
        </p:nvSpPr>
        <p:spPr>
          <a:xfrm>
            <a:off x="0" y="1066800"/>
            <a:ext cx="12192000" cy="5791200"/>
          </a:xfrm>
        </p:spPr>
        <p:txBody>
          <a:bodyPr/>
          <a:lstStyle/>
          <a:p>
            <a:pPr eaLnBrk="1" hangingPunct="1">
              <a:lnSpc>
                <a:spcPct val="80000"/>
              </a:lnSpc>
            </a:pPr>
            <a:r>
              <a:rPr lang="sr-Cyrl-RS" altLang="en-US" sz="2700" b="1">
                <a:solidFill>
                  <a:srgbClr val="FF0000"/>
                </a:solidFill>
                <a:latin typeface="Arial" panose="020B0604020202020204" pitchFamily="34" charset="0"/>
                <a:cs typeface="Arial" panose="020B0604020202020204" pitchFamily="34" charset="0"/>
              </a:rPr>
              <a:t>Разговор родитеља са децом („1 на 1“ и „2 на 1“)</a:t>
            </a:r>
            <a:r>
              <a:rPr lang="sr-Cyrl-RS" altLang="en-US" sz="2700">
                <a:latin typeface="Arial" panose="020B0604020202020204" pitchFamily="34" charset="0"/>
                <a:cs typeface="Arial" panose="020B0604020202020204" pitchFamily="34" charset="0"/>
              </a:rPr>
              <a:t> у што је више могуће неформалним приликама (у шетњи, током рекреације, уз филм/серију/емисију, при одласку и повратку из посета пријатељима, током вожње у аутомобилу, слушањ</a:t>
            </a:r>
            <a:r>
              <a:rPr lang="en-US" altLang="en-US" sz="2700">
                <a:latin typeface="Arial" panose="020B0604020202020204" pitchFamily="34" charset="0"/>
                <a:cs typeface="Arial" panose="020B0604020202020204" pitchFamily="34" charset="0"/>
              </a:rPr>
              <a:t>a</a:t>
            </a:r>
            <a:r>
              <a:rPr lang="sr-Cyrl-RS" altLang="en-US" sz="2700">
                <a:latin typeface="Arial" panose="020B0604020202020204" pitchFamily="34" charset="0"/>
                <a:cs typeface="Arial" panose="020B0604020202020204" pitchFamily="34" charset="0"/>
              </a:rPr>
              <a:t> музике, дружења са пријатељима и рођацима...); </a:t>
            </a:r>
          </a:p>
          <a:p>
            <a:pPr eaLnBrk="1" hangingPunct="1">
              <a:lnSpc>
                <a:spcPct val="80000"/>
              </a:lnSpc>
            </a:pPr>
            <a:r>
              <a:rPr lang="sr-Cyrl-RS" altLang="en-US" sz="2700" b="1">
                <a:solidFill>
                  <a:srgbClr val="FF0000"/>
                </a:solidFill>
                <a:latin typeface="Arial" panose="020B0604020202020204" pitchFamily="34" charset="0"/>
                <a:cs typeface="Arial" panose="020B0604020202020204" pitchFamily="34" charset="0"/>
              </a:rPr>
              <a:t>Применити вештину активног слушања: </a:t>
            </a:r>
            <a:r>
              <a:rPr lang="sr-Cyrl-RS" altLang="en-US" sz="2700">
                <a:latin typeface="Arial" panose="020B0604020202020204" pitchFamily="34" charset="0"/>
                <a:cs typeface="Arial" panose="020B0604020202020204" pitchFamily="34" charset="0"/>
              </a:rPr>
              <a:t>понављање и парафразирање реченог, рефлектовање опажених осећања и</a:t>
            </a:r>
            <a:r>
              <a:rPr lang="en-US" altLang="en-US" sz="2700">
                <a:latin typeface="Arial" panose="020B0604020202020204" pitchFamily="34" charset="0"/>
                <a:cs typeface="Arial" panose="020B0604020202020204" pitchFamily="34" charset="0"/>
              </a:rPr>
              <a:t> </a:t>
            </a:r>
            <a:r>
              <a:rPr lang="sr-Cyrl-RS" altLang="en-US" sz="2700">
                <a:latin typeface="Arial" panose="020B0604020202020204" pitchFamily="34" charset="0"/>
                <a:cs typeface="Arial" panose="020B0604020202020204" pitchFamily="34" charset="0"/>
              </a:rPr>
              <a:t>њихово именовање, разјашњавање постављањем питања отвореног типа, сумирање, уз допуштајућу тишину;</a:t>
            </a:r>
            <a:endParaRPr lang="sr-Cyrl-RS" altLang="en-US" sz="2700">
              <a:solidFill>
                <a:srgbClr val="FF0000"/>
              </a:solidFill>
              <a:latin typeface="Arial" panose="020B0604020202020204" pitchFamily="34" charset="0"/>
              <a:cs typeface="Arial" panose="020B0604020202020204" pitchFamily="34" charset="0"/>
            </a:endParaRPr>
          </a:p>
          <a:p>
            <a:pPr eaLnBrk="1" hangingPunct="1">
              <a:lnSpc>
                <a:spcPct val="80000"/>
              </a:lnSpc>
            </a:pPr>
            <a:r>
              <a:rPr lang="sr-Cyrl-RS" altLang="en-US" sz="2700" b="1">
                <a:solidFill>
                  <a:srgbClr val="FF0000"/>
                </a:solidFill>
                <a:latin typeface="Arial" panose="020B0604020202020204" pitchFamily="34" charset="0"/>
                <a:cs typeface="Arial" panose="020B0604020202020204" pitchFamily="34" charset="0"/>
              </a:rPr>
              <a:t>Провођење заједничког времена са децом</a:t>
            </a:r>
            <a:r>
              <a:rPr lang="sr-Cyrl-RS" altLang="en-US" sz="2700">
                <a:solidFill>
                  <a:srgbClr val="FF0000"/>
                </a:solidFill>
                <a:latin typeface="Arial" panose="020B0604020202020204" pitchFamily="34" charset="0"/>
                <a:cs typeface="Arial" panose="020B0604020202020204" pitchFamily="34" charset="0"/>
              </a:rPr>
              <a:t> </a:t>
            </a:r>
            <a:r>
              <a:rPr lang="sr-Cyrl-RS" altLang="en-US" sz="2700">
                <a:latin typeface="Arial" panose="020B0604020202020204" pitchFamily="34" charset="0"/>
                <a:cs typeface="Arial" panose="020B0604020202020204" pitchFamily="34" charset="0"/>
              </a:rPr>
              <a:t>у обавезама и разоноди, дружењу и садржајима друштвеног живота; сви чланови породице узајамно и заједнички + “време за себе”;</a:t>
            </a:r>
          </a:p>
          <a:p>
            <a:pPr eaLnBrk="1" hangingPunct="1">
              <a:lnSpc>
                <a:spcPct val="80000"/>
              </a:lnSpc>
            </a:pPr>
            <a:r>
              <a:rPr lang="sr-Cyrl-RS" altLang="en-US" sz="2700" b="1">
                <a:solidFill>
                  <a:srgbClr val="FF0000"/>
                </a:solidFill>
                <a:latin typeface="Arial" panose="020B0604020202020204" pitchFamily="34" charset="0"/>
                <a:cs typeface="Arial" panose="020B0604020202020204" pitchFamily="34" charset="0"/>
              </a:rPr>
              <a:t>Ослушкивање детета:</a:t>
            </a:r>
            <a:r>
              <a:rPr lang="sr-Cyrl-RS" altLang="en-US" sz="2700">
                <a:latin typeface="Arial" panose="020B0604020202020204" pitchFamily="34" charset="0"/>
                <a:cs typeface="Arial" panose="020B0604020202020204" pitchFamily="34" charset="0"/>
              </a:rPr>
              <a:t> дете прича о искуству свога друга или се распитује причајући о проблему других... у ствари тражи информацију за себе, са жељом да вас не узнемири или не произведе ефекат “придиковања”, дуготрајног разговора и сл;</a:t>
            </a:r>
          </a:p>
        </p:txBody>
      </p:sp>
    </p:spTree>
    <p:extLst>
      <p:ext uri="{BB962C8B-B14F-4D97-AF65-F5344CB8AC3E}">
        <p14:creationId xmlns:p14="http://schemas.microsoft.com/office/powerpoint/2010/main" val="378259530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0888" y="90948"/>
            <a:ext cx="11734800" cy="762000"/>
          </a:xfrm>
        </p:spPr>
        <p:txBody>
          <a:bodyPr/>
          <a:lstStyle/>
          <a:p>
            <a:pPr algn="ctr" eaLnBrk="1" hangingPunct="1"/>
            <a:r>
              <a:rPr lang="sr-Cyrl-RS" altLang="en-US" sz="32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200" b="1" dirty="0">
              <a:latin typeface="Arial" panose="020B0604020202020204" pitchFamily="34" charset="0"/>
              <a:cs typeface="Arial" panose="020B0604020202020204" pitchFamily="34" charset="0"/>
            </a:endParaRPr>
          </a:p>
        </p:txBody>
      </p:sp>
      <p:sp>
        <p:nvSpPr>
          <p:cNvPr id="26627" name="Rectangle 3"/>
          <p:cNvSpPr>
            <a:spLocks noGrp="1" noChangeArrowheads="1"/>
          </p:cNvSpPr>
          <p:nvPr>
            <p:ph type="body" idx="1"/>
          </p:nvPr>
        </p:nvSpPr>
        <p:spPr>
          <a:xfrm>
            <a:off x="0" y="884904"/>
            <a:ext cx="12115800" cy="5364162"/>
          </a:xfrm>
        </p:spPr>
        <p:txBody>
          <a:bodyPr/>
          <a:lstStyle/>
          <a:p>
            <a:pPr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Посматрање дететовог изгледа: </a:t>
            </a:r>
            <a:r>
              <a:rPr lang="sr-Cyrl-RS" altLang="en-US" sz="2600" dirty="0">
                <a:latin typeface="Arial" panose="020B0604020202020204" pitchFamily="34" charset="0"/>
                <a:cs typeface="Arial" panose="020B0604020202020204" pitchFamily="34" charset="0"/>
              </a:rPr>
              <a:t>хигијена тела и гардеробе, изглед очију/зеница, уредност радног простора, ташне, књига и свезака... битно је уочавање промена у рутинама;</a:t>
            </a:r>
          </a:p>
          <a:p>
            <a:pPr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Посматрање дететовог понашања - </a:t>
            </a:r>
            <a:r>
              <a:rPr lang="sr-Cyrl-RS" altLang="en-US" sz="2600" dirty="0">
                <a:latin typeface="Arial" panose="020B0604020202020204" pitchFamily="34" charset="0"/>
                <a:cs typeface="Arial" panose="020B0604020202020204" pitchFamily="34" charset="0"/>
              </a:rPr>
              <a:t>измене рутина у: исхрани, одмору, дневно-ноћном ритму, школском постигнућу, ваншколским активностима, месту и времену излазака, друштву за изласке и посете, трошењу новца; појава нове интимне или пријатељске везе...</a:t>
            </a:r>
            <a:endParaRPr lang="sr-Cyrl-RS" altLang="en-US" sz="2600" b="1" dirty="0">
              <a:solidFill>
                <a:srgbClr val="FF0000"/>
              </a:solidFill>
              <a:latin typeface="Arial" panose="020B0604020202020204" pitchFamily="34" charset="0"/>
              <a:cs typeface="Arial" panose="020B0604020202020204" pitchFamily="34" charset="0"/>
            </a:endParaRPr>
          </a:p>
          <a:p>
            <a:pPr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Познавање пријатеља детета</a:t>
            </a:r>
            <a:r>
              <a:rPr lang="sr-Cyrl-RS" altLang="en-US" sz="2600" dirty="0">
                <a:solidFill>
                  <a:srgbClr val="FF0000"/>
                </a:solidFill>
                <a:latin typeface="Arial" panose="020B0604020202020204" pitchFamily="34" charset="0"/>
                <a:cs typeface="Arial" panose="020B0604020202020204" pitchFamily="34" charset="0"/>
              </a:rPr>
              <a:t> </a:t>
            </a:r>
            <a:r>
              <a:rPr lang="sr-Cyrl-RS" altLang="en-US" sz="2600" dirty="0">
                <a:latin typeface="Arial" panose="020B0604020202020204" pitchFamily="34" charset="0"/>
                <a:cs typeface="Arial" panose="020B0604020202020204" pitchFamily="34" charset="0"/>
              </a:rPr>
              <a:t>(телеф. бројеви најближих пријатеља, позивање у кућу, размена телефона са родитељима, умрежавање на интернету, разговори у пријатељској атмосфери, уз оброк, без непријатних пропитивања (Која је мера? Замислите себе у њиховој доби);</a:t>
            </a:r>
          </a:p>
          <a:p>
            <a:pPr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Вођење рачуна о егзистенцијалним потребама и подучавање вештинама постепеног преузимања одговорности за њих:</a:t>
            </a:r>
            <a:r>
              <a:rPr lang="sr-Cyrl-RS" altLang="en-US" sz="2600" dirty="0">
                <a:latin typeface="Arial" panose="020B0604020202020204" pitchFamily="34" charset="0"/>
                <a:cs typeface="Arial" panose="020B0604020202020204" pitchFamily="34" charset="0"/>
              </a:rPr>
              <a:t> припрема и сервирање оброка, учешће у планирању и набавци, учешће у хигијени стана, веша... </a:t>
            </a:r>
          </a:p>
          <a:p>
            <a:pPr eaLnBrk="1" hangingPunct="1">
              <a:lnSpc>
                <a:spcPct val="80000"/>
              </a:lnSpc>
            </a:pPr>
            <a:r>
              <a:rPr lang="ru-RU" altLang="en-US" sz="2600" b="1" dirty="0">
                <a:solidFill>
                  <a:srgbClr val="FF0000"/>
                </a:solidFill>
                <a:latin typeface="Arial" panose="020B0604020202020204" pitchFamily="34" charset="0"/>
                <a:cs typeface="Arial" panose="020B0604020202020204" pitchFamily="34" charset="0"/>
              </a:rPr>
              <a:t>Родитељи заједнички планирају поступке и када су растављени</a:t>
            </a:r>
            <a:r>
              <a:rPr lang="sr-Cyrl-RS" altLang="en-US" sz="2600" b="1" dirty="0">
                <a:solidFill>
                  <a:srgbClr val="FF0000"/>
                </a:solidFill>
                <a:latin typeface="Arial" panose="020B0604020202020204" pitchFamily="34" charset="0"/>
                <a:cs typeface="Arial" panose="020B0604020202020204" pitchFamily="34" charset="0"/>
              </a:rPr>
              <a:t> или привремено раздвојени</a:t>
            </a:r>
            <a:r>
              <a:rPr lang="ru-RU" altLang="en-US" sz="2600" b="1" dirty="0">
                <a:solidFill>
                  <a:srgbClr val="FF0000"/>
                </a:solidFill>
                <a:latin typeface="Arial" panose="020B0604020202020204" pitchFamily="34" charset="0"/>
                <a:cs typeface="Arial" panose="020B0604020202020204" pitchFamily="34" charset="0"/>
              </a:rPr>
              <a:t>;</a:t>
            </a:r>
            <a:r>
              <a:rPr lang="sr-Cyrl-RS" altLang="en-US" sz="26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817091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152400"/>
            <a:ext cx="8686800" cy="762000"/>
          </a:xfrm>
        </p:spPr>
        <p:txBody>
          <a:bodyPr/>
          <a:lstStyle/>
          <a:p>
            <a:pPr eaLnBrk="1" hangingPunct="1"/>
            <a:r>
              <a:rPr lang="sr-Cyrl-RS" altLang="en-US" sz="2800" b="1">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2800" b="1">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0" y="1143000"/>
            <a:ext cx="9144000" cy="5364163"/>
          </a:xfrm>
        </p:spPr>
        <p:txBody>
          <a:bodyPr/>
          <a:lstStyle/>
          <a:p>
            <a:pPr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Надзор кретања:</a:t>
            </a:r>
            <a:r>
              <a:rPr lang="sr-Cyrl-RS" altLang="en-US" sz="2600" dirty="0">
                <a:solidFill>
                  <a:srgbClr val="FF0000"/>
                </a:solidFill>
                <a:latin typeface="Arial" panose="020B0604020202020204" pitchFamily="34" charset="0"/>
                <a:cs typeface="Arial" panose="020B0604020202020204" pitchFamily="34" charset="0"/>
              </a:rPr>
              <a:t> </a:t>
            </a:r>
          </a:p>
          <a:p>
            <a:pPr lvl="1"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Распоред часова</a:t>
            </a:r>
            <a:r>
              <a:rPr lang="sr-Cyrl-RS" altLang="en-US" sz="2600" dirty="0">
                <a:latin typeface="Arial" panose="020B0604020202020204" pitchFamily="34" charset="0"/>
                <a:cs typeface="Arial" panose="020B0604020202020204" pitchFamily="34" charset="0"/>
              </a:rPr>
              <a:t> и ваншколских активности родитељ треба да има увек код себе и на видљивом месту у кући;</a:t>
            </a:r>
          </a:p>
          <a:p>
            <a:pPr lvl="1" eaLnBrk="1" hangingPunct="1">
              <a:lnSpc>
                <a:spcPct val="80000"/>
              </a:lnSpc>
            </a:pPr>
            <a:r>
              <a:rPr lang="sr-Cyrl-RS" altLang="en-US" sz="2600" b="1" dirty="0">
                <a:solidFill>
                  <a:srgbClr val="FF0000"/>
                </a:solidFill>
                <a:latin typeface="Arial" panose="020B0604020202020204" pitchFamily="34" charset="0"/>
                <a:cs typeface="Arial" panose="020B0604020202020204" pitchFamily="34" charset="0"/>
              </a:rPr>
              <a:t>Увести у рутину да дете</a:t>
            </a:r>
            <a:r>
              <a:rPr lang="sr-Cyrl-RS" altLang="en-US" sz="2600" dirty="0">
                <a:latin typeface="Arial" panose="020B0604020202020204" pitchFamily="34" charset="0"/>
                <a:cs typeface="Arial" panose="020B0604020202020204" pitchFamily="34" charset="0"/>
              </a:rPr>
              <a:t> при одласку из куће (ако то није по распореду школских и ваншколских активности) </a:t>
            </a:r>
            <a:r>
              <a:rPr lang="sr-Cyrl-RS" altLang="en-US" sz="2600" b="1" dirty="0">
                <a:solidFill>
                  <a:srgbClr val="FF0000"/>
                </a:solidFill>
                <a:latin typeface="Arial" panose="020B0604020202020204" pitchFamily="34" charset="0"/>
                <a:cs typeface="Arial" panose="020B0604020202020204" pitchFamily="34" charset="0"/>
              </a:rPr>
              <a:t>саопштава</a:t>
            </a:r>
            <a:r>
              <a:rPr lang="sr-Cyrl-RS" altLang="en-US" sz="2600" dirty="0">
                <a:latin typeface="Arial" panose="020B0604020202020204" pitchFamily="34" charset="0"/>
                <a:cs typeface="Arial" panose="020B0604020202020204" pitchFamily="34" charset="0"/>
              </a:rPr>
              <a:t> </a:t>
            </a:r>
            <a:r>
              <a:rPr lang="sr-Cyrl-RS" altLang="en-US" sz="2600" dirty="0">
                <a:solidFill>
                  <a:srgbClr val="FF0000"/>
                </a:solidFill>
                <a:latin typeface="Arial" panose="020B0604020202020204" pitchFamily="34" charset="0"/>
                <a:cs typeface="Arial" panose="020B0604020202020204" pitchFamily="34" charset="0"/>
              </a:rPr>
              <a:t>где иде, до када, са ким, да ли ће мењати место и како се враћа</a:t>
            </a:r>
            <a:r>
              <a:rPr lang="sr-Cyrl-RS" altLang="en-US" sz="2600" dirty="0">
                <a:latin typeface="Arial" panose="020B0604020202020204" pitchFamily="34" charset="0"/>
                <a:cs typeface="Arial" panose="020B0604020202020204" pitchFamily="34" charset="0"/>
              </a:rPr>
              <a:t>; ако одлази из стана када нико од одраслих није у кући – шаље поруку телефоном или оставља написану на папиру;</a:t>
            </a:r>
          </a:p>
          <a:p>
            <a:pPr lvl="1" eaLnBrk="1" hangingPunct="1">
              <a:lnSpc>
                <a:spcPct val="80000"/>
              </a:lnSpc>
            </a:pPr>
            <a:r>
              <a:rPr lang="sr-Cyrl-RS" altLang="en-US" sz="2600" dirty="0">
                <a:latin typeface="Arial" panose="020B0604020202020204" pitchFamily="34" charset="0"/>
                <a:cs typeface="Arial" panose="020B0604020202020204" pitchFamily="34" charset="0"/>
              </a:rPr>
              <a:t>Родитељ треба да зна ако дете користи бицикл, мотор, илу ауто, као и </a:t>
            </a:r>
            <a:r>
              <a:rPr lang="sr-Cyrl-RS" altLang="en-US" sz="2600" b="1" dirty="0">
                <a:solidFill>
                  <a:srgbClr val="FF0000"/>
                </a:solidFill>
                <a:latin typeface="Arial" panose="020B0604020202020204" pitchFamily="34" charset="0"/>
                <a:cs typeface="Arial" panose="020B0604020202020204" pitchFamily="34" charset="0"/>
              </a:rPr>
              <a:t>кога превози, или ко превози њихово дете</a:t>
            </a:r>
            <a:r>
              <a:rPr lang="sr-Cyrl-RS" altLang="en-US" sz="2600" dirty="0">
                <a:latin typeface="Arial" panose="020B0604020202020204" pitchFamily="34" charset="0"/>
                <a:cs typeface="Arial" panose="020B0604020202020204" pitchFamily="34" charset="0"/>
              </a:rPr>
              <a:t>;</a:t>
            </a:r>
          </a:p>
          <a:p>
            <a:pPr lvl="1" eaLnBrk="1" hangingPunct="1">
              <a:lnSpc>
                <a:spcPct val="80000"/>
              </a:lnSpc>
            </a:pPr>
            <a:r>
              <a:rPr lang="sr-Cyrl-RS" altLang="en-US" sz="2600" dirty="0">
                <a:latin typeface="Arial" panose="020B0604020202020204" pitchFamily="34" charset="0"/>
                <a:cs typeface="Arial" panose="020B0604020202020204" pitchFamily="34" charset="0"/>
              </a:rPr>
              <a:t>Проверавати да ли је дете са собом понело </a:t>
            </a:r>
            <a:r>
              <a:rPr lang="sr-Cyrl-RS" altLang="en-US" sz="2600" b="1" dirty="0">
                <a:solidFill>
                  <a:srgbClr val="FF0000"/>
                </a:solidFill>
                <a:latin typeface="Arial" panose="020B0604020202020204" pitchFamily="34" charset="0"/>
                <a:cs typeface="Arial" panose="020B0604020202020204" pitchFamily="34" charset="0"/>
              </a:rPr>
              <a:t>напуњен мобилни телефон</a:t>
            </a:r>
            <a:r>
              <a:rPr lang="sr-Cyrl-RS" altLang="en-US" sz="2600" dirty="0">
                <a:latin typeface="Arial" panose="020B0604020202020204" pitchFamily="34" charset="0"/>
                <a:cs typeface="Arial" panose="020B0604020202020204" pitchFamily="34" charset="0"/>
              </a:rPr>
              <a:t> (пожељно и пуњач), сва потребна </a:t>
            </a:r>
            <a:r>
              <a:rPr lang="sr-Cyrl-RS" altLang="en-US" sz="2600" b="1" dirty="0">
                <a:solidFill>
                  <a:srgbClr val="FF0000"/>
                </a:solidFill>
                <a:latin typeface="Arial" panose="020B0604020202020204" pitchFamily="34" charset="0"/>
                <a:cs typeface="Arial" panose="020B0604020202020204" pitchFamily="34" charset="0"/>
              </a:rPr>
              <a:t>лична документа</a:t>
            </a:r>
            <a:r>
              <a:rPr lang="sr-Cyrl-RS" altLang="en-US" sz="2600" dirty="0">
                <a:latin typeface="Arial" panose="020B0604020202020204" pitchFamily="34" charset="0"/>
                <a:cs typeface="Arial" panose="020B0604020202020204" pitchFamily="34" charset="0"/>
              </a:rPr>
              <a:t> и колико има новца;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7130" y="914400"/>
            <a:ext cx="3086100" cy="2057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429" t="5714" r="8572" b="5714"/>
          <a:stretch/>
        </p:blipFill>
        <p:spPr>
          <a:xfrm>
            <a:off x="9024784" y="3825081"/>
            <a:ext cx="3200400" cy="2362200"/>
          </a:xfrm>
          <a:prstGeom prst="rect">
            <a:avLst/>
          </a:prstGeom>
        </p:spPr>
      </p:pic>
    </p:spTree>
    <p:extLst>
      <p:ext uri="{BB962C8B-B14F-4D97-AF65-F5344CB8AC3E}">
        <p14:creationId xmlns:p14="http://schemas.microsoft.com/office/powerpoint/2010/main" val="351653159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4956" y="304800"/>
            <a:ext cx="9906000" cy="762000"/>
          </a:xfrm>
        </p:spPr>
        <p:txBody>
          <a:bodyPr/>
          <a:lstStyle/>
          <a:p>
            <a:pPr algn="ctr" eaLnBrk="1" hangingPunct="1"/>
            <a:r>
              <a:rPr lang="sr-Cyrl-RS" altLang="en-US" sz="32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200" b="1" dirty="0">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29495" y="1447800"/>
            <a:ext cx="12344400" cy="6324600"/>
          </a:xfrm>
        </p:spPr>
        <p:txBody>
          <a:bodyPr/>
          <a:lstStyle/>
          <a:p>
            <a:pPr eaLnBrk="1" hangingPunct="1">
              <a:lnSpc>
                <a:spcPct val="80000"/>
              </a:lnSpc>
            </a:pPr>
            <a:r>
              <a:rPr lang="sr-Cyrl-RS" altLang="en-US" sz="3200" b="1" dirty="0">
                <a:solidFill>
                  <a:srgbClr val="FF0000"/>
                </a:solidFill>
                <a:latin typeface="Arial" panose="020B0604020202020204" pitchFamily="34" charset="0"/>
                <a:cs typeface="Arial" panose="020B0604020202020204" pitchFamily="34" charset="0"/>
              </a:rPr>
              <a:t>Организација и надзор провођења слободног </a:t>
            </a:r>
            <a:r>
              <a:rPr lang="sr-Cyrl-RS" altLang="en-US" sz="3200" b="1" dirty="0" smtClean="0">
                <a:solidFill>
                  <a:srgbClr val="FF0000"/>
                </a:solidFill>
                <a:latin typeface="Arial" panose="020B0604020202020204" pitchFamily="34" charset="0"/>
                <a:cs typeface="Arial" panose="020B0604020202020204" pitchFamily="34" charset="0"/>
              </a:rPr>
              <a:t>времена</a:t>
            </a:r>
            <a:endParaRPr lang="sr-Cyrl-RS" altLang="en-US" sz="1100" b="1" dirty="0">
              <a:solidFill>
                <a:srgbClr val="FF0000"/>
              </a:solidFill>
              <a:latin typeface="Arial" panose="020B0604020202020204" pitchFamily="34" charset="0"/>
              <a:cs typeface="Arial" panose="020B0604020202020204" pitchFamily="34" charset="0"/>
            </a:endParaRPr>
          </a:p>
          <a:p>
            <a:pPr lvl="1" eaLnBrk="1" hangingPunct="1">
              <a:lnSpc>
                <a:spcPct val="80000"/>
              </a:lnSpc>
            </a:pPr>
            <a:r>
              <a:rPr lang="sr-Cyrl-RS" altLang="en-US" sz="3200" dirty="0">
                <a:latin typeface="Arial" panose="020B0604020202020204" pitchFamily="34" charset="0"/>
                <a:cs typeface="Arial" panose="020B0604020202020204" pitchFamily="34" charset="0"/>
              </a:rPr>
              <a:t>Подстицати активно провођење слободног времена кроз:</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рекреацију и спорт,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учешће у школским секцијама,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учење страног језика и изражавања у уметности,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чланство у омладинским удружењима, КУД, Друштву горана, Извиђачима, Црвеном крсту</a:t>
            </a:r>
            <a:r>
              <a:rPr lang="en-US" altLang="en-US" sz="2800" dirty="0" smtClean="0">
                <a:latin typeface="Arial" panose="020B0604020202020204" pitchFamily="34" charset="0"/>
                <a:cs typeface="Arial" panose="020B0604020202020204" pitchFamily="34" charset="0"/>
              </a:rPr>
              <a:t>, </a:t>
            </a:r>
            <a:r>
              <a:rPr lang="sr-Cyrl-RS" altLang="en-US" sz="2800" dirty="0" smtClean="0">
                <a:latin typeface="Arial" panose="020B0604020202020204" pitchFamily="34" charset="0"/>
                <a:cs typeface="Arial" panose="020B0604020202020204" pitchFamily="34" charset="0"/>
              </a:rPr>
              <a:t>планинарима...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чланство у удружењима грађана која су у АПР-у регистрована да могу да раде са млађима од 18 година,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волонтирање при конфесијама, </a:t>
            </a:r>
          </a:p>
          <a:p>
            <a:pPr marL="1085850" lvl="2" eaLnBrk="1" hangingPunct="1">
              <a:lnSpc>
                <a:spcPct val="80000"/>
              </a:lnSpc>
            </a:pPr>
            <a:r>
              <a:rPr lang="sr-Cyrl-RS" altLang="en-US" sz="2800" dirty="0" smtClean="0">
                <a:latin typeface="Arial" panose="020B0604020202020204" pitchFamily="34" charset="0"/>
                <a:cs typeface="Arial" panose="020B0604020202020204" pitchFamily="34" charset="0"/>
              </a:rPr>
              <a:t>помоћ бакама, декама, комшијама, друговима...</a:t>
            </a:r>
          </a:p>
        </p:txBody>
      </p:sp>
    </p:spTree>
    <p:extLst>
      <p:ext uri="{BB962C8B-B14F-4D97-AF65-F5344CB8AC3E}">
        <p14:creationId xmlns:p14="http://schemas.microsoft.com/office/powerpoint/2010/main" val="1555701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11811000" cy="1295400"/>
          </a:xfrm>
        </p:spPr>
        <p:txBody>
          <a:bodyPr/>
          <a:lstStyle/>
          <a:p>
            <a:pPr lvl="2" algn="ctr" eaLnBrk="1" hangingPunct="1">
              <a:lnSpc>
                <a:spcPct val="80000"/>
              </a:lnSpc>
              <a:buNone/>
            </a:pPr>
            <a:r>
              <a:rPr lang="sr-Cyrl-RS" altLang="en-US" sz="3200" b="1" dirty="0">
                <a:solidFill>
                  <a:srgbClr val="FF0000"/>
                </a:solidFill>
                <a:latin typeface="Arial" panose="020B0604020202020204" pitchFamily="34" charset="0"/>
                <a:cs typeface="Arial" panose="020B0604020202020204" pitchFamily="34" charset="0"/>
              </a:rPr>
              <a:t>ОПРЕЗ је потребан и када подстичемо децу на физичку активност, правилну исхрану и активно провођење слободног времена, јер постоји/е</a:t>
            </a:r>
            <a:r>
              <a:rPr lang="sr-Cyrl-RS" altLang="en-US" sz="3200" b="1" dirty="0">
                <a:latin typeface="Arial" panose="020B0604020202020204" pitchFamily="34" charset="0"/>
                <a:cs typeface="Arial" panose="020B0604020202020204" pitchFamily="34" charset="0"/>
              </a:rPr>
              <a:t>: </a:t>
            </a:r>
          </a:p>
        </p:txBody>
      </p:sp>
      <p:sp>
        <p:nvSpPr>
          <p:cNvPr id="28675" name="Rectangle 3"/>
          <p:cNvSpPr>
            <a:spLocks noGrp="1" noChangeArrowheads="1"/>
          </p:cNvSpPr>
          <p:nvPr>
            <p:ph type="body" idx="1"/>
          </p:nvPr>
        </p:nvSpPr>
        <p:spPr>
          <a:xfrm>
            <a:off x="228600" y="1600200"/>
            <a:ext cx="11811000" cy="4724400"/>
          </a:xfrm>
        </p:spPr>
        <p:txBody>
          <a:bodyPr/>
          <a:lstStyle/>
          <a:p>
            <a:pPr marL="0" lvl="2" indent="7938" eaLnBrk="1" hangingPunct="1">
              <a:lnSpc>
                <a:spcPct val="80000"/>
              </a:lnSpc>
              <a:buNone/>
            </a:pPr>
            <a:r>
              <a:rPr lang="sr-Cyrl-RS" altLang="en-US" sz="3200" dirty="0" smtClean="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Злоупотреба препарата и лекова за јачање мускулатуре (</a:t>
            </a:r>
            <a:r>
              <a:rPr lang="sr-Cyrl-RS" altLang="en-US" sz="3200" dirty="0" smtClean="0">
                <a:latin typeface="Arial" panose="020B0604020202020204" pitchFamily="34" charset="0"/>
                <a:cs typeface="Arial" panose="020B0604020202020204" pitchFamily="34" charset="0"/>
              </a:rPr>
              <a:t>стероида);</a:t>
            </a:r>
            <a:endParaRPr lang="sr-Cyrl-RS" altLang="en-US" sz="3200" dirty="0">
              <a:latin typeface="Arial" panose="020B0604020202020204" pitchFamily="34" charset="0"/>
              <a:cs typeface="Arial" panose="020B0604020202020204" pitchFamily="34" charset="0"/>
            </a:endParaRPr>
          </a:p>
          <a:p>
            <a:pPr marL="0" indent="7938">
              <a:lnSpc>
                <a:spcPct val="80000"/>
              </a:lnSpc>
              <a:buFontTx/>
              <a:buNone/>
            </a:pPr>
            <a:r>
              <a:rPr lang="sr-Cyrl-RS" altLang="en-US" sz="3200" dirty="0" smtClean="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Злоупотреба препарата са </a:t>
            </a:r>
            <a:r>
              <a:rPr lang="sr-Cyrl-RS" altLang="en-US" sz="3200" dirty="0" smtClean="0">
                <a:latin typeface="Arial" panose="020B0604020202020204" pitchFamily="34" charset="0"/>
                <a:cs typeface="Arial" panose="020B0604020202020204" pitchFamily="34" charset="0"/>
              </a:rPr>
              <a:t>витаминима</a:t>
            </a:r>
            <a:r>
              <a:rPr lang="en-US"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 минералима</a:t>
            </a:r>
            <a:r>
              <a:rPr lang="en-US" altLang="en-US" sz="3200" dirty="0" smtClean="0">
                <a:latin typeface="Arial" panose="020B0604020202020204" pitchFamily="34" charset="0"/>
                <a:cs typeface="Arial" panose="020B0604020202020204" pitchFamily="34" charset="0"/>
              </a:rPr>
              <a:t>,</a:t>
            </a:r>
            <a:r>
              <a:rPr lang="sr-Cyrl-RS" altLang="en-US" sz="3200" dirty="0" smtClean="0">
                <a:latin typeface="Arial" panose="020B0604020202020204" pitchFamily="34" charset="0"/>
                <a:cs typeface="Arial" panose="020B0604020202020204" pitchFamily="34" charset="0"/>
              </a:rPr>
              <a:t> 	  беланчевинама, кофеином...</a:t>
            </a:r>
            <a:endParaRPr lang="sr-Cyrl-RS" altLang="en-US" sz="3200" dirty="0">
              <a:latin typeface="Arial" panose="020B0604020202020204" pitchFamily="34" charset="0"/>
              <a:cs typeface="Arial" panose="020B0604020202020204" pitchFamily="34" charset="0"/>
            </a:endParaRPr>
          </a:p>
          <a:p>
            <a:pPr marL="0" indent="7938">
              <a:lnSpc>
                <a:spcPct val="80000"/>
              </a:lnSpc>
              <a:buFontTx/>
              <a:buNone/>
            </a:pPr>
            <a:r>
              <a:rPr lang="sr-Cyrl-RS" altLang="en-US" sz="3200" dirty="0" smtClean="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Секте </a:t>
            </a:r>
            <a:r>
              <a:rPr lang="sr-Cyrl-RS" altLang="en-US" sz="3200" dirty="0" smtClean="0">
                <a:latin typeface="Arial" panose="020B0604020202020204" pitchFamily="34" charset="0"/>
                <a:cs typeface="Arial" panose="020B0604020202020204" pitchFamily="34" charset="0"/>
              </a:rPr>
              <a:t>које су </a:t>
            </a:r>
            <a:r>
              <a:rPr lang="sr-Cyrl-RS" altLang="en-US" sz="3200" dirty="0">
                <a:latin typeface="Arial" panose="020B0604020202020204" pitchFamily="34" charset="0"/>
                <a:cs typeface="Arial" panose="020B0604020202020204" pitchFamily="34" charset="0"/>
              </a:rPr>
              <a:t>често регистроване као удружења грађана;</a:t>
            </a:r>
          </a:p>
          <a:p>
            <a:pPr marL="0" indent="7938">
              <a:lnSpc>
                <a:spcPct val="80000"/>
              </a:lnSpc>
              <a:buFontTx/>
              <a:buNone/>
            </a:pPr>
            <a:r>
              <a:rPr lang="sr-Cyrl-RS" altLang="en-US" sz="3200" dirty="0" smtClean="0">
                <a:latin typeface="Arial" panose="020B0604020202020204" pitchFamily="34" charset="0"/>
                <a:cs typeface="Arial" panose="020B0604020202020204" pitchFamily="34" charset="0"/>
              </a:rPr>
              <a:t>- Ризик од </a:t>
            </a:r>
            <a:r>
              <a:rPr lang="sr-Cyrl-RS" altLang="en-US" sz="3200" dirty="0">
                <a:latin typeface="Arial" panose="020B0604020202020204" pitchFamily="34" charset="0"/>
                <a:cs typeface="Arial" panose="020B0604020202020204" pitchFamily="34" charset="0"/>
              </a:rPr>
              <a:t>поремећаја </a:t>
            </a:r>
            <a:r>
              <a:rPr lang="sr-Cyrl-RS" altLang="en-US" sz="3200" dirty="0" smtClean="0">
                <a:latin typeface="Arial" panose="020B0604020202020204" pitchFamily="34" charset="0"/>
                <a:cs typeface="Arial" panose="020B0604020202020204" pitchFamily="34" charset="0"/>
              </a:rPr>
              <a:t>исхране: анорексија</a:t>
            </a:r>
            <a:r>
              <a:rPr lang="sr-Cyrl-RS" altLang="en-US" sz="3200" dirty="0">
                <a:latin typeface="Arial" panose="020B0604020202020204" pitchFamily="34" charset="0"/>
                <a:cs typeface="Arial" panose="020B0604020202020204" pitchFamily="34" charset="0"/>
              </a:rPr>
              <a:t>, булимија, </a:t>
            </a:r>
            <a:r>
              <a:rPr lang="sr-Cyrl-RS" altLang="en-US" sz="3200" dirty="0" smtClean="0">
                <a:latin typeface="Arial" panose="020B0604020202020204" pitchFamily="34" charset="0"/>
                <a:cs typeface="Arial" panose="020B0604020202020204" pitchFamily="34" charset="0"/>
              </a:rPr>
              <a:t>орторексија, бигорексија...</a:t>
            </a:r>
            <a:endParaRPr lang="sr-Cyrl-RS" altLang="en-US" sz="3200" dirty="0">
              <a:latin typeface="Arial" panose="020B0604020202020204" pitchFamily="34" charset="0"/>
              <a:cs typeface="Arial" panose="020B0604020202020204" pitchFamily="34" charset="0"/>
            </a:endParaRPr>
          </a:p>
          <a:p>
            <a:pPr marL="0" indent="7938">
              <a:lnSpc>
                <a:spcPct val="80000"/>
              </a:lnSpc>
              <a:buFontTx/>
              <a:buNone/>
            </a:pPr>
            <a:r>
              <a:rPr lang="sr-Cyrl-RS" altLang="en-US" sz="3200" dirty="0" smtClean="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Високоризични спортови и претерана физичка </a:t>
            </a:r>
            <a:r>
              <a:rPr lang="sr-Cyrl-RS" altLang="en-US" sz="3200" dirty="0" smtClean="0">
                <a:latin typeface="Arial" panose="020B0604020202020204" pitchFamily="34" charset="0"/>
                <a:cs typeface="Arial" panose="020B0604020202020204" pitchFamily="34" charset="0"/>
              </a:rPr>
              <a:t>активност, као и зависност од физичке активности.</a:t>
            </a:r>
            <a:endParaRPr lang="sr-Cyrl-R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0636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152400"/>
            <a:ext cx="10896600" cy="762000"/>
          </a:xfrm>
        </p:spPr>
        <p:txBody>
          <a:bodyPr/>
          <a:lstStyle/>
          <a:p>
            <a:pPr algn="ctr" eaLnBrk="1" hangingPunct="1"/>
            <a:r>
              <a:rPr lang="sr-Cyrl-RS" altLang="en-US" sz="32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200" b="1" dirty="0">
              <a:latin typeface="Arial" panose="020B0604020202020204" pitchFamily="34" charset="0"/>
              <a:cs typeface="Arial" panose="020B0604020202020204" pitchFamily="34" charset="0"/>
            </a:endParaRPr>
          </a:p>
        </p:txBody>
      </p:sp>
      <p:sp>
        <p:nvSpPr>
          <p:cNvPr id="29699" name="Rectangle 3"/>
          <p:cNvSpPr>
            <a:spLocks noGrp="1" noChangeArrowheads="1"/>
          </p:cNvSpPr>
          <p:nvPr>
            <p:ph type="body" idx="4294967295"/>
          </p:nvPr>
        </p:nvSpPr>
        <p:spPr>
          <a:xfrm>
            <a:off x="0" y="914400"/>
            <a:ext cx="11887200" cy="5745163"/>
          </a:xfrm>
        </p:spPr>
        <p:txBody>
          <a:bodyPr/>
          <a:lstStyle/>
          <a:p>
            <a:pPr eaLnBrk="1" hangingPunct="1">
              <a:lnSpc>
                <a:spcPct val="90000"/>
              </a:lnSpc>
            </a:pPr>
            <a:r>
              <a:rPr lang="sr-Cyrl-RS" altLang="en-US" b="1" dirty="0">
                <a:solidFill>
                  <a:srgbClr val="FF0000"/>
                </a:solidFill>
                <a:latin typeface="Arial" panose="020B0604020202020204" pitchFamily="34" charset="0"/>
                <a:cs typeface="Arial" panose="020B0604020202020204" pitchFamily="34" charset="0"/>
              </a:rPr>
              <a:t>Организација и надзор провођења слободног времена</a:t>
            </a:r>
          </a:p>
          <a:p>
            <a:pPr lvl="1" eaLnBrk="1" hangingPunct="1">
              <a:lnSpc>
                <a:spcPct val="90000"/>
              </a:lnSpc>
            </a:pPr>
            <a:r>
              <a:rPr lang="sr-Cyrl-RS" altLang="en-US" sz="2700" dirty="0">
                <a:latin typeface="Arial" panose="020B0604020202020204" pitchFamily="34" charset="0"/>
                <a:cs typeface="Arial" panose="020B0604020202020204" pitchFamily="34" charset="0"/>
              </a:rPr>
              <a:t>Надзирати </a:t>
            </a:r>
            <a:r>
              <a:rPr lang="sr-Cyrl-RS" altLang="en-US" sz="2700" b="1" dirty="0">
                <a:solidFill>
                  <a:srgbClr val="FF0000"/>
                </a:solidFill>
                <a:latin typeface="Arial" panose="020B0604020202020204" pitchFamily="34" charset="0"/>
                <a:cs typeface="Arial" panose="020B0604020202020204" pitchFamily="34" charset="0"/>
              </a:rPr>
              <a:t>број часова</a:t>
            </a:r>
            <a:r>
              <a:rPr lang="sr-Cyrl-RS" altLang="en-US" sz="2700" dirty="0">
                <a:latin typeface="Arial" panose="020B0604020202020204" pitchFamily="34" charset="0"/>
                <a:cs typeface="Arial" panose="020B0604020202020204" pitchFamily="34" charset="0"/>
              </a:rPr>
              <a:t> које дете проводи </a:t>
            </a:r>
            <a:r>
              <a:rPr lang="sr-Cyrl-RS" altLang="en-US" sz="2700" b="1" dirty="0">
                <a:solidFill>
                  <a:srgbClr val="FF0000"/>
                </a:solidFill>
                <a:latin typeface="Arial" panose="020B0604020202020204" pitchFamily="34" charset="0"/>
                <a:cs typeface="Arial" panose="020B0604020202020204" pitchFamily="34" charset="0"/>
              </a:rPr>
              <a:t>за рачунаром у сврху забаве</a:t>
            </a:r>
            <a:r>
              <a:rPr lang="sr-Cyrl-RS" altLang="en-US" sz="2700" dirty="0">
                <a:latin typeface="Arial" panose="020B0604020202020204" pitchFamily="34" charset="0"/>
                <a:cs typeface="Arial" panose="020B0604020202020204" pitchFamily="34" charset="0"/>
              </a:rPr>
              <a:t> (</a:t>
            </a:r>
            <a:r>
              <a:rPr lang="sr-Cyrl-RS" altLang="en-US" sz="2700" dirty="0">
                <a:solidFill>
                  <a:srgbClr val="FF0000"/>
                </a:solidFill>
                <a:latin typeface="Arial" panose="020B0604020202020204" pitchFamily="34" charset="0"/>
                <a:cs typeface="Arial" panose="020B0604020202020204" pitchFamily="34" charset="0"/>
              </a:rPr>
              <a:t>СЗО сматра да је више од 1 час дневно могуће штетно</a:t>
            </a:r>
            <a:r>
              <a:rPr lang="sr-Cyrl-RS" altLang="en-US" sz="2700" dirty="0">
                <a:latin typeface="Arial" panose="020B0604020202020204" pitchFamily="34" charset="0"/>
                <a:cs typeface="Arial" panose="020B0604020202020204" pitchFamily="34" charset="0"/>
              </a:rPr>
              <a:t>) и ТВ-ом (слично време), као и садржаје;</a:t>
            </a:r>
          </a:p>
          <a:p>
            <a:pPr lvl="1" eaLnBrk="1" hangingPunct="1">
              <a:lnSpc>
                <a:spcPct val="90000"/>
              </a:lnSpc>
            </a:pPr>
            <a:r>
              <a:rPr lang="sr-Cyrl-RS" altLang="en-US" sz="2700" dirty="0">
                <a:latin typeface="Arial" panose="020B0604020202020204" pitchFamily="34" charset="0"/>
                <a:cs typeface="Arial" panose="020B0604020202020204" pitchFamily="34" charset="0"/>
              </a:rPr>
              <a:t>Бити умрежен у друштвене мреже са својим дететом;</a:t>
            </a:r>
          </a:p>
          <a:p>
            <a:pPr lvl="1" eaLnBrk="1" hangingPunct="1">
              <a:lnSpc>
                <a:spcPct val="90000"/>
              </a:lnSpc>
            </a:pPr>
            <a:r>
              <a:rPr lang="sr-Cyrl-RS" altLang="en-US" sz="2700" dirty="0">
                <a:latin typeface="Arial" panose="020B0604020202020204" pitchFamily="34" charset="0"/>
                <a:cs typeface="Arial" panose="020B0604020202020204" pitchFamily="34" charset="0"/>
              </a:rPr>
              <a:t>Упознати себе и дете са мерама безбедности на интернету: </a:t>
            </a:r>
            <a:r>
              <a:rPr lang="en-US" altLang="en-US" sz="2700" dirty="0">
                <a:latin typeface="Arial" panose="020B0604020202020204" pitchFamily="34" charset="0"/>
                <a:cs typeface="Arial" panose="020B0604020202020204" pitchFamily="34" charset="0"/>
                <a:hlinkClick r:id="rId2"/>
              </a:rPr>
              <a:t>www.pametnoibezbedno.gov.rs</a:t>
            </a:r>
            <a:r>
              <a:rPr lang="en-US" altLang="en-US" sz="2700" dirty="0">
                <a:latin typeface="Arial" panose="020B0604020202020204" pitchFamily="34" charset="0"/>
                <a:cs typeface="Arial" panose="020B0604020202020204" pitchFamily="34" charset="0"/>
              </a:rPr>
              <a:t>; </a:t>
            </a:r>
            <a:r>
              <a:rPr lang="en-US" altLang="en-US" sz="2700" dirty="0">
                <a:latin typeface="Arial" panose="020B0604020202020204" pitchFamily="34" charset="0"/>
                <a:cs typeface="Arial" panose="020B0604020202020204" pitchFamily="34" charset="0"/>
                <a:hlinkClick r:id="rId3"/>
              </a:rPr>
              <a:t>www.kliknibezbedno.org</a:t>
            </a:r>
            <a:endParaRPr lang="sr-Cyrl-RS" altLang="en-US" sz="2700" dirty="0">
              <a:latin typeface="Arial" panose="020B0604020202020204" pitchFamily="34" charset="0"/>
              <a:cs typeface="Arial" panose="020B0604020202020204" pitchFamily="34" charset="0"/>
            </a:endParaRPr>
          </a:p>
          <a:p>
            <a:pPr lvl="1" eaLnBrk="1" hangingPunct="1">
              <a:lnSpc>
                <a:spcPct val="90000"/>
              </a:lnSpc>
            </a:pPr>
            <a:r>
              <a:rPr lang="sr-Cyrl-RS" altLang="en-US" sz="2700" dirty="0">
                <a:latin typeface="Arial" panose="020B0604020202020204" pitchFamily="34" charset="0"/>
                <a:cs typeface="Arial" panose="020B0604020202020204" pitchFamily="34" charset="0"/>
              </a:rPr>
              <a:t>С времена на време проверавати да ли дете одлази на заказане часове, сусрете, састанке у вези са организованим провођењем слободног времена;</a:t>
            </a:r>
          </a:p>
          <a:p>
            <a:pPr lvl="1" eaLnBrk="1" hangingPunct="1">
              <a:lnSpc>
                <a:spcPct val="90000"/>
              </a:lnSpc>
            </a:pPr>
            <a:r>
              <a:rPr lang="sr-Cyrl-RS" altLang="en-US" sz="2700" dirty="0">
                <a:latin typeface="Arial" panose="020B0604020202020204" pitchFamily="34" charset="0"/>
                <a:cs typeface="Arial" panose="020B0604020202020204" pitchFamily="34" charset="0"/>
              </a:rPr>
              <a:t>Неговати добре односе са школом, комшијама, </a:t>
            </a:r>
            <a:r>
              <a:rPr lang="sr-Cyrl-RS" altLang="en-US" sz="2700" dirty="0" smtClean="0">
                <a:latin typeface="Arial" panose="020B0604020202020204" pitchFamily="34" charset="0"/>
                <a:cs typeface="Arial" panose="020B0604020202020204" pitchFamily="34" charset="0"/>
              </a:rPr>
              <a:t>                          пријатељима </a:t>
            </a:r>
            <a:r>
              <a:rPr lang="sr-Cyrl-RS" altLang="en-US" sz="2700" dirty="0">
                <a:latin typeface="Arial" panose="020B0604020202020204" pitchFamily="34" charset="0"/>
                <a:cs typeface="Arial" panose="020B0604020202020204" pitchFamily="34" charset="0"/>
              </a:rPr>
              <a:t>и шире породичне </a:t>
            </a:r>
            <a:r>
              <a:rPr lang="sr-Cyrl-RS" altLang="en-US" sz="2700" dirty="0" smtClean="0">
                <a:latin typeface="Arial" panose="020B0604020202020204" pitchFamily="34" charset="0"/>
                <a:cs typeface="Arial" panose="020B0604020202020204" pitchFamily="34" charset="0"/>
              </a:rPr>
              <a:t>                                                                односе и </a:t>
            </a:r>
            <a:r>
              <a:rPr lang="sr-Cyrl-RS" altLang="en-US" sz="2700" dirty="0">
                <a:latin typeface="Arial" panose="020B0604020202020204" pitchFamily="34" charset="0"/>
                <a:cs typeface="Arial" panose="020B0604020202020204" pitchFamily="34" charset="0"/>
              </a:rPr>
              <a:t>тражити помоћ око </a:t>
            </a:r>
            <a:r>
              <a:rPr lang="sr-Cyrl-RS" altLang="en-US" sz="2700" dirty="0" smtClean="0">
                <a:latin typeface="Arial" panose="020B0604020202020204" pitchFamily="34" charset="0"/>
                <a:cs typeface="Arial" panose="020B0604020202020204" pitchFamily="34" charset="0"/>
              </a:rPr>
              <a:t>                                                                надзора у </a:t>
            </a:r>
            <a:r>
              <a:rPr lang="sr-Cyrl-RS" altLang="en-US" sz="2700" dirty="0">
                <a:latin typeface="Arial" panose="020B0604020202020204" pitchFamily="34" charset="0"/>
                <a:cs typeface="Arial" panose="020B0604020202020204" pitchFamily="34" charset="0"/>
              </a:rPr>
              <a:t>данима кризе </a:t>
            </a:r>
            <a:r>
              <a:rPr lang="sr-Cyrl-RS" altLang="en-US" sz="2700" dirty="0" smtClean="0">
                <a:latin typeface="Arial" panose="020B0604020202020204" pitchFamily="34" charset="0"/>
                <a:cs typeface="Arial" panose="020B0604020202020204" pitchFamily="34" charset="0"/>
              </a:rPr>
              <a:t>                                                                  (и </a:t>
            </a:r>
            <a:r>
              <a:rPr lang="sr-Cyrl-RS" altLang="en-US" sz="2700" dirty="0">
                <a:latin typeface="Arial" panose="020B0604020202020204" pitchFamily="34" charset="0"/>
                <a:cs typeface="Arial" panose="020B0604020202020204" pitchFamily="34" charset="0"/>
              </a:rPr>
              <a:t>учествовати у </a:t>
            </a:r>
            <a:r>
              <a:rPr lang="sr-Cyrl-RS" altLang="en-US" sz="2700" dirty="0" smtClean="0">
                <a:latin typeface="Arial" panose="020B0604020202020204" pitchFamily="34" charset="0"/>
                <a:cs typeface="Arial" panose="020B0604020202020204" pitchFamily="34" charset="0"/>
              </a:rPr>
              <a:t>помоћи </a:t>
            </a:r>
            <a:r>
              <a:rPr lang="sr-Cyrl-RS" altLang="en-US" sz="2700" dirty="0">
                <a:latin typeface="Arial" panose="020B0604020202020204" pitchFamily="34" charset="0"/>
                <a:cs typeface="Arial" panose="020B0604020202020204" pitchFamily="34" charset="0"/>
              </a:rPr>
              <a:t>другима);</a:t>
            </a:r>
          </a:p>
        </p:txBody>
      </p:sp>
      <p:pic>
        <p:nvPicPr>
          <p:cNvPr id="297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7556" y="4663440"/>
            <a:ext cx="3284444" cy="21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5428916"/>
            <a:ext cx="2735356" cy="14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7015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33948" y="140366"/>
            <a:ext cx="9753600" cy="762000"/>
          </a:xfrm>
        </p:spPr>
        <p:txBody>
          <a:bodyPr/>
          <a:lstStyle/>
          <a:p>
            <a:pPr algn="ctr" eaLnBrk="1" hangingPunct="1"/>
            <a:r>
              <a:rPr lang="sr-Cyrl-RS" altLang="en-US" sz="32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200" b="1"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type="body" idx="1"/>
          </p:nvPr>
        </p:nvSpPr>
        <p:spPr>
          <a:xfrm>
            <a:off x="-78660" y="919321"/>
            <a:ext cx="10972800" cy="6126163"/>
          </a:xfrm>
        </p:spPr>
        <p:txBody>
          <a:bodyPr/>
          <a:lstStyle/>
          <a:p>
            <a:pPr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  Организација и надзор провођења слободног </a:t>
            </a:r>
            <a:r>
              <a:rPr lang="sr-Cyrl-RS" b="1" dirty="0" smtClean="0">
                <a:solidFill>
                  <a:srgbClr val="FF0000"/>
                </a:solidFill>
                <a:latin typeface="Arial" panose="020B0604020202020204" pitchFamily="34" charset="0"/>
                <a:cs typeface="Arial" panose="020B0604020202020204" pitchFamily="34" charset="0"/>
              </a:rPr>
              <a:t>времна</a:t>
            </a:r>
            <a:endParaRPr lang="sr-Cyrl-RS" sz="1100" b="1" dirty="0">
              <a:solidFill>
                <a:srgbClr val="FF0000"/>
              </a:solidFill>
              <a:latin typeface="Arial" panose="020B0604020202020204" pitchFamily="34" charset="0"/>
              <a:cs typeface="Arial" panose="020B0604020202020204" pitchFamily="34" charset="0"/>
            </a:endParaRP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Посећивати културне садржаје</a:t>
            </a:r>
            <a:r>
              <a:rPr lang="sr-Cyrl-RS" dirty="0">
                <a:latin typeface="Arial" panose="020B0604020202020204" pitchFamily="34" charset="0"/>
                <a:cs typeface="Arial" panose="020B0604020202020204" pitchFamily="34" charset="0"/>
              </a:rPr>
              <a:t> заједно са децом</a:t>
            </a:r>
            <a:r>
              <a:rPr lang="en-US" dirty="0">
                <a:latin typeface="Arial" panose="020B0604020202020204" pitchFamily="34" charset="0"/>
                <a:cs typeface="Arial" panose="020B0604020202020204" pitchFamily="34" charset="0"/>
              </a:rPr>
              <a:t> </a:t>
            </a:r>
            <a:r>
              <a:rPr lang="sr-Cyrl-RS" dirty="0">
                <a:latin typeface="Arial" panose="020B0604020202020204" pitchFamily="34" charset="0"/>
                <a:cs typeface="Arial" panose="020B0604020202020204" pitchFamily="34" charset="0"/>
              </a:rPr>
              <a:t>и подстицати </a:t>
            </a:r>
            <a:r>
              <a:rPr lang="sr-Latn-RS" dirty="0">
                <a:latin typeface="Arial" panose="020B0604020202020204" pitchFamily="34" charset="0"/>
                <a:cs typeface="Arial" panose="020B0604020202020204" pitchFamily="34" charset="0"/>
              </a:rPr>
              <a:t> </a:t>
            </a:r>
            <a:r>
              <a:rPr lang="sr-Cyrl-RS" dirty="0">
                <a:latin typeface="Arial" panose="020B0604020202020204" pitchFamily="34" charset="0"/>
                <a:cs typeface="Arial" panose="020B0604020202020204" pitchFamily="34" charset="0"/>
              </a:rPr>
              <a:t>децу да их користе као облик провођења слободног времена са вршњацима; </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Подстицати читање књига</a:t>
            </a:r>
            <a:r>
              <a:rPr lang="sr-Cyrl-RS" dirty="0">
                <a:latin typeface="Arial" panose="020B0604020202020204" pitchFamily="34" charset="0"/>
                <a:cs typeface="Arial" panose="020B0604020202020204" pitchFamily="34" charset="0"/>
              </a:rPr>
              <a:t> (чланство у                                 библиотеци) и надзирати садржај литературе;</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Посећивати едукативне јавне догађаје</a:t>
            </a:r>
            <a:r>
              <a:rPr lang="sr-Cyrl-RS" dirty="0">
                <a:latin typeface="Arial" panose="020B0604020202020204" pitchFamily="34" charset="0"/>
                <a:cs typeface="Arial" panose="020B0604020202020204" pitchFamily="34" charset="0"/>
              </a:rPr>
              <a:t>; </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Организовати породична путовања или излете</a:t>
            </a:r>
            <a:r>
              <a:rPr lang="sr-Cyrl-RS" dirty="0">
                <a:latin typeface="Arial" panose="020B0604020202020204" pitchFamily="34" charset="0"/>
                <a:cs typeface="Arial" panose="020B0604020202020204" pitchFamily="34" charset="0"/>
              </a:rPr>
              <a:t> и користити их у сврху консолидације породичних веза;</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Организовати заједничке породичне састанке</a:t>
            </a:r>
            <a:r>
              <a:rPr lang="sr-Cyrl-RS" dirty="0">
                <a:latin typeface="Arial" panose="020B0604020202020204" pitchFamily="34" charset="0"/>
                <a:cs typeface="Arial" panose="020B0604020202020204" pitchFamily="34" charset="0"/>
              </a:rPr>
              <a:t>;</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Утврдити ниво и динамику давања џепарца</a:t>
            </a:r>
            <a:r>
              <a:rPr lang="sr-Cyrl-RS" dirty="0">
                <a:latin typeface="Arial" panose="020B0604020202020204" pitchFamily="34" charset="0"/>
                <a:cs typeface="Arial" panose="020B0604020202020204" pitchFamily="34" charset="0"/>
              </a:rPr>
              <a:t> и начин надзора;</a:t>
            </a:r>
          </a:p>
          <a:p>
            <a:pPr lvl="1" eaLnBrk="1" hangingPunct="1">
              <a:lnSpc>
                <a:spcPct val="90000"/>
              </a:lnSpc>
              <a:defRPr/>
            </a:pPr>
            <a:r>
              <a:rPr lang="sr-Cyrl-RS" b="1" dirty="0">
                <a:solidFill>
                  <a:srgbClr val="FF0000"/>
                </a:solidFill>
                <a:latin typeface="Arial" panose="020B0604020202020204" pitchFamily="34" charset="0"/>
                <a:cs typeface="Arial" panose="020B0604020202020204" pitchFamily="34" charset="0"/>
              </a:rPr>
              <a:t>Користити службе за помоћ</a:t>
            </a:r>
            <a:r>
              <a:rPr lang="sr-Cyrl-RS" dirty="0">
                <a:latin typeface="Arial" panose="020B0604020202020204" pitchFamily="34" charset="0"/>
                <a:cs typeface="Arial" panose="020B0604020202020204" pitchFamily="34" charset="0"/>
              </a:rPr>
              <a:t>: психолог, педагог, изабрани лекар и специјалисти, социјални радници, НВО, црква...</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6165" y="1809956"/>
            <a:ext cx="2482424"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te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770665"/>
            <a:ext cx="16002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pikni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30838"/>
            <a:ext cx="1877423" cy="140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tra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4877" y="5430838"/>
            <a:ext cx="19050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5763292"/>
            <a:ext cx="2190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99723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82191" y="153782"/>
            <a:ext cx="9678321" cy="762000"/>
          </a:xfrm>
        </p:spPr>
        <p:txBody>
          <a:bodyPr/>
          <a:lstStyle/>
          <a:p>
            <a:pPr algn="ctr" eaLnBrk="1" hangingPunct="1"/>
            <a:r>
              <a:rPr lang="sr-Cyrl-RS" altLang="en-US" sz="3200" b="1" dirty="0">
                <a:latin typeface="Arial" panose="020B0604020202020204" pitchFamily="34" charset="0"/>
                <a:cs typeface="Arial" panose="020B0604020202020204" pitchFamily="34" charset="0"/>
              </a:rPr>
              <a:t>Родитељске стратегије корисне у превенцији злоупотребе ПАС и ризичног понашања</a:t>
            </a:r>
            <a:endParaRPr lang="en-US" altLang="en-US" sz="3200" b="1" dirty="0">
              <a:latin typeface="Arial" panose="020B0604020202020204" pitchFamily="34" charset="0"/>
              <a:cs typeface="Arial" panose="020B0604020202020204" pitchFamily="34" charset="0"/>
            </a:endParaRPr>
          </a:p>
        </p:txBody>
      </p:sp>
      <p:sp>
        <p:nvSpPr>
          <p:cNvPr id="31747" name="Rectangle 3"/>
          <p:cNvSpPr>
            <a:spLocks noGrp="1" noChangeArrowheads="1"/>
          </p:cNvSpPr>
          <p:nvPr>
            <p:ph type="body" idx="1"/>
          </p:nvPr>
        </p:nvSpPr>
        <p:spPr>
          <a:xfrm>
            <a:off x="-152400" y="1015794"/>
            <a:ext cx="12192000" cy="4419600"/>
          </a:xfrm>
        </p:spPr>
        <p:txBody>
          <a:bodyPr/>
          <a:lstStyle/>
          <a:p>
            <a:pPr indent="3175" eaLnBrk="1" hangingPunct="1">
              <a:lnSpc>
                <a:spcPct val="80000"/>
              </a:lnSpc>
            </a:pPr>
            <a:r>
              <a:rPr lang="sr-Cyrl-RS" altLang="en-US" sz="3000" b="1" dirty="0">
                <a:solidFill>
                  <a:srgbClr val="FF0000"/>
                </a:solidFill>
                <a:latin typeface="Arial" panose="020B0604020202020204" pitchFamily="34" charset="0"/>
                <a:cs typeface="Arial" panose="020B0604020202020204" pitchFamily="34" charset="0"/>
              </a:rPr>
              <a:t>  Нормативна едукација:</a:t>
            </a:r>
          </a:p>
          <a:p>
            <a:pPr marL="746125" lvl="1" eaLnBrk="1" hangingPunct="1">
              <a:lnSpc>
                <a:spcPct val="80000"/>
              </a:lnSpc>
            </a:pPr>
            <a:r>
              <a:rPr lang="sr-Cyrl-RS" altLang="en-US" sz="3000" dirty="0">
                <a:solidFill>
                  <a:srgbClr val="FF0000"/>
                </a:solidFill>
                <a:latin typeface="Arial" panose="020B0604020202020204" pitchFamily="34" charset="0"/>
                <a:cs typeface="Arial" panose="020B0604020202020204" pitchFamily="34" charset="0"/>
              </a:rPr>
              <a:t>Не показује се ефикасним</a:t>
            </a:r>
            <a:r>
              <a:rPr lang="sr-Cyrl-RS" altLang="en-US" sz="3000" dirty="0">
                <a:latin typeface="Arial" panose="020B0604020202020204" pitchFamily="34" charset="0"/>
                <a:cs typeface="Arial" panose="020B0604020202020204" pitchFamily="34" charset="0"/>
              </a:rPr>
              <a:t> да родитељи упознају младе са врстама и дејствима дрога </a:t>
            </a:r>
            <a:r>
              <a:rPr lang="sr-Cyrl-RS" altLang="en-US" sz="3000" dirty="0">
                <a:solidFill>
                  <a:srgbClr val="FF0000"/>
                </a:solidFill>
                <a:latin typeface="Arial" panose="020B0604020202020204" pitchFamily="34" charset="0"/>
                <a:cs typeface="Arial" panose="020B0604020202020204" pitchFamily="34" charset="0"/>
              </a:rPr>
              <a:t>до свих детаља</a:t>
            </a:r>
            <a:r>
              <a:rPr lang="sr-Cyrl-RS" altLang="en-US" sz="3000" dirty="0">
                <a:latin typeface="Arial" panose="020B0604020202020204" pitchFamily="34" charset="0"/>
                <a:cs typeface="Arial" panose="020B0604020202020204" pitchFamily="34" charset="0"/>
              </a:rPr>
              <a:t>;</a:t>
            </a:r>
          </a:p>
          <a:p>
            <a:pPr marL="746125" lvl="1" eaLnBrk="1" hangingPunct="1">
              <a:lnSpc>
                <a:spcPct val="80000"/>
              </a:lnSpc>
            </a:pPr>
            <a:r>
              <a:rPr lang="sr-Cyrl-RS" altLang="en-US" sz="3000" dirty="0">
                <a:latin typeface="Arial" panose="020B0604020202020204" pitchFamily="34" charset="0"/>
                <a:cs typeface="Arial" panose="020B0604020202020204" pitchFamily="34" charset="0"/>
              </a:rPr>
              <a:t>Нема доказа да </a:t>
            </a:r>
            <a:r>
              <a:rPr lang="sr-Cyrl-RS" altLang="en-US" sz="3000" b="1" dirty="0">
                <a:solidFill>
                  <a:srgbClr val="FF0000"/>
                </a:solidFill>
                <a:latin typeface="Arial" panose="020B0604020202020204" pitchFamily="34" charset="0"/>
                <a:cs typeface="Arial" panose="020B0604020202020204" pitchFamily="34" charset="0"/>
              </a:rPr>
              <a:t>детаљно</a:t>
            </a:r>
            <a:r>
              <a:rPr lang="sr-Cyrl-RS" altLang="en-US" sz="3000" b="1" dirty="0">
                <a:latin typeface="Arial" panose="020B0604020202020204" pitchFamily="34" charset="0"/>
                <a:cs typeface="Arial" panose="020B0604020202020204" pitchFamily="34" charset="0"/>
              </a:rPr>
              <a:t> </a:t>
            </a:r>
            <a:r>
              <a:rPr lang="sr-Cyrl-RS" altLang="en-US" sz="3000" b="1" dirty="0">
                <a:solidFill>
                  <a:srgbClr val="FF0000"/>
                </a:solidFill>
                <a:latin typeface="Arial" panose="020B0604020202020204" pitchFamily="34" charset="0"/>
                <a:cs typeface="Arial" panose="020B0604020202020204" pitchFamily="34" charset="0"/>
              </a:rPr>
              <a:t>познавање</a:t>
            </a:r>
            <a:r>
              <a:rPr lang="sr-Cyrl-RS" altLang="en-US" sz="3000" dirty="0">
                <a:solidFill>
                  <a:srgbClr val="FF0000"/>
                </a:solidFill>
                <a:latin typeface="Arial" panose="020B0604020202020204" pitchFamily="34" charset="0"/>
                <a:cs typeface="Arial" panose="020B0604020202020204" pitchFamily="34" charset="0"/>
              </a:rPr>
              <a:t> </a:t>
            </a:r>
            <a:r>
              <a:rPr lang="sr-Cyrl-RS" altLang="en-US" sz="3000" dirty="0">
                <a:latin typeface="Arial" panose="020B0604020202020204" pitchFamily="34" charset="0"/>
                <a:cs typeface="Arial" panose="020B0604020202020204" pitchFamily="34" charset="0"/>
              </a:rPr>
              <a:t>различитих врста дрога и њихових дејстава од стране младих одбија од њихове злоупотребе (</a:t>
            </a:r>
            <a:r>
              <a:rPr lang="sr-Cyrl-RS" altLang="en-US" sz="3000" b="1" dirty="0">
                <a:solidFill>
                  <a:srgbClr val="FF0000"/>
                </a:solidFill>
                <a:latin typeface="Arial" panose="020B0604020202020204" pitchFamily="34" charset="0"/>
                <a:cs typeface="Arial" panose="020B0604020202020204" pitchFamily="34" charset="0"/>
              </a:rPr>
              <a:t>неке може и подстаћи</a:t>
            </a:r>
            <a:r>
              <a:rPr lang="sr-Cyrl-RS" altLang="en-US" sz="3000" dirty="0">
                <a:latin typeface="Arial" panose="020B0604020202020204" pitchFamily="34" charset="0"/>
                <a:cs typeface="Arial" panose="020B0604020202020204" pitchFamily="34" charset="0"/>
              </a:rPr>
              <a:t>); основно знање је неминовно;</a:t>
            </a:r>
          </a:p>
          <a:p>
            <a:pPr marL="746125" lvl="1" eaLnBrk="1" hangingPunct="1">
              <a:lnSpc>
                <a:spcPct val="80000"/>
              </a:lnSpc>
            </a:pPr>
            <a:r>
              <a:rPr lang="sr-Cyrl-RS" altLang="en-US" sz="3000" dirty="0">
                <a:latin typeface="Arial" panose="020B0604020202020204" pitchFamily="34" charset="0"/>
                <a:cs typeface="Arial" panose="020B0604020202020204" pitchFamily="34" charset="0"/>
              </a:rPr>
              <a:t>Корисно је да се родитељи одазову на посебне родитељске састанке који су намењени овој сврси, како би се упознали са свим нелегалним ПАС које постоје у нашој средини и механизмима борбе против њих;</a:t>
            </a:r>
          </a:p>
        </p:txBody>
      </p:sp>
      <p:pic>
        <p:nvPicPr>
          <p:cNvPr id="31748" name="Picture 5" descr="type_of_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48276"/>
            <a:ext cx="28384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type_of_PA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type_of_PA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208588"/>
            <a:ext cx="388620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canabi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200651"/>
            <a:ext cx="9985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canabi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6459538"/>
            <a:ext cx="5715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2" descr="canabi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6249988"/>
            <a:ext cx="914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93737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3912"/>
            <a:ext cx="11734800" cy="6429375"/>
          </a:xfrm>
        </p:spPr>
        <p:txBody>
          <a:bodyPr>
            <a:noAutofit/>
          </a:bodyPr>
          <a:lstStyle/>
          <a:p>
            <a:pPr marL="0" indent="0" algn="ctr">
              <a:lnSpc>
                <a:spcPct val="80000"/>
              </a:lnSpc>
              <a:buNone/>
              <a:defRPr/>
            </a:pPr>
            <a:r>
              <a:rPr lang="sr-Cyrl-R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Препоруке за успешно реализовање самосталности</a:t>
            </a:r>
            <a:r>
              <a:rPr lang="sr-Latn-CS" altLang="en-US" sz="3200" dirty="0" smtClean="0">
                <a:latin typeface="Arial" panose="020B0604020202020204" pitchFamily="34" charset="0"/>
                <a:cs typeface="Arial" panose="020B0604020202020204" pitchFamily="34" charset="0"/>
              </a:rPr>
              <a:t>:</a:t>
            </a:r>
            <a:endParaRPr lang="en-US" altLang="en-US" sz="3200" dirty="0" smtClean="0">
              <a:latin typeface="Arial" panose="020B0604020202020204" pitchFamily="34" charset="0"/>
              <a:cs typeface="Arial" panose="020B0604020202020204" pitchFamily="34" charset="0"/>
            </a:endParaRPr>
          </a:p>
          <a:p>
            <a:pPr marL="0" indent="0" algn="ctr">
              <a:lnSpc>
                <a:spcPct val="80000"/>
              </a:lnSpc>
              <a:buNone/>
              <a:defRPr/>
            </a:pPr>
            <a:endParaRPr lang="sr-Latn-CS" altLang="en-US" sz="100" dirty="0">
              <a:latin typeface="Arial" panose="020B0604020202020204" pitchFamily="34" charset="0"/>
              <a:cs typeface="Arial" panose="020B0604020202020204" pitchFamily="34" charset="0"/>
            </a:endParaRPr>
          </a:p>
          <a:p>
            <a:pPr marL="0" indent="0">
              <a:lnSpc>
                <a:spcPct val="80000"/>
              </a:lnSpc>
              <a:buNone/>
              <a:defRPr/>
            </a:pPr>
            <a:r>
              <a:rPr lang="sr-Latn-CS" altLang="en-US" sz="3000" dirty="0" smtClean="0">
                <a:latin typeface="Arial" panose="020B0604020202020204" pitchFamily="34" charset="0"/>
                <a:cs typeface="Arial" panose="020B0604020202020204" pitchFamily="34" charset="0"/>
              </a:rPr>
              <a:t>1</a:t>
            </a:r>
            <a:r>
              <a:rPr lang="sr-Latn-CS" altLang="en-US" sz="3000" b="1" dirty="0">
                <a:solidFill>
                  <a:srgbClr val="FF0000"/>
                </a:solidFill>
                <a:latin typeface="Arial" panose="020B0604020202020204" pitchFamily="34" charset="0"/>
                <a:cs typeface="Arial" panose="020B0604020202020204" pitchFamily="34" charset="0"/>
              </a:rPr>
              <a:t>.</a:t>
            </a:r>
            <a:r>
              <a:rPr lang="sr-Cyrl-RS" altLang="en-US" sz="3000" b="1" dirty="0">
                <a:solidFill>
                  <a:srgbClr val="FF0000"/>
                </a:solidFill>
                <a:latin typeface="Arial" panose="020B0604020202020204" pitchFamily="34" charset="0"/>
                <a:cs typeface="Arial" panose="020B0604020202020204" pitchFamily="34" charset="0"/>
              </a:rPr>
              <a:t> У што ранијем узрасту разговарати са децом о њиховом осамостаљењу</a:t>
            </a:r>
            <a:r>
              <a:rPr lang="sr-Latn-CS" altLang="en-US" sz="3000" dirty="0">
                <a:solidFill>
                  <a:srgbClr val="FF0000"/>
                </a:solidFill>
                <a:latin typeface="Arial" panose="020B0604020202020204" pitchFamily="34" charset="0"/>
                <a:cs typeface="Arial" panose="020B0604020202020204" pitchFamily="34" charset="0"/>
              </a:rPr>
              <a:t> </a:t>
            </a:r>
            <a:r>
              <a:rPr lang="sr-Cyrl-RS" altLang="en-US" sz="3000" dirty="0">
                <a:latin typeface="Arial" panose="020B0604020202020204" pitchFamily="34" charset="0"/>
                <a:cs typeface="Arial" panose="020B0604020202020204" pitchFamily="34" charset="0"/>
              </a:rPr>
              <a:t>у прихватању појединих улога кроз задатке који се односе на свакодневно функционисање</a:t>
            </a:r>
            <a:r>
              <a:rPr lang="sr-Latn-CS" altLang="en-US" sz="3000" dirty="0">
                <a:latin typeface="Arial" panose="020B0604020202020204" pitchFamily="34" charset="0"/>
                <a:cs typeface="Arial" panose="020B0604020202020204" pitchFamily="34" charset="0"/>
              </a:rPr>
              <a:t> (</a:t>
            </a:r>
            <a:r>
              <a:rPr lang="sr-Cyrl-RS" altLang="en-US" sz="3000" dirty="0">
                <a:latin typeface="Arial" panose="020B0604020202020204" pitchFamily="34" charset="0"/>
                <a:cs typeface="Arial" panose="020B0604020202020204" pitchFamily="34" charset="0"/>
              </a:rPr>
              <a:t>хигијена, сређивање собе</a:t>
            </a:r>
            <a:r>
              <a:rPr lang="sr-Latn-CS" altLang="en-US" sz="3000" dirty="0">
                <a:latin typeface="Arial" panose="020B0604020202020204" pitchFamily="34" charset="0"/>
                <a:cs typeface="Arial" panose="020B0604020202020204" pitchFamily="34" charset="0"/>
              </a:rPr>
              <a:t>,</a:t>
            </a:r>
            <a:r>
              <a:rPr lang="sr-Cyrl-RS" altLang="en-US" sz="3000" dirty="0">
                <a:latin typeface="Arial" panose="020B0604020202020204" pitchFamily="34" charset="0"/>
                <a:cs typeface="Arial" panose="020B0604020202020204" pitchFamily="34" charset="0"/>
              </a:rPr>
              <a:t> мање куповине и др</a:t>
            </a:r>
            <a:r>
              <a:rPr lang="sr-Latn-CS" alt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marL="0" indent="0">
              <a:lnSpc>
                <a:spcPct val="80000"/>
              </a:lnSpc>
              <a:buNone/>
              <a:defRPr/>
            </a:pPr>
            <a:r>
              <a:rPr lang="sr-Latn-CS" altLang="en-US" sz="3000" dirty="0">
                <a:latin typeface="Arial" panose="020B0604020202020204" pitchFamily="34" charset="0"/>
                <a:cs typeface="Arial" panose="020B0604020202020204" pitchFamily="34" charset="0"/>
              </a:rPr>
              <a:t>2.</a:t>
            </a:r>
            <a:r>
              <a:rPr lang="sr-Cyrl-RS" altLang="en-US" sz="3000" dirty="0">
                <a:latin typeface="Arial" panose="020B0604020202020204" pitchFamily="34" charset="0"/>
                <a:cs typeface="Arial" panose="020B0604020202020204" pitchFamily="34" charset="0"/>
              </a:rPr>
              <a:t> </a:t>
            </a:r>
            <a:r>
              <a:rPr lang="sr-Cyrl-RS" altLang="en-US" sz="3000" b="1" dirty="0">
                <a:solidFill>
                  <a:srgbClr val="FF0000"/>
                </a:solidFill>
                <a:latin typeface="Arial" panose="020B0604020202020204" pitchFamily="34" charset="0"/>
                <a:cs typeface="Arial" panose="020B0604020202020204" pitchFamily="34" charset="0"/>
              </a:rPr>
              <a:t>Имати увид у квалитет и особине групе вршњака </a:t>
            </a:r>
            <a:r>
              <a:rPr lang="sr-Cyrl-RS" altLang="en-US" sz="3000" dirty="0">
                <a:latin typeface="Arial" panose="020B0604020202020204" pitchFamily="34" charset="0"/>
                <a:cs typeface="Arial" panose="020B0604020202020204" pitchFamily="34" charset="0"/>
              </a:rPr>
              <a:t>са којима се дете дружи, у циљу превенције ризичних понашања</a:t>
            </a:r>
            <a:r>
              <a:rPr lang="sr-Latn-CS" alt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marL="0" indent="0">
              <a:lnSpc>
                <a:spcPct val="80000"/>
              </a:lnSpc>
              <a:buNone/>
              <a:defRPr/>
            </a:pPr>
            <a:r>
              <a:rPr lang="sr-Latn-CS" altLang="en-US" sz="3000" b="1" dirty="0">
                <a:solidFill>
                  <a:srgbClr val="FF0000"/>
                </a:solidFill>
                <a:latin typeface="Arial" panose="020B0604020202020204" pitchFamily="34" charset="0"/>
                <a:cs typeface="Arial" panose="020B0604020202020204" pitchFamily="34" charset="0"/>
              </a:rPr>
              <a:t>3.O</a:t>
            </a:r>
            <a:r>
              <a:rPr lang="sr-Cyrl-RS" altLang="en-US" sz="3000" b="1" dirty="0">
                <a:solidFill>
                  <a:srgbClr val="FF0000"/>
                </a:solidFill>
                <a:latin typeface="Arial" panose="020B0604020202020204" pitchFamily="34" charset="0"/>
                <a:cs typeface="Arial" panose="020B0604020202020204" pitchFamily="34" charset="0"/>
              </a:rPr>
              <a:t>могућити одлазак и повратак младих у примарно емоционално уточиште</a:t>
            </a:r>
            <a:r>
              <a:rPr lang="sr-Cyrl-RS" altLang="en-US" sz="3000" b="1" dirty="0">
                <a:latin typeface="Arial" panose="020B0604020202020204" pitchFamily="34" charset="0"/>
                <a:cs typeface="Arial" panose="020B0604020202020204" pitchFamily="34" charset="0"/>
              </a:rPr>
              <a:t> </a:t>
            </a:r>
            <a:r>
              <a:rPr lang="sr-Cyrl-RS" altLang="en-US" sz="3000" dirty="0">
                <a:latin typeface="Arial" panose="020B0604020202020204" pitchFamily="34" charset="0"/>
                <a:cs typeface="Arial" panose="020B0604020202020204" pitchFamily="34" charset="0"/>
              </a:rPr>
              <a:t>тј. </a:t>
            </a:r>
            <a:r>
              <a:rPr lang="sr-Cyrl-RS" altLang="en-US" sz="3000" b="1" u="sng" dirty="0">
                <a:solidFill>
                  <a:srgbClr val="008000"/>
                </a:solidFill>
                <a:latin typeface="Arial" panose="020B0604020202020204" pitchFamily="34" charset="0"/>
                <a:cs typeface="Arial" panose="020B0604020202020204" pitchFamily="34" charset="0"/>
              </a:rPr>
              <a:t>да су им врата родитељског дома увек отворена.</a:t>
            </a:r>
            <a:endParaRPr lang="sr-Latn-CS" altLang="en-US" sz="3000" b="1" u="sng" dirty="0">
              <a:solidFill>
                <a:srgbClr val="008000"/>
              </a:solidFill>
              <a:latin typeface="Arial" panose="020B0604020202020204" pitchFamily="34" charset="0"/>
              <a:cs typeface="Arial" panose="020B0604020202020204" pitchFamily="34" charset="0"/>
            </a:endParaRPr>
          </a:p>
          <a:p>
            <a:pPr marL="0" indent="0">
              <a:lnSpc>
                <a:spcPct val="80000"/>
              </a:lnSpc>
              <a:buNone/>
              <a:defRPr/>
            </a:pPr>
            <a:r>
              <a:rPr lang="sr-Latn-CS" altLang="en-US" sz="3000" dirty="0">
                <a:latin typeface="Arial" panose="020B0604020202020204" pitchFamily="34" charset="0"/>
                <a:cs typeface="Arial" panose="020B0604020202020204" pitchFamily="34" charset="0"/>
              </a:rPr>
              <a:t>4.</a:t>
            </a:r>
            <a:r>
              <a:rPr lang="sr-Cyrl-RS" altLang="en-US" sz="3000" dirty="0">
                <a:latin typeface="Arial" panose="020B0604020202020204" pitchFamily="34" charset="0"/>
                <a:cs typeface="Arial" panose="020B0604020202020204" pitchFamily="34" charset="0"/>
              </a:rPr>
              <a:t> </a:t>
            </a:r>
            <a:r>
              <a:rPr lang="sr-Cyrl-RS" altLang="en-US" sz="3000" b="1" dirty="0">
                <a:solidFill>
                  <a:srgbClr val="FF0000"/>
                </a:solidFill>
                <a:latin typeface="Arial" panose="020B0604020202020204" pitchFamily="34" charset="0"/>
                <a:cs typeface="Arial" panose="020B0604020202020204" pitchFamily="34" charset="0"/>
              </a:rPr>
              <a:t>Дефинисати места и активности која доприносе здравом развоју </a:t>
            </a:r>
            <a:r>
              <a:rPr lang="sr-Cyrl-RS" altLang="en-US" sz="3000" dirty="0">
                <a:latin typeface="Arial" panose="020B0604020202020204" pitchFamily="34" charset="0"/>
                <a:cs typeface="Arial" panose="020B0604020202020204" pitchFamily="34" charset="0"/>
              </a:rPr>
              <a:t>(спорт, уметност...) </a:t>
            </a:r>
            <a:r>
              <a:rPr lang="sr-Cyrl-RS" altLang="en-US" sz="3000" b="1" dirty="0">
                <a:solidFill>
                  <a:srgbClr val="FF0000"/>
                </a:solidFill>
                <a:latin typeface="Arial" panose="020B0604020202020204" pitchFamily="34" charset="0"/>
                <a:cs typeface="Arial" panose="020B0604020202020204" pitchFamily="34" charset="0"/>
              </a:rPr>
              <a:t>и оне које га ометају</a:t>
            </a:r>
            <a:r>
              <a:rPr lang="sr-Cyrl-RS" altLang="en-US" sz="3000" dirty="0">
                <a:latin typeface="Arial" panose="020B0604020202020204" pitchFamily="34" charset="0"/>
                <a:cs typeface="Arial" panose="020B0604020202020204" pitchFamily="34" charset="0"/>
              </a:rPr>
              <a:t> </a:t>
            </a:r>
            <a:r>
              <a:rPr lang="sr-Latn-CS" altLang="en-US" sz="3000" dirty="0">
                <a:latin typeface="Arial" panose="020B0604020202020204" pitchFamily="34" charset="0"/>
                <a:cs typeface="Arial" panose="020B0604020202020204" pitchFamily="34" charset="0"/>
              </a:rPr>
              <a:t>(</a:t>
            </a:r>
            <a:r>
              <a:rPr lang="sr-Cyrl-RS" altLang="en-US" sz="3000" dirty="0">
                <a:latin typeface="Arial" panose="020B0604020202020204" pitchFamily="34" charset="0"/>
                <a:cs typeface="Arial" panose="020B0604020202020204" pitchFamily="34" charset="0"/>
              </a:rPr>
              <a:t>опијања, пробања ПАС, насиље итд</a:t>
            </a:r>
            <a:r>
              <a:rPr lang="sr-Latn-CS" alt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marL="0" indent="0">
              <a:lnSpc>
                <a:spcPct val="80000"/>
              </a:lnSpc>
              <a:buFont typeface="Wingdings 2" panose="05020102010507070707" pitchFamily="18" charset="2"/>
              <a:buChar char=""/>
              <a:defRP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04220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20000" cy="6324600"/>
          </a:xfrm>
        </p:spPr>
        <p:txBody>
          <a:bodyPr/>
          <a:lstStyle/>
          <a:p>
            <a:pPr algn="ctr"/>
            <a:r>
              <a:rPr lang="sr-Cyrl-RS" sz="3200" b="1" dirty="0" smtClean="0">
                <a:solidFill>
                  <a:srgbClr val="FF0000"/>
                </a:solidFill>
                <a:latin typeface="Arial" panose="020B0604020202020204" pitchFamily="34" charset="0"/>
                <a:cs typeface="Arial" panose="020B0604020202020204" pitchFamily="34" charset="0"/>
              </a:rPr>
              <a:t>Неке протективне обрасце понашања је тешко развијати након што је дете годинама било изложено супротним примерима или контрадикторним захтевима („Не гледај ме шта радим, већ се понашај онако како ти кажем“). </a:t>
            </a:r>
            <a:br>
              <a:rPr lang="sr-Cyrl-RS" sz="3200" b="1" dirty="0" smtClean="0">
                <a:solidFill>
                  <a:srgbClr val="FF0000"/>
                </a:solidFill>
                <a:latin typeface="Arial" panose="020B0604020202020204" pitchFamily="34" charset="0"/>
                <a:cs typeface="Arial" panose="020B0604020202020204" pitchFamily="34" charset="0"/>
              </a:rPr>
            </a:br>
            <a:r>
              <a:rPr lang="sr-Cyrl-RS" sz="3200" b="1" dirty="0" smtClean="0">
                <a:solidFill>
                  <a:srgbClr val="FF0000"/>
                </a:solidFill>
                <a:latin typeface="Arial" panose="020B0604020202020204" pitchFamily="34" charset="0"/>
                <a:cs typeface="Arial" panose="020B0604020202020204" pitchFamily="34" charset="0"/>
              </a:rPr>
              <a:t/>
            </a:r>
            <a:br>
              <a:rPr lang="sr-Cyrl-RS" sz="3200" b="1" dirty="0" smtClean="0">
                <a:solidFill>
                  <a:srgbClr val="FF0000"/>
                </a:solidFill>
                <a:latin typeface="Arial" panose="020B0604020202020204" pitchFamily="34" charset="0"/>
                <a:cs typeface="Arial" panose="020B0604020202020204" pitchFamily="34" charset="0"/>
              </a:rPr>
            </a:br>
            <a:r>
              <a:rPr lang="sr-Cyrl-RS" sz="3200" b="1" dirty="0" smtClean="0">
                <a:solidFill>
                  <a:srgbClr val="FF0000"/>
                </a:solidFill>
                <a:latin typeface="Arial" panose="020B0604020202020204" pitchFamily="34" charset="0"/>
                <a:cs typeface="Arial" panose="020B0604020202020204" pitchFamily="34" charset="0"/>
              </a:rPr>
              <a:t>Зато је важно донети одлуке и прилагодити своје понашање данас, да не бисмо у будућности доживели осећај беспомоћности.</a:t>
            </a:r>
            <a:endParaRPr lang="sr-Cyrl-RS" sz="32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094839"/>
            <a:ext cx="4440436" cy="4841361"/>
          </a:xfrm>
          <a:prstGeom prst="rect">
            <a:avLst/>
          </a:prstGeom>
        </p:spPr>
      </p:pic>
    </p:spTree>
    <p:extLst>
      <p:ext uri="{BB962C8B-B14F-4D97-AF65-F5344CB8AC3E}">
        <p14:creationId xmlns:p14="http://schemas.microsoft.com/office/powerpoint/2010/main" val="20716756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2425"/>
            <a:ext cx="11734800" cy="6429375"/>
          </a:xfrm>
        </p:spPr>
        <p:txBody>
          <a:bodyPr>
            <a:noAutofit/>
          </a:bodyPr>
          <a:lstStyle/>
          <a:p>
            <a:pPr marL="0" indent="0" algn="ctr">
              <a:lnSpc>
                <a:spcPct val="80000"/>
              </a:lnSpc>
              <a:buNone/>
              <a:defRPr/>
            </a:pPr>
            <a:r>
              <a:rPr lang="sr-Cyrl-R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Препоруке за успешно реализовање самосталности</a:t>
            </a:r>
            <a:r>
              <a:rPr lang="sr-Latn-CS" altLang="en-US" sz="2000" dirty="0" smtClean="0">
                <a:latin typeface="Arial" panose="020B0604020202020204" pitchFamily="34" charset="0"/>
                <a:cs typeface="Arial" panose="020B0604020202020204" pitchFamily="34" charset="0"/>
              </a:rPr>
              <a:t>:</a:t>
            </a:r>
            <a:endParaRPr lang="en-US" altLang="en-US" sz="2000" dirty="0" smtClean="0">
              <a:latin typeface="Arial" panose="020B0604020202020204" pitchFamily="34" charset="0"/>
              <a:cs typeface="Arial" panose="020B0604020202020204" pitchFamily="34" charset="0"/>
            </a:endParaRPr>
          </a:p>
          <a:p>
            <a:pPr marL="0" indent="0" algn="ctr">
              <a:lnSpc>
                <a:spcPct val="80000"/>
              </a:lnSpc>
              <a:buNone/>
              <a:defRPr/>
            </a:pPr>
            <a:endParaRPr lang="sr-Latn-CS" altLang="en-US" sz="1200" dirty="0">
              <a:latin typeface="Arial" panose="020B0604020202020204" pitchFamily="34" charset="0"/>
              <a:cs typeface="Arial" panose="020B0604020202020204" pitchFamily="34" charset="0"/>
            </a:endParaRPr>
          </a:p>
          <a:p>
            <a:pPr marL="0" indent="0">
              <a:lnSpc>
                <a:spcPct val="80000"/>
              </a:lnSpc>
              <a:buNone/>
              <a:defRPr/>
            </a:pPr>
            <a:r>
              <a:rPr lang="sr-Latn-CS" altLang="en-US" sz="3200" dirty="0" smtClean="0">
                <a:latin typeface="Arial" panose="020B0604020202020204" pitchFamily="34" charset="0"/>
                <a:cs typeface="Arial" panose="020B0604020202020204" pitchFamily="34" charset="0"/>
              </a:rPr>
              <a:t>5</a:t>
            </a:r>
            <a:r>
              <a:rPr lang="sr-Latn-CS" altLang="en-US" sz="3200" dirty="0">
                <a:latin typeface="Arial" panose="020B0604020202020204" pitchFamily="34" charset="0"/>
                <a:cs typeface="Arial" panose="020B0604020202020204" pitchFamily="34" charset="0"/>
              </a:rPr>
              <a:t>.</a:t>
            </a:r>
            <a:r>
              <a:rPr lang="sr-Cyrl-RS" altLang="en-US" sz="3200" dirty="0">
                <a:latin typeface="Arial" panose="020B0604020202020204" pitchFamily="34" charset="0"/>
                <a:cs typeface="Arial" panose="020B0604020202020204" pitchFamily="34" charset="0"/>
              </a:rPr>
              <a:t> </a:t>
            </a:r>
            <a:r>
              <a:rPr lang="sr-Latn-CS" altLang="en-US" sz="3200" dirty="0">
                <a:latin typeface="Arial" panose="020B0604020202020204" pitchFamily="34" charset="0"/>
                <a:cs typeface="Arial" panose="020B0604020202020204" pitchFamily="34" charset="0"/>
              </a:rPr>
              <a:t>O</a:t>
            </a:r>
            <a:r>
              <a:rPr lang="sr-Cyrl-RS" altLang="en-US" sz="3200" dirty="0">
                <a:latin typeface="Arial" panose="020B0604020202020204" pitchFamily="34" charset="0"/>
                <a:cs typeface="Arial" panose="020B0604020202020204" pitchFamily="34" charset="0"/>
              </a:rPr>
              <a:t>творено </a:t>
            </a:r>
            <a:r>
              <a:rPr lang="sr-Cyrl-RS" altLang="en-US" sz="3200" b="1" dirty="0">
                <a:solidFill>
                  <a:srgbClr val="FF0000"/>
                </a:solidFill>
                <a:latin typeface="Arial" panose="020B0604020202020204" pitchFamily="34" charset="0"/>
                <a:cs typeface="Arial" panose="020B0604020202020204" pitchFamily="34" charset="0"/>
              </a:rPr>
              <a:t>разговарати</a:t>
            </a:r>
            <a:r>
              <a:rPr lang="sr-Cyrl-RS" altLang="en-US" sz="3200" dirty="0">
                <a:solidFill>
                  <a:srgbClr val="FF0000"/>
                </a:solidFill>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са децом </a:t>
            </a:r>
            <a:r>
              <a:rPr lang="sr-Cyrl-RS" altLang="en-US" sz="3200" b="1" dirty="0">
                <a:solidFill>
                  <a:srgbClr val="FF0000"/>
                </a:solidFill>
                <a:latin typeface="Arial" panose="020B0604020202020204" pitchFamily="34" charset="0"/>
                <a:cs typeface="Arial" panose="020B0604020202020204" pitchFamily="34" charset="0"/>
              </a:rPr>
              <a:t>о</a:t>
            </a:r>
            <a:r>
              <a:rPr lang="sr-Latn-CS" altLang="en-US" sz="3200" b="1" dirty="0">
                <a:solidFill>
                  <a:srgbClr val="FF0000"/>
                </a:solidFill>
                <a:latin typeface="Arial" panose="020B0604020202020204" pitchFamily="34" charset="0"/>
                <a:cs typeface="Arial" panose="020B0604020202020204" pitchFamily="34" charset="0"/>
              </a:rPr>
              <a:t> </a:t>
            </a:r>
            <a:r>
              <a:rPr lang="sr-Cyrl-RS" altLang="en-US" sz="3200" b="1" dirty="0">
                <a:solidFill>
                  <a:srgbClr val="FF0000"/>
                </a:solidFill>
                <a:latin typeface="Arial" panose="020B0604020202020204" pitchFamily="34" charset="0"/>
                <a:cs typeface="Arial" panose="020B0604020202020204" pitchFamily="34" charset="0"/>
              </a:rPr>
              <a:t>њиховом виђењу самосталности</a:t>
            </a:r>
            <a:r>
              <a:rPr lang="sr-Cyrl-RS" altLang="en-US" sz="3200" b="1" dirty="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као развојном задатку</a:t>
            </a:r>
            <a:r>
              <a:rPr lang="sr-Latn-CS" altLang="en-US" sz="3200" dirty="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marL="0" indent="0">
              <a:lnSpc>
                <a:spcPct val="80000"/>
              </a:lnSpc>
              <a:buNone/>
              <a:defRPr/>
            </a:pPr>
            <a:r>
              <a:rPr lang="sr-Latn-CS" altLang="en-US" sz="3200" dirty="0">
                <a:latin typeface="Arial" panose="020B0604020202020204" pitchFamily="34" charset="0"/>
                <a:cs typeface="Arial" panose="020B0604020202020204" pitchFamily="34" charset="0"/>
              </a:rPr>
              <a:t>6.</a:t>
            </a:r>
            <a:r>
              <a:rPr lang="sr-Cyrl-RS" altLang="en-US" sz="3200" dirty="0">
                <a:latin typeface="Arial" panose="020B0604020202020204" pitchFamily="34" charset="0"/>
                <a:cs typeface="Arial" panose="020B0604020202020204" pitchFamily="34" charset="0"/>
              </a:rPr>
              <a:t> </a:t>
            </a:r>
            <a:r>
              <a:rPr lang="sr-Cyrl-RS" altLang="en-US" sz="3200" b="1" dirty="0">
                <a:solidFill>
                  <a:srgbClr val="FF0000"/>
                </a:solidFill>
                <a:latin typeface="Arial" panose="020B0604020202020204" pitchFamily="34" charset="0"/>
                <a:cs typeface="Arial" panose="020B0604020202020204" pitchFamily="34" charset="0"/>
              </a:rPr>
              <a:t>Избегавати</a:t>
            </a:r>
            <a:r>
              <a:rPr lang="sr-Cyrl-RS" altLang="en-US" sz="3200" dirty="0">
                <a:latin typeface="Arial" panose="020B0604020202020204" pitchFamily="34" charset="0"/>
                <a:cs typeface="Arial" panose="020B0604020202020204" pitchFamily="34" charset="0"/>
              </a:rPr>
              <a:t> </a:t>
            </a:r>
            <a:r>
              <a:rPr lang="sr-Cyrl-RS" altLang="en-US" sz="3200" b="1" dirty="0">
                <a:solidFill>
                  <a:srgbClr val="FF0000"/>
                </a:solidFill>
                <a:latin typeface="Arial" panose="020B0604020202020204" pitchFamily="34" charset="0"/>
                <a:cs typeface="Arial" panose="020B0604020202020204" pitchFamily="34" charset="0"/>
              </a:rPr>
              <a:t>императивно наметање сопствених система вредности</a:t>
            </a:r>
            <a:r>
              <a:rPr lang="sr-Latn-CS" altLang="en-US" sz="3200" b="1" dirty="0">
                <a:solidFill>
                  <a:srgbClr val="FF0000"/>
                </a:solidFill>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деци која су на путу осамостаљења</a:t>
            </a:r>
            <a:r>
              <a:rPr lang="sr-Latn-CS" altLang="en-US" sz="3200" dirty="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marL="0" indent="0">
              <a:lnSpc>
                <a:spcPct val="80000"/>
              </a:lnSpc>
              <a:buNone/>
              <a:defRPr/>
            </a:pPr>
            <a:r>
              <a:rPr lang="sr-Latn-CS" altLang="en-US" sz="3200" dirty="0">
                <a:latin typeface="Arial" panose="020B0604020202020204" pitchFamily="34" charset="0"/>
                <a:cs typeface="Arial" panose="020B0604020202020204" pitchFamily="34" charset="0"/>
              </a:rPr>
              <a:t>7.</a:t>
            </a:r>
            <a:r>
              <a:rPr lang="sr-Cyrl-RS" altLang="en-US" sz="3200" dirty="0">
                <a:latin typeface="Arial" panose="020B0604020202020204" pitchFamily="34" charset="0"/>
                <a:cs typeface="Arial" panose="020B0604020202020204" pitchFamily="34" charset="0"/>
              </a:rPr>
              <a:t> Дефинисати обрасце понашања која млада особа </a:t>
            </a:r>
            <a:r>
              <a:rPr lang="sr-Cyrl-RS" altLang="en-US" sz="3200" b="1" dirty="0">
                <a:latin typeface="Arial" panose="020B0604020202020204" pitchFamily="34" charset="0"/>
                <a:cs typeface="Arial" panose="020B0604020202020204" pitchFamily="34" charset="0"/>
              </a:rPr>
              <a:t>не сме да унесе у свој будући брак</a:t>
            </a:r>
            <a:r>
              <a:rPr lang="sr-Latn-CS" altLang="en-US" sz="3200" b="1" dirty="0">
                <a:latin typeface="Arial" panose="020B0604020202020204" pitchFamily="34" charset="0"/>
                <a:cs typeface="Arial" panose="020B0604020202020204" pitchFamily="34" charset="0"/>
              </a:rPr>
              <a:t> </a:t>
            </a:r>
            <a:r>
              <a:rPr lang="sr-Latn-CS" altLang="en-US" sz="3200" dirty="0">
                <a:latin typeface="Arial" panose="020B0604020202020204" pitchFamily="34" charset="0"/>
                <a:cs typeface="Arial" panose="020B0604020202020204" pitchFamily="34" charset="0"/>
              </a:rPr>
              <a:t>(</a:t>
            </a:r>
            <a:r>
              <a:rPr lang="sr-Cyrl-RS" altLang="en-US" sz="3200" dirty="0">
                <a:latin typeface="Arial" panose="020B0604020202020204" pitchFamily="34" charset="0"/>
                <a:cs typeface="Arial" panose="020B0604020202020204" pitchFamily="34" charset="0"/>
              </a:rPr>
              <a:t>злоупотреба алкохола, дрога, интернета, неодговорна понашања, насиље у породици и др</a:t>
            </a:r>
            <a:r>
              <a:rPr lang="sr-Latn-CS" altLang="en-US" sz="3200" dirty="0">
                <a:latin typeface="Arial" panose="020B0604020202020204" pitchFamily="34" charset="0"/>
                <a:cs typeface="Arial" panose="020B0604020202020204" pitchFamily="34" charset="0"/>
              </a:rPr>
              <a:t>)</a:t>
            </a:r>
          </a:p>
          <a:p>
            <a:pPr marL="0" indent="0">
              <a:lnSpc>
                <a:spcPct val="80000"/>
              </a:lnSpc>
              <a:buNone/>
              <a:defRPr/>
            </a:pPr>
            <a:r>
              <a:rPr lang="sr-Latn-CS" altLang="en-US" sz="3200" dirty="0">
                <a:latin typeface="Arial" panose="020B0604020202020204" pitchFamily="34" charset="0"/>
                <a:cs typeface="Arial" panose="020B0604020202020204" pitchFamily="34" charset="0"/>
              </a:rPr>
              <a:t>8.</a:t>
            </a:r>
            <a:r>
              <a:rPr lang="sr-Cyrl-RS" altLang="en-US" sz="3200" dirty="0">
                <a:latin typeface="Arial" panose="020B0604020202020204" pitchFamily="34" charset="0"/>
                <a:cs typeface="Arial" panose="020B0604020202020204" pitchFamily="34" charset="0"/>
              </a:rPr>
              <a:t> Користити мишљења стручњака и установа који се баве младима и њиховим проблемима и потребама</a:t>
            </a:r>
            <a:r>
              <a:rPr lang="sr-Latn-CS" altLang="en-US" sz="3200" dirty="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marL="0" indent="0">
              <a:lnSpc>
                <a:spcPct val="80000"/>
              </a:lnSpc>
              <a:buFont typeface="Wingdings 2" panose="05020102010507070707" pitchFamily="18" charset="2"/>
              <a:buChar char=""/>
              <a:defRP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85692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7180"/>
            <a:ext cx="9677400" cy="646331"/>
          </a:xfrm>
          <a:prstGeom prst="rect">
            <a:avLst/>
          </a:prstGeom>
          <a:noFill/>
        </p:spPr>
        <p:txBody>
          <a:bodyPr wrap="square">
            <a:spAutoFit/>
          </a:bodyPr>
          <a:lstStyle/>
          <a:p>
            <a:pPr algn="ctr">
              <a:defRPr/>
            </a:pPr>
            <a:r>
              <a:rPr lang="sr-Cyrl-R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ОБРАСЦИ УЗИМАЊА „ПАС“ КОД МЛАДИХ</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795" name="TextBox 2"/>
          <p:cNvSpPr txBox="1">
            <a:spLocks noChangeArrowheads="1"/>
          </p:cNvSpPr>
          <p:nvPr/>
        </p:nvSpPr>
        <p:spPr bwMode="auto">
          <a:xfrm>
            <a:off x="304800" y="762000"/>
            <a:ext cx="1146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400" dirty="0"/>
              <a:t>- Почетни мотиви су различити и зависе од узраста</a:t>
            </a:r>
          </a:p>
          <a:p>
            <a:pPr>
              <a:spcBef>
                <a:spcPct val="0"/>
              </a:spcBef>
              <a:buFontTx/>
              <a:buChar char="-"/>
            </a:pPr>
            <a:r>
              <a:rPr lang="sr-Cyrl-RS" altLang="en-US" sz="2400" dirty="0"/>
              <a:t> Често такмичарски („ко ће више, ко ће јаче“) – ОПАСНО ПО ЖИВОТ!</a:t>
            </a:r>
          </a:p>
          <a:p>
            <a:pPr>
              <a:spcBef>
                <a:spcPct val="0"/>
              </a:spcBef>
              <a:buFontTx/>
              <a:buChar char="-"/>
            </a:pPr>
            <a:r>
              <a:rPr lang="sr-Cyrl-RS" altLang="en-US" sz="2400" dirty="0"/>
              <a:t> Неретко имитирају обрасце са интернета.</a:t>
            </a:r>
            <a:endParaRPr lang="en-US" altLang="en-US" sz="2400" dirty="0"/>
          </a:p>
        </p:txBody>
      </p:sp>
      <p:sp>
        <p:nvSpPr>
          <p:cNvPr id="4" name="TextBox 3"/>
          <p:cNvSpPr txBox="1"/>
          <p:nvPr/>
        </p:nvSpPr>
        <p:spPr>
          <a:xfrm>
            <a:off x="2438400" y="1981201"/>
            <a:ext cx="7315200" cy="954107"/>
          </a:xfrm>
          <a:prstGeom prst="rect">
            <a:avLst/>
          </a:prstGeom>
          <a:noFill/>
        </p:spPr>
        <p:txBody>
          <a:bodyPr>
            <a:spAutoFit/>
          </a:bodyPr>
          <a:lstStyle/>
          <a:p>
            <a:pPr algn="ctr">
              <a:defRPr/>
            </a:pPr>
            <a:r>
              <a:rPr lang="sr-Cyrl-R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ОБРАСЦИ ПОНАШАЊА КОЈИ УКАЗУЈУ ДА МЛАДИ МОЖДА КОРИСТЕ „ПАС“</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1230261" y="2920295"/>
            <a:ext cx="4038600" cy="156966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sr-Cyrl-R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ПРОМЕНЕ РУТИНА У</a:t>
            </a:r>
            <a:r>
              <a:rPr lang="sr-Cyrl-R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defRPr/>
            </a:pPr>
            <a:r>
              <a:rPr lang="sr-Cyrl-R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ПОРОДИЦИ</a:t>
            </a:r>
          </a:p>
          <a:p>
            <a:pPr>
              <a:defRPr/>
            </a:pPr>
            <a:r>
              <a:rPr lang="sr-Cyrl-R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ШКОЛИ</a:t>
            </a:r>
          </a:p>
          <a:p>
            <a:pPr>
              <a:defRPr/>
            </a:pPr>
            <a:r>
              <a:rPr lang="sr-Cyrl-R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ШИРЕМ ОКРУЖЕЊУ</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798" name="TextBox 5"/>
          <p:cNvSpPr txBox="1">
            <a:spLocks noChangeArrowheads="1"/>
          </p:cNvSpPr>
          <p:nvPr/>
        </p:nvSpPr>
        <p:spPr bwMode="auto">
          <a:xfrm flipH="1">
            <a:off x="419100" y="4565545"/>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solidFill>
                  <a:srgbClr val="CC0066"/>
                </a:solidFill>
              </a:rPr>
              <a:t>Претерано бунтовништво </a:t>
            </a:r>
            <a:endParaRPr lang="en-US" altLang="en-US" sz="2000" dirty="0">
              <a:solidFill>
                <a:srgbClr val="CC0066"/>
              </a:solidFill>
            </a:endParaRPr>
          </a:p>
        </p:txBody>
      </p:sp>
      <p:sp>
        <p:nvSpPr>
          <p:cNvPr id="33799" name="TextBox 8"/>
          <p:cNvSpPr txBox="1">
            <a:spLocks noChangeArrowheads="1"/>
          </p:cNvSpPr>
          <p:nvPr/>
        </p:nvSpPr>
        <p:spPr bwMode="auto">
          <a:xfrm flipH="1">
            <a:off x="2095500" y="5068888"/>
            <a:ext cx="278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1800">
                <a:solidFill>
                  <a:srgbClr val="FF0000"/>
                </a:solidFill>
              </a:rPr>
              <a:t>Избегавање обавеза</a:t>
            </a:r>
            <a:endParaRPr lang="en-US" altLang="en-US" sz="1800">
              <a:solidFill>
                <a:srgbClr val="FF0000"/>
              </a:solidFill>
            </a:endParaRPr>
          </a:p>
        </p:txBody>
      </p:sp>
      <p:sp>
        <p:nvSpPr>
          <p:cNvPr id="33800" name="TextBox 9"/>
          <p:cNvSpPr txBox="1">
            <a:spLocks noChangeArrowheads="1"/>
          </p:cNvSpPr>
          <p:nvPr/>
        </p:nvSpPr>
        <p:spPr bwMode="auto">
          <a:xfrm flipH="1">
            <a:off x="2590800" y="563880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solidFill>
                  <a:srgbClr val="0000CC"/>
                </a:solidFill>
              </a:rPr>
              <a:t>Лагање</a:t>
            </a:r>
            <a:endParaRPr lang="en-US" altLang="en-US" sz="2000" dirty="0">
              <a:solidFill>
                <a:srgbClr val="0000CC"/>
              </a:solidFill>
            </a:endParaRPr>
          </a:p>
        </p:txBody>
      </p:sp>
      <p:sp>
        <p:nvSpPr>
          <p:cNvPr id="33801" name="TextBox 10"/>
          <p:cNvSpPr txBox="1">
            <a:spLocks noChangeArrowheads="1"/>
          </p:cNvSpPr>
          <p:nvPr/>
        </p:nvSpPr>
        <p:spPr bwMode="auto">
          <a:xfrm flipH="1">
            <a:off x="4583061" y="5615149"/>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solidFill>
                  <a:srgbClr val="009900"/>
                </a:solidFill>
              </a:rPr>
              <a:t>Насиље</a:t>
            </a:r>
            <a:endParaRPr lang="en-US" altLang="en-US" sz="2000" dirty="0">
              <a:solidFill>
                <a:srgbClr val="009900"/>
              </a:solidFill>
            </a:endParaRPr>
          </a:p>
        </p:txBody>
      </p:sp>
      <p:sp>
        <p:nvSpPr>
          <p:cNvPr id="33802" name="TextBox 11"/>
          <p:cNvSpPr txBox="1">
            <a:spLocks noChangeArrowheads="1"/>
          </p:cNvSpPr>
          <p:nvPr/>
        </p:nvSpPr>
        <p:spPr bwMode="auto">
          <a:xfrm flipH="1">
            <a:off x="5295900" y="4876800"/>
            <a:ext cx="361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t>Избегавање боравка у кући</a:t>
            </a:r>
            <a:endParaRPr lang="en-US" altLang="en-US" sz="2000" dirty="0"/>
          </a:p>
        </p:txBody>
      </p:sp>
      <p:sp>
        <p:nvSpPr>
          <p:cNvPr id="33803" name="TextBox 12"/>
          <p:cNvSpPr txBox="1">
            <a:spLocks noChangeArrowheads="1"/>
          </p:cNvSpPr>
          <p:nvPr/>
        </p:nvSpPr>
        <p:spPr bwMode="auto">
          <a:xfrm flipH="1">
            <a:off x="7200900" y="5334000"/>
            <a:ext cx="4610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2000" dirty="0">
                <a:solidFill>
                  <a:srgbClr val="D60093"/>
                </a:solidFill>
              </a:rPr>
              <a:t>Бежање из школе или завлачење по скровитим местима </a:t>
            </a:r>
            <a:endParaRPr lang="en-US" altLang="en-US" sz="2000" dirty="0">
              <a:solidFill>
                <a:srgbClr val="D60093"/>
              </a:solidFill>
            </a:endParaRPr>
          </a:p>
        </p:txBody>
      </p:sp>
      <p:sp>
        <p:nvSpPr>
          <p:cNvPr id="33804" name="TextBox 13"/>
          <p:cNvSpPr txBox="1">
            <a:spLocks noChangeArrowheads="1"/>
          </p:cNvSpPr>
          <p:nvPr/>
        </p:nvSpPr>
        <p:spPr bwMode="auto">
          <a:xfrm flipH="1">
            <a:off x="5143500" y="6217891"/>
            <a:ext cx="2781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solidFill>
                  <a:srgbClr val="0000FF"/>
                </a:solidFill>
              </a:rPr>
              <a:t>Промена друштва</a:t>
            </a:r>
            <a:endParaRPr lang="en-US" altLang="en-US" sz="2000" dirty="0">
              <a:solidFill>
                <a:srgbClr val="0000FF"/>
              </a:solidFill>
            </a:endParaRPr>
          </a:p>
        </p:txBody>
      </p:sp>
      <p:sp>
        <p:nvSpPr>
          <p:cNvPr id="33805" name="TextBox 14"/>
          <p:cNvSpPr txBox="1">
            <a:spLocks noChangeArrowheads="1"/>
          </p:cNvSpPr>
          <p:nvPr/>
        </p:nvSpPr>
        <p:spPr bwMode="auto">
          <a:xfrm flipH="1">
            <a:off x="647700" y="6242112"/>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000" dirty="0">
                <a:solidFill>
                  <a:srgbClr val="FF3300"/>
                </a:solidFill>
              </a:rPr>
              <a:t>Нова симпатија користи ПАС</a:t>
            </a:r>
            <a:endParaRPr lang="en-US" altLang="en-US" sz="2000" dirty="0">
              <a:solidFill>
                <a:srgbClr val="FF3300"/>
              </a:solidFill>
            </a:endParaRPr>
          </a:p>
        </p:txBody>
      </p:sp>
      <p:sp>
        <p:nvSpPr>
          <p:cNvPr id="33806" name="TextBox 15"/>
          <p:cNvSpPr txBox="1">
            <a:spLocks noChangeArrowheads="1"/>
          </p:cNvSpPr>
          <p:nvPr/>
        </p:nvSpPr>
        <p:spPr bwMode="auto">
          <a:xfrm flipH="1">
            <a:off x="6267450" y="2928938"/>
            <a:ext cx="539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2000" dirty="0"/>
              <a:t>Изношење позитивних ставова о „ПАС“</a:t>
            </a:r>
            <a:endParaRPr lang="en-US" altLang="en-US" sz="2000" dirty="0"/>
          </a:p>
        </p:txBody>
      </p:sp>
      <p:sp>
        <p:nvSpPr>
          <p:cNvPr id="33807" name="TextBox 16"/>
          <p:cNvSpPr txBox="1">
            <a:spLocks noChangeArrowheads="1"/>
          </p:cNvSpPr>
          <p:nvPr/>
        </p:nvSpPr>
        <p:spPr bwMode="auto">
          <a:xfrm flipH="1">
            <a:off x="7924800" y="6183313"/>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2000" dirty="0"/>
              <a:t>Нов друг/другарица користи „ПАС“</a:t>
            </a:r>
            <a:endParaRPr lang="en-US" altLang="en-US" sz="2000" dirty="0"/>
          </a:p>
        </p:txBody>
      </p:sp>
      <p:sp>
        <p:nvSpPr>
          <p:cNvPr id="33808" name="TextBox 17"/>
          <p:cNvSpPr txBox="1">
            <a:spLocks noChangeArrowheads="1"/>
          </p:cNvSpPr>
          <p:nvPr/>
        </p:nvSpPr>
        <p:spPr bwMode="auto">
          <a:xfrm flipH="1">
            <a:off x="6508955" y="3462398"/>
            <a:ext cx="422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2000" dirty="0">
                <a:solidFill>
                  <a:srgbClr val="9900CC"/>
                </a:solidFill>
              </a:rPr>
              <a:t>Уношење дувана. алкохола и енерг. пића у школу и кућу</a:t>
            </a:r>
            <a:endParaRPr lang="en-US" altLang="en-US" sz="2000" dirty="0">
              <a:solidFill>
                <a:srgbClr val="9900CC"/>
              </a:solidFill>
            </a:endParaRPr>
          </a:p>
        </p:txBody>
      </p:sp>
      <p:sp>
        <p:nvSpPr>
          <p:cNvPr id="33809" name="TextBox 18"/>
          <p:cNvSpPr txBox="1">
            <a:spLocks noChangeArrowheads="1"/>
          </p:cNvSpPr>
          <p:nvPr/>
        </p:nvSpPr>
        <p:spPr bwMode="auto">
          <a:xfrm flipH="1">
            <a:off x="6124575" y="4376738"/>
            <a:ext cx="5457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1800" dirty="0">
                <a:solidFill>
                  <a:srgbClr val="009900"/>
                </a:solidFill>
              </a:rPr>
              <a:t>Непоштовање договора и </a:t>
            </a:r>
            <a:r>
              <a:rPr lang="sr-Cyrl-RS" altLang="en-US" sz="2000" dirty="0">
                <a:solidFill>
                  <a:srgbClr val="009900"/>
                </a:solidFill>
              </a:rPr>
              <a:t>ограничења</a:t>
            </a:r>
            <a:endParaRPr lang="en-US" altLang="en-US" sz="1800" dirty="0">
              <a:solidFill>
                <a:srgbClr val="009900"/>
              </a:solidFill>
            </a:endParaRPr>
          </a:p>
        </p:txBody>
      </p:sp>
    </p:spTree>
    <p:extLst>
      <p:ext uri="{BB962C8B-B14F-4D97-AF65-F5344CB8AC3E}">
        <p14:creationId xmlns:p14="http://schemas.microsoft.com/office/powerpoint/2010/main" val="71636438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76200"/>
            <a:ext cx="9525000" cy="1143000"/>
          </a:xfrm>
        </p:spPr>
        <p:txBody>
          <a:bodyPr/>
          <a:lstStyle/>
          <a:p>
            <a:pPr algn="ctr"/>
            <a:r>
              <a:rPr lang="ru-RU" altLang="en-US" sz="3600" b="1" dirty="0">
                <a:solidFill>
                  <a:srgbClr val="FF0000"/>
                </a:solidFill>
                <a:latin typeface="Arial" panose="020B0604020202020204" pitchFamily="34" charset="0"/>
                <a:cs typeface="Arial" panose="020B0604020202020204" pitchFamily="34" charset="0"/>
              </a:rPr>
              <a:t>Уколико се родитељ одлучи да тестира урин детета на присуство неке ПАС</a:t>
            </a:r>
            <a:r>
              <a:rPr lang="sr-Cyrl-RS" altLang="en-US" sz="3600" b="1" dirty="0">
                <a:solidFill>
                  <a:srgbClr val="FF0000"/>
                </a:solidFill>
                <a:latin typeface="Arial" panose="020B0604020202020204" pitchFamily="34" charset="0"/>
                <a:cs typeface="Arial" panose="020B0604020202020204" pitchFamily="34" charset="0"/>
              </a:rPr>
              <a:t>:</a:t>
            </a:r>
            <a:r>
              <a:rPr lang="ru-RU" altLang="en-US" sz="3600" b="1" dirty="0">
                <a:solidFill>
                  <a:srgbClr val="FF0000"/>
                </a:solidFill>
                <a:latin typeface="Arial" panose="020B0604020202020204" pitchFamily="34" charset="0"/>
                <a:cs typeface="Arial" panose="020B0604020202020204" pitchFamily="34" charset="0"/>
              </a:rPr>
              <a:t> </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34819" name="Rectangle 3"/>
          <p:cNvSpPr>
            <a:spLocks noGrp="1" noChangeArrowheads="1"/>
          </p:cNvSpPr>
          <p:nvPr>
            <p:ph type="body" idx="1"/>
          </p:nvPr>
        </p:nvSpPr>
        <p:spPr>
          <a:xfrm>
            <a:off x="228600" y="1341437"/>
            <a:ext cx="11811000" cy="3382963"/>
          </a:xfrm>
        </p:spPr>
        <p:txBody>
          <a:bodyPr/>
          <a:lstStyle/>
          <a:p>
            <a:pPr>
              <a:lnSpc>
                <a:spcPct val="80000"/>
              </a:lnSpc>
            </a:pPr>
            <a:r>
              <a:rPr lang="ru-RU" altLang="en-US" sz="3200" dirty="0">
                <a:latin typeface="Arial" panose="020B0604020202020204" pitchFamily="34" charset="0"/>
                <a:cs typeface="Arial" panose="020B0604020202020204" pitchFamily="34" charset="0"/>
              </a:rPr>
              <a:t>добро је да се пре тога </a:t>
            </a:r>
            <a:r>
              <a:rPr lang="ru-RU" altLang="en-US" sz="3200" dirty="0">
                <a:solidFill>
                  <a:srgbClr val="FF0000"/>
                </a:solidFill>
                <a:latin typeface="Arial" panose="020B0604020202020204" pitchFamily="34" charset="0"/>
                <a:cs typeface="Arial" panose="020B0604020202020204" pitchFamily="34" charset="0"/>
              </a:rPr>
              <a:t>посаветује са стручњаком</a:t>
            </a:r>
            <a:r>
              <a:rPr lang="ru-RU" altLang="en-US" sz="3200" dirty="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(изабраним лекаром, психологом, психијатром) </a:t>
            </a:r>
            <a:r>
              <a:rPr lang="ru-RU" altLang="en-US" sz="3200" dirty="0">
                <a:latin typeface="Arial" panose="020B0604020202020204" pitchFamily="34" charset="0"/>
                <a:cs typeface="Arial" panose="020B0604020202020204" pitchFamily="34" charset="0"/>
              </a:rPr>
              <a:t>како да поступи у случају + или – резултата теста</a:t>
            </a:r>
            <a:r>
              <a:rPr lang="en-US" altLang="en-US" sz="3200" dirty="0">
                <a:latin typeface="Arial" panose="020B0604020202020204" pitchFamily="34" charset="0"/>
                <a:cs typeface="Arial" panose="020B0604020202020204" pitchFamily="34" charset="0"/>
              </a:rPr>
              <a:t>; </a:t>
            </a:r>
            <a:endParaRPr lang="sr-Cyrl-RS" altLang="en-US" sz="3200" dirty="0">
              <a:latin typeface="Arial" panose="020B0604020202020204" pitchFamily="34" charset="0"/>
              <a:cs typeface="Arial" panose="020B0604020202020204" pitchFamily="34" charset="0"/>
            </a:endParaRPr>
          </a:p>
          <a:p>
            <a:pPr>
              <a:lnSpc>
                <a:spcPct val="80000"/>
              </a:lnSpc>
            </a:pPr>
            <a:r>
              <a:rPr lang="en-US" altLang="en-US" sz="3200" dirty="0" err="1">
                <a:latin typeface="Arial" panose="020B0604020202020204" pitchFamily="34" charset="0"/>
                <a:cs typeface="Arial" panose="020B0604020202020204" pitchFamily="34" charset="0"/>
              </a:rPr>
              <a:t>уколико</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не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жели</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консултацију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добро</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је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да</a:t>
            </a:r>
            <a:r>
              <a:rPr lang="en-US" altLang="en-US" sz="3200" dirty="0">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анализира</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рационалне</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стратегије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које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ће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предузети</a:t>
            </a:r>
            <a:r>
              <a:rPr lang="en-US" altLang="en-US" sz="3200" dirty="0">
                <a:latin typeface="Arial" panose="020B0604020202020204" pitchFamily="34" charset="0"/>
                <a:cs typeface="Arial" panose="020B0604020202020204" pitchFamily="34" charset="0"/>
              </a:rPr>
              <a:t> у </a:t>
            </a:r>
            <a:r>
              <a:rPr lang="en-US" altLang="en-US" sz="3200" dirty="0" err="1">
                <a:latin typeface="Arial" panose="020B0604020202020204" pitchFamily="34" charset="0"/>
                <a:cs typeface="Arial" panose="020B0604020202020204" pitchFamily="34" charset="0"/>
              </a:rPr>
              <a:t>оба</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случаја</a:t>
            </a:r>
            <a:r>
              <a:rPr lang="sr-Cyrl-RS" altLang="en-US" sz="3200" dirty="0">
                <a:latin typeface="Arial" panose="020B0604020202020204" pitchFamily="34" charset="0"/>
                <a:cs typeface="Arial" panose="020B0604020202020204" pitchFamily="34" charset="0"/>
              </a:rPr>
              <a:t>;</a:t>
            </a:r>
          </a:p>
          <a:p>
            <a:pPr>
              <a:lnSpc>
                <a:spcPct val="80000"/>
              </a:lnSpc>
            </a:pPr>
            <a:r>
              <a:rPr lang="en-US" altLang="en-US" sz="3200" dirty="0" err="1">
                <a:solidFill>
                  <a:srgbClr val="FF0000"/>
                </a:solidFill>
                <a:latin typeface="Arial" panose="020B0604020202020204" pitchFamily="34" charset="0"/>
                <a:cs typeface="Arial" panose="020B0604020202020204" pitchFamily="34" charset="0"/>
              </a:rPr>
              <a:t>не</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поступа</a:t>
            </a:r>
            <a:r>
              <a:rPr lang="sr-Cyrl-RS" altLang="en-US" sz="3200" dirty="0">
                <a:solidFill>
                  <a:srgbClr val="FF0000"/>
                </a:solidFill>
                <a:latin typeface="Arial" panose="020B0604020202020204" pitchFamily="34" charset="0"/>
                <a:cs typeface="Arial" panose="020B0604020202020204" pitchFamily="34" charset="0"/>
              </a:rPr>
              <a:t>ти</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исхитрено</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насилно</a:t>
            </a:r>
            <a:r>
              <a:rPr lang="en-US" altLang="en-US" sz="3200" dirty="0">
                <a:solidFill>
                  <a:srgbClr val="FF0000"/>
                </a:solidFill>
                <a:latin typeface="Arial" panose="020B0604020202020204" pitchFamily="34" charset="0"/>
                <a:cs typeface="Arial" panose="020B0604020202020204" pitchFamily="34" charset="0"/>
              </a:rPr>
              <a:t> и </a:t>
            </a:r>
            <a:r>
              <a:rPr lang="en-US" altLang="en-US" sz="3200" dirty="0" err="1">
                <a:solidFill>
                  <a:srgbClr val="FF0000"/>
                </a:solidFill>
                <a:latin typeface="Arial" panose="020B0604020202020204" pitchFamily="34" charset="0"/>
                <a:cs typeface="Arial" panose="020B0604020202020204" pitchFamily="34" charset="0"/>
              </a:rPr>
              <a:t>разједињеног</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става</a:t>
            </a:r>
            <a:r>
              <a:rPr lang="en-US" altLang="en-US" sz="3200" dirty="0">
                <a:latin typeface="Arial" panose="020B0604020202020204" pitchFamily="34" charset="0"/>
                <a:cs typeface="Arial" panose="020B0604020202020204" pitchFamily="34" charset="0"/>
              </a:rPr>
              <a:t> у </a:t>
            </a:r>
            <a:r>
              <a:rPr lang="en-US" altLang="en-US" sz="3200" dirty="0" err="1">
                <a:latin typeface="Arial" panose="020B0604020202020204" pitchFamily="34" charset="0"/>
                <a:cs typeface="Arial" panose="020B0604020202020204" pitchFamily="34" charset="0"/>
              </a:rPr>
              <a:t>односу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на</a:t>
            </a:r>
            <a:r>
              <a:rPr lang="en-US" altLang="en-US" sz="3200" dirty="0">
                <a:latin typeface="Arial" panose="020B0604020202020204" pitchFamily="34" charset="0"/>
                <a:cs typeface="Arial" panose="020B0604020202020204" pitchFamily="34" charset="0"/>
              </a:rPr>
              <a:t> </a:t>
            </a:r>
            <a:r>
              <a:rPr lang="sr-Cyrl-RS" altLang="en-US" sz="3200" dirty="0">
                <a:latin typeface="Arial" panose="020B0604020202020204" pitchFamily="34" charset="0"/>
                <a:cs typeface="Arial" panose="020B0604020202020204" pitchFamily="34" charset="0"/>
              </a:rPr>
              <a:t>стручне препоруке, </a:t>
            </a:r>
            <a:r>
              <a:rPr lang="en-US" altLang="en-US" sz="3200" dirty="0" err="1">
                <a:latin typeface="Arial" panose="020B0604020202020204" pitchFamily="34" charset="0"/>
                <a:cs typeface="Arial" panose="020B0604020202020204" pitchFamily="34" charset="0"/>
              </a:rPr>
              <a:t>другог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родитеља</a:t>
            </a:r>
            <a:r>
              <a:rPr lang="en-US" altLang="en-US" sz="3200" dirty="0">
                <a:latin typeface="Arial" panose="020B0604020202020204" pitchFamily="34" charset="0"/>
                <a:cs typeface="Arial" panose="020B0604020202020204" pitchFamily="34" charset="0"/>
              </a:rPr>
              <a:t> и </a:t>
            </a:r>
            <a:r>
              <a:rPr lang="en-US" altLang="en-US" sz="3200" dirty="0" err="1">
                <a:latin typeface="Arial" panose="020B0604020202020204" pitchFamily="34" charset="0"/>
                <a:cs typeface="Arial" panose="020B0604020202020204" pitchFamily="34" charset="0"/>
              </a:rPr>
              <a:t>чланове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уже</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породице</a:t>
            </a:r>
            <a:r>
              <a:rPr lang="ru-RU" altLang="en-US" sz="3200" dirty="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p:txBody>
      </p:sp>
      <p:pic>
        <p:nvPicPr>
          <p:cNvPr id="34820" name="Picture 5" descr="test"/>
          <p:cNvPicPr>
            <a:picLocks noChangeAspect="1" noChangeArrowheads="1"/>
          </p:cNvPicPr>
          <p:nvPr/>
        </p:nvPicPr>
        <p:blipFill>
          <a:blip r:embed="rId2">
            <a:extLst>
              <a:ext uri="{28A0092B-C50C-407E-A947-70E740481C1C}">
                <a14:useLocalDpi xmlns:a14="http://schemas.microsoft.com/office/drawing/2010/main" val="0"/>
              </a:ext>
            </a:extLst>
          </a:blip>
          <a:srcRect t="14766"/>
          <a:stretch>
            <a:fillRect/>
          </a:stretch>
        </p:blipFill>
        <p:spPr bwMode="auto">
          <a:xfrm>
            <a:off x="1891974" y="4831889"/>
            <a:ext cx="2833161"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te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4724400"/>
            <a:ext cx="324729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tes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135" y="4724400"/>
            <a:ext cx="324729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6269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44664" y="-76200"/>
            <a:ext cx="8694737" cy="1189038"/>
          </a:xfrm>
        </p:spPr>
        <p:txBody>
          <a:bodyPr/>
          <a:lstStyle/>
          <a:p>
            <a:pPr algn="ctr"/>
            <a:r>
              <a:rPr lang="sr-Latn-RS"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Урински скрининг тестови</a:t>
            </a:r>
            <a:r>
              <a:rPr lang="sr-Latn-RS" altLang="en-US" sz="4000" dirty="0">
                <a:solidFill>
                  <a:srgbClr val="FF0000"/>
                </a:solidFill>
                <a:latin typeface="Arial" panose="020B0604020202020204" pitchFamily="34" charset="0"/>
                <a:cs typeface="Arial" panose="020B0604020202020204" pitchFamily="34" charset="0"/>
              </a:rPr>
              <a:t/>
            </a:r>
            <a:br>
              <a:rPr lang="sr-Latn-RS" altLang="en-US" sz="4000" dirty="0">
                <a:solidFill>
                  <a:srgbClr val="FF0000"/>
                </a:solidFill>
                <a:latin typeface="Arial" panose="020B0604020202020204" pitchFamily="34" charset="0"/>
                <a:cs typeface="Arial" panose="020B0604020202020204" pitchFamily="34" charset="0"/>
              </a:rPr>
            </a:br>
            <a:r>
              <a:rPr lang="sr-Latn-RS" altLang="en-US" sz="2400" dirty="0">
                <a:solidFill>
                  <a:srgbClr val="FF0000"/>
                </a:solidFill>
                <a:latin typeface="Arial" panose="020B0604020202020204" pitchFamily="34" charset="0"/>
                <a:cs typeface="Arial" panose="020B0604020202020204" pitchFamily="34" charset="0"/>
              </a:rPr>
              <a:t>(тестови за брзо откривање метаболита ПАС у мокраћи)</a:t>
            </a:r>
            <a:endParaRPr lang="en-US" altLang="en-US" sz="2400" dirty="0">
              <a:solidFill>
                <a:srgbClr val="FF0000"/>
              </a:solidFill>
              <a:latin typeface="Arial" panose="020B0604020202020204" pitchFamily="34" charset="0"/>
              <a:cs typeface="Arial" panose="020B0604020202020204" pitchFamily="34" charset="0"/>
            </a:endParaRPr>
          </a:p>
        </p:txBody>
      </p:sp>
      <p:graphicFrame>
        <p:nvGraphicFramePr>
          <p:cNvPr id="24625" name="Group 49"/>
          <p:cNvGraphicFramePr>
            <a:graphicFrameLocks noGrp="1"/>
          </p:cNvGraphicFramePr>
          <p:nvPr>
            <p:ph idx="1"/>
            <p:extLst>
              <p:ext uri="{D42A27DB-BD31-4B8C-83A1-F6EECF244321}">
                <p14:modId xmlns:p14="http://schemas.microsoft.com/office/powerpoint/2010/main" val="2699913206"/>
              </p:ext>
            </p:extLst>
          </p:nvPr>
        </p:nvGraphicFramePr>
        <p:xfrm>
          <a:off x="762000" y="1006080"/>
          <a:ext cx="10744200" cy="5851920"/>
        </p:xfrm>
        <a:graphic>
          <a:graphicData uri="http://schemas.openxmlformats.org/drawingml/2006/table">
            <a:tbl>
              <a:tblPr/>
              <a:tblGrid>
                <a:gridCol w="5372099">
                  <a:extLst>
                    <a:ext uri="{9D8B030D-6E8A-4147-A177-3AD203B41FA5}">
                      <a16:colId xmlns:a16="http://schemas.microsoft.com/office/drawing/2014/main" val="20000"/>
                    </a:ext>
                  </a:extLst>
                </a:gridCol>
                <a:gridCol w="5372101">
                  <a:extLst>
                    <a:ext uri="{9D8B030D-6E8A-4147-A177-3AD203B41FA5}">
                      <a16:colId xmlns:a16="http://schemas.microsoft.com/office/drawing/2014/main" val="20001"/>
                    </a:ext>
                  </a:extLst>
                </a:gridCol>
              </a:tblGrid>
              <a:tr h="6400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ПАС</a:t>
                      </a:r>
                      <a:endParaRPr kumimoji="0" lang="en-U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rPr>
                        <a:t>Приближни временски лимити за детектовање</a:t>
                      </a:r>
                      <a:endPara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Супстанца</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Временски оквир</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Алкохол</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6-12h</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Амфетамини/метамфетамини</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Бензодиазепини (краткоделујући)</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Бензодиазепини (дугоделујући)</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30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Кокаин </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Хероин (морфин)</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Метадон </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Марихуана (једнократно)</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Марихуана (дуготрајно)</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30 данa</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Фенициклидин (</a:t>
                      </a:r>
                      <a:r>
                        <a:rPr kumimoji="0" lang="sr-Latn-RS" altLang="en-US" sz="24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PCP</a:t>
                      </a:r>
                      <a:r>
                        <a:rPr kumimoji="0" lang="sr-Latn-R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7-21 дан</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12817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6200"/>
            <a:ext cx="11887200" cy="990600"/>
          </a:xfrm>
        </p:spPr>
        <p:txBody>
          <a:bodyPr/>
          <a:lstStyle/>
          <a:p>
            <a:pPr eaLnBrk="1" hangingPunct="1"/>
            <a:r>
              <a:rPr lang="sr-Cyrl-RS" altLang="en-US" dirty="0" smtClean="0">
                <a:latin typeface="Arial" panose="020B0604020202020204" pitchFamily="34" charset="0"/>
                <a:cs typeface="Arial" panose="020B0604020202020204" pitchFamily="34" charset="0"/>
              </a:rPr>
              <a:t>Прва помоћ и лечење засвисности од дрога</a:t>
            </a:r>
            <a:endParaRPr lang="en-US" altLang="en-US" dirty="0" smtClean="0">
              <a:latin typeface="Arial" panose="020B0604020202020204" pitchFamily="34" charset="0"/>
              <a:cs typeface="Arial" panose="020B0604020202020204" pitchFamily="34" charset="0"/>
            </a:endParaRPr>
          </a:p>
        </p:txBody>
      </p:sp>
      <p:sp>
        <p:nvSpPr>
          <p:cNvPr id="37891" name="Rectangle 3"/>
          <p:cNvSpPr>
            <a:spLocks noGrp="1" noChangeArrowheads="1"/>
          </p:cNvSpPr>
          <p:nvPr>
            <p:ph type="body" idx="1"/>
          </p:nvPr>
        </p:nvSpPr>
        <p:spPr>
          <a:xfrm>
            <a:off x="76200" y="759540"/>
            <a:ext cx="12039600" cy="5257800"/>
          </a:xfrm>
        </p:spPr>
        <p:txBody>
          <a:bodyPr/>
          <a:lstStyle/>
          <a:p>
            <a:pPr marL="609600" indent="-609600" eaLnBrk="1" hangingPunct="1">
              <a:lnSpc>
                <a:spcPct val="80000"/>
              </a:lnSpc>
              <a:buFontTx/>
              <a:buAutoNum type="arabicParenR"/>
            </a:pPr>
            <a:r>
              <a:rPr lang="sr-Cyrl-RS" altLang="en-US" dirty="0">
                <a:latin typeface="Arial" panose="020B0604020202020204" pitchFamily="34" charset="0"/>
                <a:cs typeface="Arial" panose="020B0604020202020204" pitchFamily="34" charset="0"/>
              </a:rPr>
              <a:t>Хитна медицинска помоћ (</a:t>
            </a:r>
            <a:r>
              <a:rPr lang="sr-Cyrl-RS" altLang="en-US" b="1" dirty="0">
                <a:solidFill>
                  <a:srgbClr val="FF0000"/>
                </a:solidFill>
                <a:latin typeface="Arial" panose="020B0604020202020204" pitchFamily="34" charset="0"/>
                <a:cs typeface="Arial" panose="020B0604020202020204" pitchFamily="34" charset="0"/>
              </a:rPr>
              <a:t>194</a:t>
            </a:r>
            <a:r>
              <a:rPr lang="sr-Cyrl-RS" altLang="en-US" dirty="0">
                <a:latin typeface="Arial" panose="020B0604020202020204" pitchFamily="34" charset="0"/>
                <a:cs typeface="Arial" panose="020B0604020202020204" pitchFamily="34" charset="0"/>
              </a:rPr>
              <a:t>) – у случају предозирања тј. сумње на угроженост виталних животних функција (дисање, рад срца, свест...) </a:t>
            </a:r>
          </a:p>
          <a:p>
            <a:pPr marL="609600" indent="-609600" eaLnBrk="1" hangingPunct="1">
              <a:lnSpc>
                <a:spcPct val="80000"/>
              </a:lnSpc>
              <a:buFontTx/>
              <a:buAutoNum type="arabicParenR"/>
            </a:pPr>
            <a:r>
              <a:rPr lang="sr-Cyrl-RS" altLang="en-US" dirty="0">
                <a:latin typeface="Arial" panose="020B0604020202020204" pitchFamily="34" charset="0"/>
                <a:cs typeface="Arial" panose="020B0604020202020204" pitchFamily="34" charset="0"/>
              </a:rPr>
              <a:t>Изабрани лекар у дому здравља (ДЗ);</a:t>
            </a:r>
          </a:p>
          <a:p>
            <a:pPr marL="609600" indent="-609600" eaLnBrk="1" hangingPunct="1">
              <a:lnSpc>
                <a:spcPct val="80000"/>
              </a:lnSpc>
              <a:buFontTx/>
              <a:buAutoNum type="arabicParenR"/>
            </a:pPr>
            <a:r>
              <a:rPr lang="sr-Cyrl-RS" altLang="en-US" dirty="0">
                <a:latin typeface="Arial" panose="020B0604020202020204" pitchFamily="34" charset="0"/>
                <a:cs typeface="Arial" panose="020B0604020202020204" pitchFamily="34" charset="0"/>
              </a:rPr>
              <a:t>Лекар, специјалиста психијатрије у </a:t>
            </a:r>
            <a:r>
              <a:rPr lang="sr-Cyrl-RS" altLang="en-US" dirty="0" smtClean="0">
                <a:latin typeface="Arial" panose="020B0604020202020204" pitchFamily="34" charset="0"/>
                <a:cs typeface="Arial" panose="020B0604020202020204" pitchFamily="34" charset="0"/>
              </a:rPr>
              <a:t>ДЗ и приватним здр. установама;</a:t>
            </a:r>
            <a:endParaRPr lang="sr-Cyrl-RS" altLang="en-US" dirty="0">
              <a:latin typeface="Arial" panose="020B0604020202020204" pitchFamily="34" charset="0"/>
              <a:cs typeface="Arial" panose="020B0604020202020204" pitchFamily="34" charset="0"/>
            </a:endParaRPr>
          </a:p>
          <a:p>
            <a:pPr marL="609600" indent="-609600" eaLnBrk="1" hangingPunct="1">
              <a:lnSpc>
                <a:spcPct val="80000"/>
              </a:lnSpc>
              <a:buFontTx/>
              <a:buAutoNum type="arabicParenR"/>
            </a:pPr>
            <a:r>
              <a:rPr lang="sr-Cyrl-RS" altLang="en-US" dirty="0" smtClean="0">
                <a:latin typeface="Arial" panose="020B0604020202020204" pitchFamily="34" charset="0"/>
                <a:cs typeface="Arial" panose="020B0604020202020204" pitchFamily="34" charset="0"/>
              </a:rPr>
              <a:t>Општа болница – Одељење </a:t>
            </a:r>
            <a:r>
              <a:rPr lang="sr-Cyrl-RS" altLang="en-US" dirty="0">
                <a:latin typeface="Arial" panose="020B0604020202020204" pitchFamily="34" charset="0"/>
                <a:cs typeface="Arial" panose="020B0604020202020204" pitchFamily="34" charset="0"/>
              </a:rPr>
              <a:t>за психијатрију (</a:t>
            </a:r>
            <a:r>
              <a:rPr lang="en-US" altLang="en-US" dirty="0">
                <a:latin typeface="Arial" panose="020B0604020202020204" pitchFamily="34" charset="0"/>
                <a:cs typeface="Arial" panose="020B0604020202020204" pitchFamily="34" charset="0"/>
              </a:rPr>
              <a:t>&gt;18</a:t>
            </a:r>
            <a:r>
              <a:rPr lang="sr-Cyrl-RS" altLang="en-US" dirty="0">
                <a:latin typeface="Arial" panose="020B0604020202020204" pitchFamily="34" charset="0"/>
                <a:cs typeface="Arial" panose="020B0604020202020204" pitchFamily="34" charset="0"/>
              </a:rPr>
              <a:t>г);</a:t>
            </a:r>
          </a:p>
          <a:p>
            <a:pPr marL="609600" indent="-609600" eaLnBrk="1" hangingPunct="1">
              <a:lnSpc>
                <a:spcPct val="80000"/>
              </a:lnSpc>
              <a:buFontTx/>
              <a:buAutoNum type="arabicParenR"/>
            </a:pPr>
            <a:r>
              <a:rPr lang="sr-Cyrl-RS" altLang="en-US" dirty="0">
                <a:latin typeface="Arial" panose="020B0604020202020204" pitchFamily="34" charset="0"/>
                <a:cs typeface="Arial" panose="020B0604020202020204" pitchFamily="34" charset="0"/>
              </a:rPr>
              <a:t>За децу и младе до 18 година: Институт за здравствену заштиту деце и омладине Војводине; КЦВ-Клиника за психијатрију;</a:t>
            </a:r>
          </a:p>
          <a:p>
            <a:pPr marL="609600" indent="-609600" eaLnBrk="1" hangingPunct="1">
              <a:lnSpc>
                <a:spcPct val="80000"/>
              </a:lnSpc>
              <a:buFontTx/>
              <a:buAutoNum type="arabicParenR"/>
            </a:pPr>
            <a:r>
              <a:rPr lang="sr-Cyrl-RS" altLang="en-US" dirty="0" smtClean="0">
                <a:latin typeface="Arial" panose="020B0604020202020204" pitchFamily="34" charset="0"/>
                <a:cs typeface="Arial" panose="020B0604020202020204" pitchFamily="34" charset="0"/>
              </a:rPr>
              <a:t>Поједини домови </a:t>
            </a:r>
            <a:r>
              <a:rPr lang="sr-Cyrl-RS" altLang="en-US" dirty="0">
                <a:latin typeface="Arial" panose="020B0604020202020204" pitchFamily="34" charset="0"/>
                <a:cs typeface="Arial" panose="020B0604020202020204" pitchFamily="34" charset="0"/>
              </a:rPr>
              <a:t>здравља </a:t>
            </a:r>
            <a:r>
              <a:rPr lang="sr-Cyrl-RS" altLang="en-US" dirty="0" smtClean="0">
                <a:latin typeface="Arial" panose="020B0604020202020204" pitchFamily="34" charset="0"/>
                <a:cs typeface="Arial" panose="020B0604020202020204" pitchFamily="34" charset="0"/>
              </a:rPr>
              <a:t>у Војводини </a:t>
            </a:r>
            <a:r>
              <a:rPr lang="sr-Cyrl-RS" altLang="en-US" dirty="0">
                <a:latin typeface="Arial" panose="020B0604020202020204" pitchFamily="34" charset="0"/>
                <a:cs typeface="Arial" panose="020B0604020202020204" pitchFamily="34" charset="0"/>
              </a:rPr>
              <a:t>КЦ </a:t>
            </a:r>
            <a:r>
              <a:rPr lang="sr-Cyrl-RS" altLang="en-US" dirty="0" smtClean="0">
                <a:latin typeface="Arial" panose="020B0604020202020204" pitchFamily="34" charset="0"/>
                <a:cs typeface="Arial" panose="020B0604020202020204" pitchFamily="34" charset="0"/>
              </a:rPr>
              <a:t>Војводине имају тзв. </a:t>
            </a:r>
            <a:r>
              <a:rPr lang="en-US" altLang="en-US" i="1" dirty="0">
                <a:latin typeface="Arial" panose="020B0604020202020204" pitchFamily="34" charset="0"/>
                <a:cs typeface="Arial" panose="020B0604020202020204" pitchFamily="34" charset="0"/>
              </a:rPr>
              <a:t>drop-in</a:t>
            </a:r>
            <a:r>
              <a:rPr lang="en-US" altLang="en-US" dirty="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центре, </a:t>
            </a:r>
            <a:r>
              <a:rPr lang="sr-Cyrl-RS" altLang="en-US" dirty="0">
                <a:latin typeface="Arial" panose="020B0604020202020204" pitchFamily="34" charset="0"/>
                <a:cs typeface="Arial" panose="020B0604020202020204" pitchFamily="34" charset="0"/>
              </a:rPr>
              <a:t>тј. </a:t>
            </a:r>
            <a:r>
              <a:rPr lang="sr-Cyrl-RS" altLang="en-US" dirty="0" smtClean="0">
                <a:latin typeface="Arial" panose="020B0604020202020204" pitchFamily="34" charset="0"/>
                <a:cs typeface="Arial" panose="020B0604020202020204" pitchFamily="34" charset="0"/>
              </a:rPr>
              <a:t>Метадонске центре;</a:t>
            </a:r>
            <a:endParaRPr lang="sr-Cyrl-RS" altLang="en-US" dirty="0">
              <a:latin typeface="Arial" panose="020B0604020202020204" pitchFamily="34" charset="0"/>
              <a:cs typeface="Arial" panose="020B0604020202020204" pitchFamily="34" charset="0"/>
            </a:endParaRPr>
          </a:p>
          <a:p>
            <a:pPr marL="609600" indent="-609600" eaLnBrk="1" hangingPunct="1">
              <a:lnSpc>
                <a:spcPct val="80000"/>
              </a:lnSpc>
              <a:buFontTx/>
              <a:buAutoNum type="arabicParenR"/>
            </a:pPr>
            <a:r>
              <a:rPr lang="sr-Cyrl-RS" altLang="en-US" dirty="0">
                <a:latin typeface="Arial" panose="020B0604020202020204" pitchFamily="34" charset="0"/>
                <a:cs typeface="Arial" panose="020B0604020202020204" pitchFamily="34" charset="0"/>
              </a:rPr>
              <a:t>Програми рехабилитације и ресоцијализације (независни рехабилитациони центри или при конфесијама).</a:t>
            </a:r>
            <a:endParaRPr lang="en-US" altLang="en-US" dirty="0">
              <a:latin typeface="Arial" panose="020B0604020202020204" pitchFamily="34" charset="0"/>
              <a:cs typeface="Arial" panose="020B0604020202020204" pitchFamily="34" charset="0"/>
            </a:endParaRPr>
          </a:p>
        </p:txBody>
      </p:sp>
      <p:sp>
        <p:nvSpPr>
          <p:cNvPr id="37892" name="Text Box 5"/>
          <p:cNvSpPr txBox="1">
            <a:spLocks noChangeArrowheads="1"/>
          </p:cNvSpPr>
          <p:nvPr/>
        </p:nvSpPr>
        <p:spPr bwMode="auto">
          <a:xfrm>
            <a:off x="1967617" y="6003925"/>
            <a:ext cx="81996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Cyrl-RS" altLang="en-US" sz="1800" b="1" dirty="0">
                <a:solidFill>
                  <a:srgbClr val="FF0000"/>
                </a:solidFill>
              </a:rPr>
              <a:t>У НОВОМ САДУ, ПРОСЕЧНА ДУЖИНА ЗАВИСНОСТИ ПРЕ ЈАВЉАЊА  </a:t>
            </a:r>
            <a:endParaRPr lang="sr-Cyrl-RS" altLang="en-US" sz="1800" b="1" dirty="0" smtClean="0">
              <a:solidFill>
                <a:srgbClr val="FF0000"/>
              </a:solidFill>
            </a:endParaRPr>
          </a:p>
          <a:p>
            <a:pPr algn="ctr">
              <a:spcBef>
                <a:spcPct val="0"/>
              </a:spcBef>
              <a:buFontTx/>
              <a:buNone/>
            </a:pPr>
            <a:r>
              <a:rPr lang="sr-Cyrl-RS" altLang="en-US" sz="1800" b="1" dirty="0" smtClean="0">
                <a:solidFill>
                  <a:srgbClr val="FF0000"/>
                </a:solidFill>
              </a:rPr>
              <a:t>НА ЛЕЧЕЊЕ ЈЕ ПРЕДУГАЧКА И ИЗНОСИ ЧАК </a:t>
            </a:r>
            <a:r>
              <a:rPr lang="sr-Cyrl-RS" altLang="en-US" b="1" dirty="0">
                <a:solidFill>
                  <a:srgbClr val="FF0000"/>
                </a:solidFill>
              </a:rPr>
              <a:t>10</a:t>
            </a:r>
            <a:r>
              <a:rPr lang="sr-Cyrl-RS" altLang="en-US" sz="1800" b="1" dirty="0">
                <a:solidFill>
                  <a:srgbClr val="FF0000"/>
                </a:solidFill>
              </a:rPr>
              <a:t> ГОДИНА!</a:t>
            </a:r>
            <a:endParaRPr lang="en-US" altLang="en-US" sz="1800" b="1" dirty="0">
              <a:solidFill>
                <a:srgbClr val="FF0000"/>
              </a:solidFill>
            </a:endParaRPr>
          </a:p>
        </p:txBody>
      </p:sp>
    </p:spTree>
    <p:extLst>
      <p:ext uri="{BB962C8B-B14F-4D97-AF65-F5344CB8AC3E}">
        <p14:creationId xmlns:p14="http://schemas.microsoft.com/office/powerpoint/2010/main" val="29967703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40736"/>
            <a:ext cx="10515600" cy="740864"/>
          </a:xfrm>
        </p:spPr>
        <p:txBody>
          <a:bodyPr>
            <a:normAutofit/>
          </a:bodyPr>
          <a:lstStyle/>
          <a:p>
            <a:pPr algn="ctr"/>
            <a:r>
              <a:rPr lang="sr-Cyrl-RS" sz="2200" b="1" dirty="0" smtClean="0">
                <a:solidFill>
                  <a:schemeClr val="accent1">
                    <a:lumMod val="75000"/>
                  </a:schemeClr>
                </a:solidFill>
                <a:latin typeface="Arial" panose="020B0604020202020204" pitchFamily="34" charset="0"/>
                <a:cs typeface="Arial" panose="020B0604020202020204" pitchFamily="34" charset="0"/>
              </a:rPr>
              <a:t>У презентацији су коришћене слике из публикација</a:t>
            </a:r>
            <a:r>
              <a:rPr lang="sr-Latn-RS" sz="2200" b="1" dirty="0" smtClean="0">
                <a:solidFill>
                  <a:schemeClr val="accent1">
                    <a:lumMod val="75000"/>
                  </a:schemeClr>
                </a:solidFill>
                <a:latin typeface="Arial" panose="020B0604020202020204" pitchFamily="34" charset="0"/>
                <a:cs typeface="Arial" panose="020B0604020202020204" pitchFamily="34" charset="0"/>
              </a:rPr>
              <a:t> </a:t>
            </a:r>
            <a:r>
              <a:rPr lang="sr-Cyrl-RS" sz="2200" b="1" dirty="0" smtClean="0">
                <a:solidFill>
                  <a:schemeClr val="accent1">
                    <a:lumMod val="75000"/>
                  </a:schemeClr>
                </a:solidFill>
                <a:latin typeface="Arial" panose="020B0604020202020204" pitchFamily="34" charset="0"/>
                <a:cs typeface="Arial" panose="020B0604020202020204" pitchFamily="34" charset="0"/>
              </a:rPr>
              <a:t/>
            </a:r>
            <a:br>
              <a:rPr lang="sr-Cyrl-RS" sz="2200" b="1" dirty="0" smtClean="0">
                <a:solidFill>
                  <a:schemeClr val="accent1">
                    <a:lumMod val="75000"/>
                  </a:schemeClr>
                </a:solidFill>
                <a:latin typeface="Arial" panose="020B0604020202020204" pitchFamily="34" charset="0"/>
                <a:cs typeface="Arial" panose="020B0604020202020204" pitchFamily="34" charset="0"/>
              </a:rPr>
            </a:br>
            <a:r>
              <a:rPr lang="sr-Cyrl-RS" sz="2200" b="1" dirty="0" smtClean="0">
                <a:solidFill>
                  <a:schemeClr val="accent1">
                    <a:lumMod val="75000"/>
                  </a:schemeClr>
                </a:solidFill>
                <a:latin typeface="Arial" panose="020B0604020202020204" pitchFamily="34" charset="0"/>
                <a:cs typeface="Arial" panose="020B0604020202020204" pitchFamily="34" charset="0"/>
              </a:rPr>
              <a:t>Института за јавно здравље Војводине и: </a:t>
            </a:r>
            <a:r>
              <a:rPr lang="en-US" sz="2200" b="1" u="sng" dirty="0">
                <a:latin typeface="Arial" panose="020B0604020202020204" pitchFamily="34" charset="0"/>
                <a:cs typeface="Arial" panose="020B0604020202020204" pitchFamily="34" charset="0"/>
                <a:hlinkClick r:id="rId2"/>
              </a:rPr>
              <a:t>www</a:t>
            </a:r>
            <a:r>
              <a:rPr lang="ru-RU" sz="2200" b="1" u="sng" dirty="0">
                <a:latin typeface="Arial" panose="020B0604020202020204" pitchFamily="34" charset="0"/>
                <a:cs typeface="Arial" panose="020B0604020202020204" pitchFamily="34" charset="0"/>
                <a:hlinkClick r:id="rId2"/>
              </a:rPr>
              <a:t>.</a:t>
            </a:r>
            <a:r>
              <a:rPr lang="en-US" sz="2200" b="1" u="sng" dirty="0" err="1">
                <a:latin typeface="Arial" panose="020B0604020202020204" pitchFamily="34" charset="0"/>
                <a:cs typeface="Arial" panose="020B0604020202020204" pitchFamily="34" charset="0"/>
                <a:hlinkClick r:id="rId2"/>
              </a:rPr>
              <a:t>pexels</a:t>
            </a:r>
            <a:r>
              <a:rPr lang="ru-RU" sz="2200" b="1" u="sng" dirty="0">
                <a:latin typeface="Arial" panose="020B0604020202020204" pitchFamily="34" charset="0"/>
                <a:cs typeface="Arial" panose="020B0604020202020204" pitchFamily="34" charset="0"/>
                <a:hlinkClick r:id="rId2"/>
              </a:rPr>
              <a:t>.</a:t>
            </a:r>
            <a:r>
              <a:rPr lang="en-US" sz="2200" b="1" u="sng" dirty="0">
                <a:latin typeface="Arial" panose="020B0604020202020204" pitchFamily="34" charset="0"/>
                <a:cs typeface="Arial" panose="020B0604020202020204" pitchFamily="34" charset="0"/>
                <a:hlinkClick r:id="rId2"/>
              </a:rPr>
              <a:t>com</a:t>
            </a:r>
            <a:r>
              <a:rPr lang="sr-Latn-RS" sz="2200" u="sng" dirty="0">
                <a:latin typeface="Arial" panose="020B0604020202020204" pitchFamily="34" charset="0"/>
                <a:cs typeface="Arial" panose="020B0604020202020204" pitchFamily="34" charset="0"/>
              </a:rPr>
              <a:t> </a:t>
            </a:r>
            <a:endParaRPr lang="en-US" sz="2200" b="1"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249621" y="228600"/>
            <a:ext cx="11889992" cy="4016484"/>
          </a:xfrm>
          <a:prstGeom prst="rect">
            <a:avLst/>
          </a:prstGeom>
          <a:noFill/>
        </p:spPr>
        <p:txBody>
          <a:bodyPr wrap="square" rtlCol="0">
            <a:spAutoFit/>
          </a:bodyPr>
          <a:lstStyle/>
          <a:p>
            <a:r>
              <a:rPr lang="sr-Cyrl-RS" sz="3200" dirty="0" smtClean="0">
                <a:latin typeface="Arial" panose="020B0604020202020204" pitchFamily="34" charset="0"/>
                <a:cs typeface="Arial" panose="020B0604020202020204" pitchFamily="34" charset="0"/>
              </a:rPr>
              <a:t>Литература</a:t>
            </a:r>
            <a:endParaRPr lang="sr-Latn-RS" sz="3200" dirty="0" smtClean="0">
              <a:latin typeface="Arial" panose="020B0604020202020204" pitchFamily="34" charset="0"/>
              <a:cs typeface="Arial" panose="020B0604020202020204" pitchFamily="34" charset="0"/>
            </a:endParaRPr>
          </a:p>
          <a:p>
            <a:endParaRPr lang="sr-Latn-RS" sz="700" dirty="0">
              <a:latin typeface="Arial" panose="020B0604020202020204" pitchFamily="34" charset="0"/>
              <a:cs typeface="Arial" panose="020B0604020202020204" pitchFamily="34" charset="0"/>
            </a:endParaRPr>
          </a:p>
          <a:p>
            <a:r>
              <a:rPr lang="sr-Cyrl-RS" sz="2400" dirty="0">
                <a:latin typeface="Arial" panose="020B0604020202020204" pitchFamily="34" charset="0"/>
                <a:cs typeface="Arial" panose="020B0604020202020204" pitchFamily="34" charset="0"/>
              </a:rPr>
              <a:t>1</a:t>
            </a:r>
            <a:r>
              <a:rPr lang="sr-Latn-RS" sz="2400" dirty="0" smtClean="0">
                <a:latin typeface="Arial" panose="020B0604020202020204" pitchFamily="34" charset="0"/>
                <a:cs typeface="Arial" panose="020B0604020202020204" pitchFamily="34" charset="0"/>
              </a:rPr>
              <a:t>. </a:t>
            </a:r>
            <a:r>
              <a:rPr lang="pl-PL" altLang="en-US" sz="2400" dirty="0" smtClean="0">
                <a:latin typeface="Arial" panose="020B0604020202020204" pitchFamily="34" charset="0"/>
                <a:cs typeface="Arial" panose="020B0604020202020204" pitchFamily="34" charset="0"/>
              </a:rPr>
              <a:t>Линк </a:t>
            </a:r>
            <a:r>
              <a:rPr lang="pl-PL" altLang="en-US" sz="2400" dirty="0">
                <a:latin typeface="Arial" panose="020B0604020202020204" pitchFamily="34" charset="0"/>
                <a:cs typeface="Arial" panose="020B0604020202020204" pitchFamily="34" charset="0"/>
              </a:rPr>
              <a:t>за презентације </a:t>
            </a:r>
            <a:r>
              <a:rPr lang="sr-Cyrl-RS" altLang="en-US" sz="2400" dirty="0">
                <a:latin typeface="Arial" panose="020B0604020202020204" pitchFamily="34" charset="0"/>
                <a:cs typeface="Arial" panose="020B0604020202020204" pitchFamily="34" charset="0"/>
              </a:rPr>
              <a:t>намењене </a:t>
            </a:r>
            <a:r>
              <a:rPr lang="sr-Cyrl-RS" altLang="en-US" sz="2400" dirty="0" smtClean="0">
                <a:latin typeface="Arial" panose="020B0604020202020204" pitchFamily="34" charset="0"/>
                <a:cs typeface="Arial" panose="020B0604020202020204" pitchFamily="34" charset="0"/>
              </a:rPr>
              <a:t>родитељима; аутори Комисије за борбу против дрога у школама Владе РС</a:t>
            </a:r>
            <a:r>
              <a:rPr lang="pl-PL" altLang="en-US" sz="2400" dirty="0" smtClean="0">
                <a:latin typeface="Arial" panose="020B0604020202020204" pitchFamily="34" charset="0"/>
                <a:cs typeface="Arial" panose="020B0604020202020204" pitchFamily="34" charset="0"/>
              </a:rPr>
              <a:t>:</a:t>
            </a:r>
            <a:r>
              <a:rPr lang="sr-Cyrl-RS" altLang="en-US" sz="2400" dirty="0" smtClean="0">
                <a:latin typeface="Arial" panose="020B0604020202020204" pitchFamily="34" charset="0"/>
                <a:cs typeface="Arial" panose="020B0604020202020204" pitchFamily="34" charset="0"/>
              </a:rPr>
              <a:t> </a:t>
            </a:r>
            <a:r>
              <a:rPr lang="pl-PL" altLang="en-US" sz="2400" dirty="0" smtClean="0">
                <a:latin typeface="Arial" panose="020B0604020202020204" pitchFamily="34" charset="0"/>
                <a:cs typeface="Arial" panose="020B0604020202020204" pitchFamily="34" charset="0"/>
                <a:hlinkClick r:id="rId3"/>
              </a:rPr>
              <a:t>http</a:t>
            </a:r>
            <a:r>
              <a:rPr lang="pl-PL" altLang="en-US" sz="2400" dirty="0">
                <a:latin typeface="Arial" panose="020B0604020202020204" pitchFamily="34" charset="0"/>
                <a:cs typeface="Arial" panose="020B0604020202020204" pitchFamily="34" charset="0"/>
                <a:hlinkClick r:id="rId3"/>
              </a:rPr>
              <a:t>://izjzv.org.rs/app/prev_PAS_u_skolama/RODITELJI/</a:t>
            </a:r>
            <a:r>
              <a:rPr lang="sr-Cyrl-RS" altLang="en-US" sz="2400" dirty="0">
                <a:latin typeface="Arial" panose="020B0604020202020204" pitchFamily="34" charset="0"/>
                <a:cs typeface="Arial" panose="020B0604020202020204" pitchFamily="34" charset="0"/>
              </a:rPr>
              <a:t> </a:t>
            </a:r>
            <a:r>
              <a:rPr lang="sr-Latn-RS" sz="2400" dirty="0" smtClean="0">
                <a:latin typeface="Arial" panose="020B0604020202020204" pitchFamily="34" charset="0"/>
                <a:cs typeface="Arial" panose="020B0604020202020204" pitchFamily="34" charset="0"/>
              </a:rPr>
              <a:t> </a:t>
            </a:r>
            <a:endParaRPr lang="sr-Latn-RS" sz="2400" dirty="0">
              <a:latin typeface="Arial" panose="020B0604020202020204" pitchFamily="34" charset="0"/>
              <a:cs typeface="Arial" panose="020B0604020202020204" pitchFamily="34" charset="0"/>
            </a:endParaRPr>
          </a:p>
          <a:p>
            <a:r>
              <a:rPr lang="sr-Cyrl-RS" sz="2400" dirty="0" smtClean="0">
                <a:latin typeface="Arial" panose="020B0604020202020204" pitchFamily="34" charset="0"/>
                <a:cs typeface="Arial" panose="020B0604020202020204" pitchFamily="34" charset="0"/>
              </a:rPr>
              <a:t>2</a:t>
            </a:r>
            <a:r>
              <a:rPr lang="sr-Latn-RS" sz="2400" dirty="0" smtClean="0">
                <a:latin typeface="Arial" panose="020B0604020202020204" pitchFamily="34" charset="0"/>
                <a:cs typeface="Arial" panose="020B0604020202020204" pitchFamily="34" charset="0"/>
              </a:rPr>
              <a:t>.</a:t>
            </a:r>
            <a:r>
              <a:rPr lang="sr-Cyrl-R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4"/>
              </a:rPr>
              <a:t>https</a:t>
            </a:r>
            <a:r>
              <a:rPr lang="en-US" sz="2400" dirty="0">
                <a:latin typeface="Arial" panose="020B0604020202020204" pitchFamily="34" charset="0"/>
                <a:cs typeface="Arial" panose="020B0604020202020204" pitchFamily="34" charset="0"/>
                <a:hlinkClick r:id="rId4"/>
              </a:rPr>
              <a:t>://www.cdc.gov/homeandrecreationalsafety</a:t>
            </a:r>
            <a:r>
              <a:rPr lang="en-US" sz="2400" dirty="0" smtClean="0">
                <a:latin typeface="Arial" panose="020B0604020202020204" pitchFamily="34" charset="0"/>
                <a:cs typeface="Arial" panose="020B0604020202020204" pitchFamily="34" charset="0"/>
                <a:hlinkClick r:id="rId4"/>
              </a:rPr>
              <a:t>/</a:t>
            </a:r>
            <a:r>
              <a:rPr lang="sr-Latn-RS" sz="2400" dirty="0" smtClean="0">
                <a:latin typeface="Arial" panose="020B0604020202020204" pitchFamily="34" charset="0"/>
                <a:cs typeface="Arial" panose="020B0604020202020204" pitchFamily="34" charset="0"/>
              </a:rPr>
              <a:t> </a:t>
            </a:r>
          </a:p>
          <a:p>
            <a:pPr eaLnBrk="1" hangingPunct="1"/>
            <a:r>
              <a:rPr lang="sr-Cyrl-RS" sz="2400" dirty="0">
                <a:latin typeface="Arial" panose="020B0604020202020204" pitchFamily="34" charset="0"/>
                <a:cs typeface="Arial" panose="020B0604020202020204" pitchFamily="34" charset="0"/>
              </a:rPr>
              <a:t>3</a:t>
            </a:r>
            <a:r>
              <a:rPr lang="sr-Latn-RS" sz="2400" dirty="0" smtClean="0">
                <a:latin typeface="Arial" panose="020B0604020202020204" pitchFamily="34" charset="0"/>
                <a:cs typeface="Arial" panose="020B0604020202020204" pitchFamily="34" charset="0"/>
              </a:rPr>
              <a:t>. </a:t>
            </a:r>
            <a:r>
              <a:rPr lang="sr-Cyrl-RS" altLang="en-US" sz="2400" dirty="0">
                <a:latin typeface="Arial" panose="020B0604020202020204" pitchFamily="34" charset="0"/>
                <a:cs typeface="Arial" panose="020B0604020202020204" pitchFamily="34" charset="0"/>
              </a:rPr>
              <a:t>Извештаји “</a:t>
            </a:r>
            <a:r>
              <a:rPr lang="sr-Cyrl-RS" altLang="en-US" sz="2400" i="1" dirty="0" smtClean="0">
                <a:latin typeface="Arial" panose="020B0604020202020204" pitchFamily="34" charset="0"/>
                <a:cs typeface="Arial" panose="020B0604020202020204" pitchFamily="34" charset="0"/>
              </a:rPr>
              <a:t>USDHHS </a:t>
            </a:r>
            <a:r>
              <a:rPr lang="en-US" altLang="en-US" sz="2400" i="1" dirty="0" smtClean="0">
                <a:latin typeface="Arial" panose="020B0604020202020204" pitchFamily="34" charset="0"/>
                <a:cs typeface="Arial" panose="020B0604020202020204" pitchFamily="34" charset="0"/>
              </a:rPr>
              <a:t>Reports </a:t>
            </a:r>
            <a:r>
              <a:rPr lang="en-US" altLang="en-US" sz="2400" i="1" dirty="0">
                <a:latin typeface="Arial" panose="020B0604020202020204" pitchFamily="34" charset="0"/>
                <a:cs typeface="Arial" panose="020B0604020202020204" pitchFamily="34" charset="0"/>
              </a:rPr>
              <a:t>of the </a:t>
            </a:r>
            <a:r>
              <a:rPr lang="en-US" altLang="en-US" sz="2400" i="1" dirty="0" smtClean="0">
                <a:latin typeface="Arial" panose="020B0604020202020204" pitchFamily="34" charset="0"/>
                <a:cs typeface="Arial" panose="020B0604020202020204" pitchFamily="34" charset="0"/>
              </a:rPr>
              <a:t>Surgeon</a:t>
            </a:r>
            <a:r>
              <a:rPr lang="sr-Cyrl-RS" altLang="en-US" sz="2400" i="1" dirty="0" smtClean="0">
                <a:latin typeface="Arial" panose="020B0604020202020204" pitchFamily="34" charset="0"/>
                <a:cs typeface="Arial" panose="020B0604020202020204" pitchFamily="34" charset="0"/>
              </a:rPr>
              <a:t> </a:t>
            </a:r>
            <a:r>
              <a:rPr lang="en-US" altLang="en-US" sz="2400" i="1" dirty="0" smtClean="0">
                <a:latin typeface="Arial" panose="020B0604020202020204" pitchFamily="34" charset="0"/>
                <a:cs typeface="Arial" panose="020B0604020202020204" pitchFamily="34" charset="0"/>
              </a:rPr>
              <a:t>General</a:t>
            </a:r>
            <a:r>
              <a:rPr lang="sr-Cyrl-RS" altLang="en-US" sz="2400" i="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 </a:t>
            </a:r>
            <a:r>
              <a:rPr lang="ru-RU" altLang="en-US" sz="2400" i="1" dirty="0">
                <a:latin typeface="Arial" panose="020B0604020202020204" pitchFamily="34" charset="0"/>
                <a:cs typeface="Arial" panose="020B0604020202020204" pitchFamily="34" charset="0"/>
              </a:rPr>
              <a:t>1988</a:t>
            </a:r>
            <a:r>
              <a:rPr lang="ru-RU" altLang="en-US" sz="2400" i="1" dirty="0" smtClean="0">
                <a:latin typeface="Arial" panose="020B0604020202020204" pitchFamily="34" charset="0"/>
                <a:cs typeface="Arial" panose="020B0604020202020204" pitchFamily="34" charset="0"/>
              </a:rPr>
              <a:t>, 1989, 2001, 2004, 2006, 2010, 2012</a:t>
            </a:r>
            <a:r>
              <a:rPr lang="en-US" altLang="en-US" sz="2400" i="1" dirty="0">
                <a:latin typeface="Arial" panose="020B0604020202020204" pitchFamily="34" charset="0"/>
                <a:cs typeface="Arial" panose="020B0604020202020204" pitchFamily="34" charset="0"/>
              </a:rPr>
              <a:t>, 2014</a:t>
            </a:r>
            <a:r>
              <a:rPr lang="sr-Cyrl-RS" altLang="en-US" sz="2400" dirty="0">
                <a:latin typeface="Arial" panose="020B0604020202020204" pitchFamily="34" charset="0"/>
                <a:cs typeface="Arial" panose="020B0604020202020204" pitchFamily="34" charset="0"/>
              </a:rPr>
              <a:t>. </a:t>
            </a:r>
            <a:endParaRPr lang="sr-Cyrl-RS" altLang="en-US" sz="2400" dirty="0" smtClean="0">
              <a:latin typeface="Arial" panose="020B0604020202020204" pitchFamily="34" charset="0"/>
              <a:cs typeface="Arial" panose="020B0604020202020204" pitchFamily="34" charset="0"/>
            </a:endParaRPr>
          </a:p>
          <a:p>
            <a:pPr eaLnBrk="1" hangingPunct="1"/>
            <a:r>
              <a:rPr lang="sr-Cyrl-RS" altLang="en-US" sz="2400" dirty="0" smtClean="0">
                <a:latin typeface="Arial" panose="020B0604020202020204" pitchFamily="34" charset="0"/>
                <a:cs typeface="Arial" panose="020B0604020202020204" pitchFamily="34" charset="0"/>
              </a:rPr>
              <a:t>4. Укропина С, </a:t>
            </a:r>
            <a:r>
              <a:rPr lang="sr-Cyrl-RS" altLang="en-US" sz="2400" dirty="0">
                <a:latin typeface="Arial" panose="020B0604020202020204" pitchFamily="34" charset="0"/>
                <a:cs typeface="Arial" panose="020B0604020202020204" pitchFamily="34" charset="0"/>
              </a:rPr>
              <a:t>Нићифоровић Шурковић О. </a:t>
            </a:r>
            <a:r>
              <a:rPr lang="sr-Cyrl-RS" altLang="en-US" sz="2400" dirty="0" smtClean="0">
                <a:latin typeface="Arial" panose="020B0604020202020204" pitchFamily="34" charset="0"/>
                <a:cs typeface="Arial" panose="020B0604020202020204" pitchFamily="34" charset="0"/>
              </a:rPr>
              <a:t>Јовишевић Д</a:t>
            </a:r>
            <a:r>
              <a:rPr lang="sr-Latn-RS" altLang="en-US" sz="2400" dirty="0" smtClean="0">
                <a:latin typeface="Arial" panose="020B0604020202020204" pitchFamily="34" charset="0"/>
                <a:cs typeface="Arial" panose="020B0604020202020204" pitchFamily="34" charset="0"/>
              </a:rPr>
              <a:t>. </a:t>
            </a:r>
            <a:r>
              <a:rPr lang="sr-Cyrl-RS" altLang="en-US" sz="2400" dirty="0" smtClean="0">
                <a:latin typeface="Arial" panose="020B0604020202020204" pitchFamily="34" charset="0"/>
                <a:cs typeface="Arial" panose="020B0604020202020204" pitchFamily="34" charset="0"/>
              </a:rPr>
              <a:t>Болести зависности: не желим да се деси у мојој породици и активно радим на томе – информативна брошура за родитеље. Институт за јавно здравље Војводине. Покрајински секретаријат за здравство АПВ. 2019. година. </a:t>
            </a:r>
            <a:r>
              <a:rPr lang="en-US" sz="2400" dirty="0">
                <a:latin typeface="Arial" panose="020B0604020202020204" pitchFamily="34" charset="0"/>
                <a:cs typeface="Arial" panose="020B0604020202020204" pitchFamily="34" charset="0"/>
              </a:rPr>
              <a:t>ISBN 978-86-86185-64-8</a:t>
            </a:r>
            <a:r>
              <a:rPr lang="sr-Cyrl-RS" altLang="en-US" sz="2400" dirty="0" smtClean="0">
                <a:latin typeface="Arial" panose="020B0604020202020204" pitchFamily="34" charset="0"/>
                <a:cs typeface="Arial" panose="020B0604020202020204" pitchFamily="34" charset="0"/>
              </a:rPr>
              <a:t>  </a:t>
            </a:r>
          </a:p>
        </p:txBody>
      </p:sp>
      <p:sp>
        <p:nvSpPr>
          <p:cNvPr id="6"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до</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здравих</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избора</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7" name="Text Box 7"/>
          <p:cNvSpPr txBox="1">
            <a:spLocks noChangeArrowheads="1"/>
          </p:cNvSpPr>
          <p:nvPr/>
        </p:nvSpPr>
        <p:spPr bwMode="auto">
          <a:xfrm>
            <a:off x="2678758" y="6292850"/>
            <a:ext cx="7044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smtClean="0"/>
              <a:t>Програмски задатак</a:t>
            </a:r>
            <a:r>
              <a:rPr lang="en-US" altLang="en-US" sz="1200" b="1" dirty="0" smtClean="0"/>
              <a:t> </a:t>
            </a:r>
            <a:r>
              <a:rPr lang="sr-Cyrl-RS" altLang="en-US" sz="1200" b="1" dirty="0" smtClean="0"/>
              <a:t>Посебног програма у области јавног здравља</a:t>
            </a:r>
            <a:r>
              <a:rPr lang="en-US" altLang="en-US" sz="1200" b="1" dirty="0" smtClean="0"/>
              <a:t> </a:t>
            </a:r>
            <a:r>
              <a:rPr lang="sr-Cyrl-RS" altLang="en-US" sz="1200" b="1" dirty="0" smtClean="0"/>
              <a:t>за</a:t>
            </a:r>
            <a:r>
              <a:rPr lang="en-US" altLang="en-US" sz="1200" b="1" dirty="0" smtClean="0"/>
              <a:t> </a:t>
            </a:r>
            <a:r>
              <a:rPr lang="sr-Cyrl-RS" altLang="en-US" sz="1200" b="1" dirty="0" smtClean="0"/>
              <a:t>АПВ</a:t>
            </a:r>
            <a:r>
              <a:rPr lang="en-US" altLang="en-US" sz="1200" b="1" dirty="0" smtClean="0"/>
              <a:t> </a:t>
            </a:r>
            <a:r>
              <a:rPr lang="sr-Cyrl-RS" altLang="en-US" sz="1200" b="1" dirty="0" smtClean="0"/>
              <a:t>у </a:t>
            </a:r>
            <a:r>
              <a:rPr lang="sr-Cyrl-RS" altLang="en-US" sz="1200" b="1" dirty="0"/>
              <a:t>2020. </a:t>
            </a:r>
            <a:r>
              <a:rPr lang="sr-Cyrl-RS" altLang="en-US" sz="1200" b="1" dirty="0" smtClean="0"/>
              <a:t>години:</a:t>
            </a:r>
            <a:endParaRPr lang="sr-Cyrl-RS" altLang="en-US" sz="1200" b="1" dirty="0"/>
          </a:p>
          <a:p>
            <a:pPr algn="ctr" eaLnBrk="1" hangingPunct="1">
              <a:lnSpc>
                <a:spcPct val="100000"/>
              </a:lnSpc>
              <a:spcBef>
                <a:spcPct val="0"/>
              </a:spcBef>
              <a:buFontTx/>
              <a:buNone/>
            </a:pPr>
            <a:r>
              <a:rPr lang="sr-Cyrl-RS" altLang="en-US" sz="1200" b="1" dirty="0" smtClean="0"/>
              <a:t>Унапређење здравствене писмености популације</a:t>
            </a:r>
            <a:r>
              <a:rPr lang="en-US" altLang="en-US" sz="1200" b="1" dirty="0" smtClean="0"/>
              <a:t> </a:t>
            </a:r>
            <a:r>
              <a:rPr lang="en-US" altLang="en-US" sz="1200" b="1" dirty="0"/>
              <a:t>– </a:t>
            </a:r>
            <a:r>
              <a:rPr lang="en-US" altLang="en-US" sz="1200" b="1" dirty="0" smtClean="0"/>
              <a:t>„</a:t>
            </a:r>
            <a:r>
              <a:rPr lang="sr-Cyrl-RS" altLang="en-US" sz="1200" b="1" dirty="0" smtClean="0"/>
              <a:t>Знањем до здравих избора</a:t>
            </a:r>
            <a:r>
              <a:rPr lang="en-US" altLang="en-US" sz="1200" b="1" dirty="0" smtClean="0"/>
              <a:t>“ </a:t>
            </a:r>
            <a:endParaRPr lang="en-US" altLang="en-US" sz="1200" b="1" dirty="0"/>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394950" y="5453063"/>
            <a:ext cx="1744663" cy="1347787"/>
            <a:chOff x="10394950" y="5453063"/>
            <a:chExt cx="1744663" cy="1347787"/>
          </a:xfrm>
        </p:grpSpPr>
        <p:pic>
          <p:nvPicPr>
            <p:cNvPr id="10" name="Picture 7"/>
            <p:cNvPicPr>
              <a:picLocks noChangeAspect="1"/>
            </p:cNvPicPr>
            <p:nvPr/>
          </p:nvPicPr>
          <p:blipFill>
            <a:blip r:embed="rId6">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Tree>
    <p:extLst>
      <p:ext uri="{BB962C8B-B14F-4D97-AF65-F5344CB8AC3E}">
        <p14:creationId xmlns:p14="http://schemas.microsoft.com/office/powerpoint/2010/main" val="11670381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76400" y="0"/>
            <a:ext cx="8686800" cy="1143000"/>
          </a:xfrm>
        </p:spPr>
        <p:txBody>
          <a:bodyPr/>
          <a:lstStyle/>
          <a:p>
            <a:pPr eaLnBrk="1" hangingPunct="1"/>
            <a:r>
              <a:rPr lang="sr-Cyrl-RS" altLang="en-US" sz="4000" b="1" dirty="0">
                <a:solidFill>
                  <a:srgbClr val="000066"/>
                </a:solidFill>
                <a:latin typeface="Arial" panose="020B0604020202020204" pitchFamily="34" charset="0"/>
                <a:cs typeface="Arial" panose="020B0604020202020204" pitchFamily="34" charset="0"/>
              </a:rPr>
              <a:t>ПОДЕЛА “ПАС” ПРЕМА ДЕЈСТВУ</a:t>
            </a:r>
            <a:endParaRPr lang="en-US" altLang="en-US" sz="4000" b="1" dirty="0">
              <a:solidFill>
                <a:srgbClr val="000066"/>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4294967295"/>
          </p:nvPr>
        </p:nvSpPr>
        <p:spPr>
          <a:xfrm>
            <a:off x="76200" y="914400"/>
            <a:ext cx="12115800" cy="6019800"/>
          </a:xfrm>
        </p:spPr>
        <p:txBody>
          <a:bodyPr/>
          <a:lstStyle/>
          <a:p>
            <a:pPr eaLnBrk="1" hangingPunct="1">
              <a:lnSpc>
                <a:spcPct val="80000"/>
              </a:lnSpc>
            </a:pPr>
            <a:r>
              <a:rPr lang="sr-Cyrl-RS" altLang="en-US" sz="2600" b="1" dirty="0" smtClean="0">
                <a:solidFill>
                  <a:srgbClr val="FF0000"/>
                </a:solidFill>
                <a:latin typeface="Arial" panose="020B0604020202020204" pitchFamily="34" charset="0"/>
                <a:cs typeface="Arial" panose="020B0604020202020204" pitchFamily="34" charset="0"/>
              </a:rPr>
              <a:t>ПСИХОСТИМУЛАНСИ</a:t>
            </a:r>
            <a:r>
              <a:rPr lang="sr-Cyrl-RS" altLang="en-US" sz="2600" b="1" dirty="0" smtClean="0">
                <a:solidFill>
                  <a:srgbClr val="000066"/>
                </a:solidFill>
                <a:latin typeface="Arial" panose="020B0604020202020204" pitchFamily="34" charset="0"/>
                <a:cs typeface="Arial" panose="020B0604020202020204" pitchFamily="34" charset="0"/>
              </a:rPr>
              <a:t>: </a:t>
            </a:r>
            <a:r>
              <a:rPr lang="sr-Latn-CS" altLang="en-US" sz="2600" b="1" dirty="0" smtClean="0">
                <a:solidFill>
                  <a:srgbClr val="FF0000"/>
                </a:solidFill>
                <a:latin typeface="Arial" panose="020B0604020202020204" pitchFamily="34" charset="0"/>
                <a:cs typeface="Arial" panose="020B0604020202020204" pitchFamily="34" charset="0"/>
              </a:rPr>
              <a:t>кофеин</a:t>
            </a:r>
            <a:r>
              <a:rPr lang="sr-Cyrl-RS" altLang="en-US" sz="2600" b="1" dirty="0" smtClean="0">
                <a:solidFill>
                  <a:srgbClr val="FF0000"/>
                </a:solidFill>
                <a:latin typeface="Arial" panose="020B0604020202020204" pitchFamily="34" charset="0"/>
                <a:cs typeface="Arial" panose="020B0604020202020204" pitchFamily="34" charset="0"/>
              </a:rPr>
              <a:t> </a:t>
            </a:r>
            <a:r>
              <a:rPr lang="sr-Cyrl-RS" altLang="en-US" sz="2600" dirty="0" smtClean="0">
                <a:latin typeface="Arial" panose="020B0604020202020204" pitchFamily="34" charset="0"/>
                <a:cs typeface="Arial" panose="020B0604020202020204" pitchFamily="34" charset="0"/>
              </a:rPr>
              <a:t>(у кафи и</a:t>
            </a:r>
            <a:r>
              <a:rPr lang="sr-Latn-RS" altLang="en-US" sz="2600" dirty="0" smtClean="0">
                <a:latin typeface="Arial" panose="020B0604020202020204" pitchFamily="34" charset="0"/>
                <a:cs typeface="Arial" panose="020B0604020202020204" pitchFamily="34" charset="0"/>
              </a:rPr>
              <a:t> e</a:t>
            </a:r>
            <a:r>
              <a:rPr lang="sr-Cyrl-RS" altLang="en-US" sz="2600" dirty="0" smtClean="0">
                <a:latin typeface="Arial" panose="020B0604020202020204" pitchFamily="34" charset="0"/>
                <a:cs typeface="Arial" panose="020B0604020202020204" pitchFamily="34" charset="0"/>
              </a:rPr>
              <a:t>нергетским пићима)</a:t>
            </a:r>
            <a:r>
              <a:rPr lang="sr-Latn-CS" altLang="en-US" sz="2600" b="1" dirty="0" smtClean="0">
                <a:solidFill>
                  <a:srgbClr val="000066"/>
                </a:solidFill>
                <a:latin typeface="Arial" panose="020B0604020202020204" pitchFamily="34" charset="0"/>
                <a:cs typeface="Arial" panose="020B0604020202020204" pitchFamily="34" charset="0"/>
              </a:rPr>
              <a:t> </a:t>
            </a:r>
            <a:r>
              <a:rPr lang="sr-Latn-CS" altLang="en-US" sz="2600" b="1" dirty="0">
                <a:solidFill>
                  <a:srgbClr val="000066"/>
                </a:solidFill>
                <a:latin typeface="Arial" panose="020B0604020202020204" pitchFamily="34" charset="0"/>
                <a:cs typeface="Arial" panose="020B0604020202020204" pitchFamily="34" charset="0"/>
              </a:rPr>
              <a:t>и </a:t>
            </a:r>
            <a:r>
              <a:rPr lang="sr-Latn-CS" altLang="en-US" sz="2600" b="1" dirty="0">
                <a:solidFill>
                  <a:srgbClr val="FF0000"/>
                </a:solidFill>
                <a:latin typeface="Arial" panose="020B0604020202020204" pitchFamily="34" charset="0"/>
                <a:cs typeface="Arial" panose="020B0604020202020204" pitchFamily="34" charset="0"/>
              </a:rPr>
              <a:t>никотин</a:t>
            </a:r>
            <a:r>
              <a:rPr lang="sr-Latn-CS" altLang="en-US" sz="2600" b="1" dirty="0">
                <a:solidFill>
                  <a:srgbClr val="000066"/>
                </a:solidFill>
                <a:latin typeface="Arial" panose="020B0604020202020204" pitchFamily="34" charset="0"/>
                <a:cs typeface="Arial" panose="020B0604020202020204" pitchFamily="34" charset="0"/>
              </a:rPr>
              <a:t>, али и неке од најопаснијих дрога као што су </a:t>
            </a:r>
            <a:r>
              <a:rPr lang="sr-Latn-CS" altLang="en-US" sz="2600" b="1" dirty="0">
                <a:solidFill>
                  <a:srgbClr val="FF0000"/>
                </a:solidFill>
                <a:latin typeface="Arial" panose="020B0604020202020204" pitchFamily="34" charset="0"/>
                <a:cs typeface="Arial" panose="020B0604020202020204" pitchFamily="34" charset="0"/>
              </a:rPr>
              <a:t>амфетамин</a:t>
            </a:r>
            <a:r>
              <a:rPr lang="sr-Latn-CS" altLang="en-US" sz="2600" b="1" dirty="0">
                <a:solidFill>
                  <a:srgbClr val="000066"/>
                </a:solidFill>
                <a:latin typeface="Arial" panose="020B0604020202020204" pitchFamily="34" charset="0"/>
                <a:cs typeface="Arial" panose="020B0604020202020204" pitchFamily="34" charset="0"/>
              </a:rPr>
              <a:t>,</a:t>
            </a:r>
            <a:r>
              <a:rPr lang="en-US" altLang="en-US" sz="2600" b="1" dirty="0">
                <a:solidFill>
                  <a:srgbClr val="000066"/>
                </a:solidFill>
                <a:latin typeface="Arial" panose="020B0604020202020204" pitchFamily="34" charset="0"/>
                <a:cs typeface="Arial" panose="020B0604020202020204" pitchFamily="34" charset="0"/>
              </a:rPr>
              <a:t> </a:t>
            </a:r>
            <a:r>
              <a:rPr lang="sr-Cyrl-RS" altLang="en-US" sz="2600" b="1" dirty="0">
                <a:solidFill>
                  <a:srgbClr val="FF0000"/>
                </a:solidFill>
                <a:latin typeface="Arial" panose="020B0604020202020204" pitchFamily="34" charset="0"/>
                <a:cs typeface="Arial" panose="020B0604020202020204" pitchFamily="34" charset="0"/>
              </a:rPr>
              <a:t>метамфетамин</a:t>
            </a:r>
            <a:r>
              <a:rPr lang="sr-Cyrl-RS" altLang="en-US" sz="2600" b="1" dirty="0">
                <a:solidFill>
                  <a:srgbClr val="000066"/>
                </a:solidFill>
                <a:latin typeface="Arial" panose="020B0604020202020204" pitchFamily="34" charset="0"/>
                <a:cs typeface="Arial" panose="020B0604020202020204" pitchFamily="34" charset="0"/>
              </a:rPr>
              <a:t>,</a:t>
            </a:r>
            <a:r>
              <a:rPr lang="sr-Latn-CS" altLang="en-US" sz="2600" b="1" dirty="0">
                <a:solidFill>
                  <a:srgbClr val="000066"/>
                </a:solidFill>
                <a:latin typeface="Arial" panose="020B0604020202020204" pitchFamily="34" charset="0"/>
                <a:cs typeface="Arial" panose="020B0604020202020204" pitchFamily="34" charset="0"/>
              </a:rPr>
              <a:t> </a:t>
            </a:r>
            <a:r>
              <a:rPr lang="sr-Latn-CS" altLang="en-US" sz="2600" b="1" dirty="0">
                <a:solidFill>
                  <a:srgbClr val="FF0000"/>
                </a:solidFill>
                <a:latin typeface="Arial" panose="020B0604020202020204" pitchFamily="34" charset="0"/>
                <a:cs typeface="Arial" panose="020B0604020202020204" pitchFamily="34" charset="0"/>
              </a:rPr>
              <a:t>кокаин</a:t>
            </a:r>
            <a:r>
              <a:rPr lang="sr-Latn-CS" altLang="en-US" sz="2600" b="1" dirty="0">
                <a:latin typeface="Arial" panose="020B0604020202020204" pitchFamily="34" charset="0"/>
                <a:cs typeface="Arial" panose="020B0604020202020204" pitchFamily="34" charset="0"/>
              </a:rPr>
              <a:t>,</a:t>
            </a:r>
            <a:r>
              <a:rPr lang="sr-Latn-CS" altLang="en-US" sz="2600" b="1" dirty="0">
                <a:solidFill>
                  <a:srgbClr val="FF0000"/>
                </a:solidFill>
                <a:latin typeface="Arial" panose="020B0604020202020204" pitchFamily="34" charset="0"/>
                <a:cs typeface="Arial" panose="020B0604020202020204" pitchFamily="34" charset="0"/>
              </a:rPr>
              <a:t> крек,</a:t>
            </a:r>
            <a:r>
              <a:rPr lang="sr-Latn-CS" altLang="en-US" sz="2600" b="1" dirty="0">
                <a:solidFill>
                  <a:srgbClr val="000066"/>
                </a:solidFill>
                <a:latin typeface="Arial" panose="020B0604020202020204" pitchFamily="34" charset="0"/>
                <a:cs typeface="Arial" panose="020B0604020202020204" pitchFamily="34" charset="0"/>
              </a:rPr>
              <a:t> </a:t>
            </a:r>
            <a:r>
              <a:rPr lang="sr-Cyrl-RS" altLang="en-US" sz="2600" b="1" dirty="0">
                <a:solidFill>
                  <a:srgbClr val="000066"/>
                </a:solidFill>
                <a:latin typeface="Arial" panose="020B0604020202020204" pitchFamily="34" charset="0"/>
                <a:cs typeface="Arial" panose="020B0604020202020204" pitchFamily="34" charset="0"/>
              </a:rPr>
              <a:t>е</a:t>
            </a:r>
            <a:r>
              <a:rPr lang="sr-Cyrl-RS" altLang="en-US" sz="2600" b="1" dirty="0">
                <a:solidFill>
                  <a:schemeClr val="hlink"/>
                </a:solidFill>
                <a:latin typeface="Arial" panose="020B0604020202020204" pitchFamily="34" charset="0"/>
                <a:cs typeface="Arial" panose="020B0604020202020204" pitchFamily="34" charset="0"/>
              </a:rPr>
              <a:t>к</a:t>
            </a:r>
            <a:r>
              <a:rPr lang="sr-Cyrl-RS" altLang="en-US" sz="2600" b="1" dirty="0">
                <a:solidFill>
                  <a:srgbClr val="9900CC"/>
                </a:solidFill>
                <a:latin typeface="Arial" panose="020B0604020202020204" pitchFamily="34" charset="0"/>
                <a:cs typeface="Arial" panose="020B0604020202020204" pitchFamily="34" charset="0"/>
              </a:rPr>
              <a:t>с</a:t>
            </a:r>
            <a:r>
              <a:rPr lang="sr-Cyrl-RS" altLang="en-US" sz="2600" b="1" dirty="0">
                <a:solidFill>
                  <a:srgbClr val="FF0000"/>
                </a:solidFill>
                <a:latin typeface="Arial" panose="020B0604020202020204" pitchFamily="34" charset="0"/>
                <a:cs typeface="Arial" panose="020B0604020202020204" pitchFamily="34" charset="0"/>
              </a:rPr>
              <a:t>тази, </a:t>
            </a:r>
            <a:r>
              <a:rPr lang="en-US" altLang="en-US" sz="2600" b="1" dirty="0">
                <a:solidFill>
                  <a:srgbClr val="FF0000"/>
                </a:solidFill>
                <a:latin typeface="Arial" panose="020B0604020202020204" pitchFamily="34" charset="0"/>
                <a:cs typeface="Arial" panose="020B0604020202020204" pitchFamily="34" charset="0"/>
              </a:rPr>
              <a:t>“</a:t>
            </a:r>
            <a:r>
              <a:rPr lang="en-US" altLang="en-US" sz="2600" b="1" dirty="0" err="1">
                <a:solidFill>
                  <a:srgbClr val="FF0000"/>
                </a:solidFill>
                <a:latin typeface="Arial" panose="020B0604020202020204" pitchFamily="34" charset="0"/>
                <a:cs typeface="Arial" panose="020B0604020202020204" pitchFamily="34" charset="0"/>
              </a:rPr>
              <a:t>нове</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дроге</a:t>
            </a:r>
            <a:r>
              <a:rPr lang="sr-Cyrl-RS" altLang="en-US" sz="2600" b="1" dirty="0">
                <a:solidFill>
                  <a:srgbClr val="FF0000"/>
                </a:solidFill>
                <a:latin typeface="Arial" panose="020B0604020202020204" pitchFamily="34" charset="0"/>
                <a:cs typeface="Arial" panose="020B0604020202020204" pitchFamily="34" charset="0"/>
              </a:rPr>
              <a:t>”...</a:t>
            </a:r>
          </a:p>
          <a:p>
            <a:pPr eaLnBrk="1" hangingPunct="1">
              <a:lnSpc>
                <a:spcPct val="80000"/>
              </a:lnSpc>
            </a:pPr>
            <a:r>
              <a:rPr lang="sr-Cyrl-RS" altLang="en-US" sz="2600" b="1" dirty="0" smtClean="0">
                <a:solidFill>
                  <a:srgbClr val="009900"/>
                </a:solidFill>
                <a:latin typeface="Arial" panose="020B0604020202020204" pitchFamily="34" charset="0"/>
                <a:cs typeface="Arial" panose="020B0604020202020204" pitchFamily="34" charset="0"/>
              </a:rPr>
              <a:t>ДЕПРЕСОРИ</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a:solidFill>
                  <a:srgbClr val="009900"/>
                </a:solidFill>
                <a:latin typeface="Arial" panose="020B0604020202020204" pitchFamily="34" charset="0"/>
                <a:cs typeface="Arial" panose="020B0604020202020204" pitchFamily="34" charset="0"/>
              </a:rPr>
              <a:t>алкохол</a:t>
            </a:r>
            <a:r>
              <a:rPr lang="ru-RU" altLang="en-US" sz="2600" b="1" dirty="0">
                <a:solidFill>
                  <a:srgbClr val="000066"/>
                </a:solidFill>
                <a:latin typeface="Arial" panose="020B0604020202020204" pitchFamily="34" charset="0"/>
                <a:cs typeface="Arial" panose="020B0604020202020204" pitchFamily="34" charset="0"/>
              </a:rPr>
              <a:t>, </a:t>
            </a:r>
            <a:r>
              <a:rPr lang="ru-RU" altLang="en-US" sz="2600" b="1" dirty="0">
                <a:solidFill>
                  <a:srgbClr val="009900"/>
                </a:solidFill>
                <a:latin typeface="Arial" panose="020B0604020202020204" pitchFamily="34" charset="0"/>
                <a:cs typeface="Arial" panose="020B0604020202020204" pitchFamily="34" charset="0"/>
              </a:rPr>
              <a:t>лекови </a:t>
            </a:r>
            <a:r>
              <a:rPr lang="ru-RU" altLang="en-US" sz="2600" b="1" dirty="0" smtClean="0">
                <a:solidFill>
                  <a:srgbClr val="000066"/>
                </a:solidFill>
                <a:latin typeface="Arial" panose="020B0604020202020204" pitchFamily="34" charset="0"/>
                <a:cs typeface="Arial" panose="020B0604020202020204" pitchFamily="34" charset="0"/>
              </a:rPr>
              <a:t>за смирење и спавање</a:t>
            </a:r>
            <a:r>
              <a:rPr lang="sr-Cyrl-RS" altLang="en-US" sz="2600" b="1" dirty="0" smtClean="0">
                <a:solidFill>
                  <a:srgbClr val="000066"/>
                </a:solidFill>
                <a:latin typeface="Arial" panose="020B0604020202020204" pitchFamily="34" charset="0"/>
                <a:cs typeface="Arial" panose="020B0604020202020204" pitchFamily="34" charset="0"/>
              </a:rPr>
              <a:t> (бензодијазепини)</a:t>
            </a:r>
            <a:r>
              <a:rPr lang="ru-RU"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B050"/>
                </a:solidFill>
                <a:latin typeface="Arial" panose="020B0604020202020204" pitchFamily="34" charset="0"/>
                <a:cs typeface="Arial" panose="020B0604020202020204" pitchFamily="34" charset="0"/>
              </a:rPr>
              <a:t>опијати</a:t>
            </a:r>
            <a:r>
              <a:rPr lang="ru-RU"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00"/>
                </a:solidFill>
                <a:latin typeface="Arial" panose="020B0604020202020204" pitchFamily="34" charset="0"/>
                <a:cs typeface="Arial" panose="020B0604020202020204" pitchFamily="34" charset="0"/>
              </a:rPr>
              <a:t>хероин</a:t>
            </a:r>
            <a:r>
              <a:rPr lang="ru-RU"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B050"/>
                </a:solidFill>
                <a:latin typeface="Arial" panose="020B0604020202020204" pitchFamily="34" charset="0"/>
                <a:cs typeface="Arial" panose="020B0604020202020204" pitchFamily="34" charset="0"/>
              </a:rPr>
              <a:t>бупренорфин</a:t>
            </a:r>
            <a:r>
              <a:rPr lang="ru-RU" altLang="en-US" sz="2600" b="1" dirty="0" smtClean="0">
                <a:solidFill>
                  <a:srgbClr val="000066"/>
                </a:solidFill>
                <a:latin typeface="Arial" panose="020B0604020202020204" pitchFamily="34" charset="0"/>
                <a:cs typeface="Arial" panose="020B0604020202020204" pitchFamily="34" charset="0"/>
              </a:rPr>
              <a:t>, опијум, морфијум, кодеин</a:t>
            </a:r>
            <a:r>
              <a:rPr lang="en-US" altLang="en-US" sz="2600" b="1" dirty="0" smtClean="0">
                <a:solidFill>
                  <a:srgbClr val="000066"/>
                </a:solidFill>
                <a:latin typeface="Arial" panose="020B0604020202020204" pitchFamily="34" charset="0"/>
                <a:cs typeface="Arial" panose="020B0604020202020204" pitchFamily="34" charset="0"/>
              </a:rPr>
              <a:t>, </a:t>
            </a:r>
            <a:r>
              <a:rPr lang="en-US" altLang="en-US" sz="2600" b="1" i="1" dirty="0" smtClean="0">
                <a:solidFill>
                  <a:srgbClr val="00CC00"/>
                </a:solidFill>
                <a:latin typeface="Arial" panose="020B0604020202020204" pitchFamily="34" charset="0"/>
                <a:cs typeface="Arial" panose="020B0604020202020204" pitchFamily="34" charset="0"/>
              </a:rPr>
              <a:t>GHB</a:t>
            </a:r>
            <a:r>
              <a:rPr lang="sr-Cyrl-RS" altLang="en-US" sz="2600" b="1" i="1" dirty="0" smtClean="0">
                <a:solidFill>
                  <a:srgbClr val="00CC00"/>
                </a:solidFill>
                <a:latin typeface="Arial" panose="020B0604020202020204" pitchFamily="34" charset="0"/>
                <a:cs typeface="Arial" panose="020B0604020202020204" pitchFamily="34" charset="0"/>
              </a:rPr>
              <a:t>-</a:t>
            </a:r>
            <a:r>
              <a:rPr lang="sr-Cyrl-RS" altLang="en-US" sz="2600" b="1" dirty="0" smtClean="0">
                <a:solidFill>
                  <a:srgbClr val="00CC00"/>
                </a:solidFill>
                <a:latin typeface="Arial" panose="020B0604020202020204" pitchFamily="34" charset="0"/>
                <a:cs typeface="Arial" panose="020B0604020202020204" pitchFamily="34" charset="0"/>
              </a:rPr>
              <a:t>”дрога за силовање”</a:t>
            </a:r>
            <a:r>
              <a:rPr lang="ru-RU" altLang="en-US" sz="2600" b="1" dirty="0" smtClean="0">
                <a:solidFill>
                  <a:srgbClr val="000066"/>
                </a:solidFill>
                <a:latin typeface="Arial" panose="020B0604020202020204" pitchFamily="34" charset="0"/>
                <a:cs typeface="Arial" panose="020B0604020202020204" pitchFamily="34" charset="0"/>
              </a:rPr>
              <a:t>) и </a:t>
            </a:r>
            <a:r>
              <a:rPr lang="ru-RU" altLang="en-US" sz="2600" b="1" dirty="0" smtClean="0">
                <a:solidFill>
                  <a:srgbClr val="009900"/>
                </a:solidFill>
                <a:latin typeface="Arial" panose="020B0604020202020204" pitchFamily="34" charset="0"/>
                <a:cs typeface="Arial" panose="020B0604020202020204" pitchFamily="34" charset="0"/>
              </a:rPr>
              <a:t>опиоиди</a:t>
            </a:r>
            <a:r>
              <a:rPr lang="ru-RU" altLang="en-US" sz="2600" b="1" dirty="0" smtClean="0">
                <a:solidFill>
                  <a:srgbClr val="000066"/>
                </a:solidFill>
                <a:latin typeface="Arial" panose="020B0604020202020204" pitchFamily="34" charset="0"/>
                <a:cs typeface="Arial" panose="020B0604020202020204" pitchFamily="34" charset="0"/>
              </a:rPr>
              <a:t> (метадон, тродон, валорон</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a:t>
            </a:r>
            <a:r>
              <a:rPr lang="en-US" altLang="en-US" sz="2600" b="1" dirty="0" smtClean="0">
                <a:solidFill>
                  <a:srgbClr val="000066"/>
                </a:solidFill>
                <a:latin typeface="Arial" panose="020B0604020202020204" pitchFamily="34" charset="0"/>
                <a:cs typeface="Arial" panose="020B0604020202020204" pitchFamily="34" charset="0"/>
              </a:rPr>
              <a:t>, </a:t>
            </a:r>
            <a:r>
              <a:rPr lang="en-US" altLang="en-US" sz="2600" b="1" dirty="0" smtClean="0">
                <a:solidFill>
                  <a:srgbClr val="33CC33"/>
                </a:solidFill>
                <a:latin typeface="Arial" panose="020B0604020202020204" pitchFamily="34" charset="0"/>
                <a:cs typeface="Arial" panose="020B0604020202020204" pitchFamily="34" charset="0"/>
              </a:rPr>
              <a:t>“</a:t>
            </a:r>
            <a:r>
              <a:rPr lang="en-US" altLang="en-US" sz="2600" b="1" dirty="0" err="1" smtClean="0">
                <a:solidFill>
                  <a:srgbClr val="33CC33"/>
                </a:solidFill>
                <a:latin typeface="Arial" panose="020B0604020202020204" pitchFamily="34" charset="0"/>
                <a:cs typeface="Arial" panose="020B0604020202020204" pitchFamily="34" charset="0"/>
              </a:rPr>
              <a:t>нове</a:t>
            </a:r>
            <a:r>
              <a:rPr lang="en-US" altLang="en-US" sz="2600" b="1" dirty="0" smtClean="0">
                <a:solidFill>
                  <a:srgbClr val="33CC33"/>
                </a:solidFill>
                <a:latin typeface="Arial" panose="020B0604020202020204" pitchFamily="34" charset="0"/>
                <a:cs typeface="Arial" panose="020B0604020202020204" pitchFamily="34" charset="0"/>
              </a:rPr>
              <a:t> </a:t>
            </a:r>
            <a:r>
              <a:rPr lang="en-US" altLang="en-US" sz="2600" b="1" dirty="0" err="1" smtClean="0">
                <a:solidFill>
                  <a:srgbClr val="33CC33"/>
                </a:solidFill>
                <a:latin typeface="Arial" panose="020B0604020202020204" pitchFamily="34" charset="0"/>
                <a:cs typeface="Arial" panose="020B0604020202020204" pitchFamily="34" charset="0"/>
              </a:rPr>
              <a:t>дроге</a:t>
            </a:r>
            <a:r>
              <a:rPr lang="sr-Cyrl-RS" altLang="en-US" sz="2600" b="1" dirty="0" smtClean="0">
                <a:solidFill>
                  <a:srgbClr val="33CC33"/>
                </a:solidFill>
                <a:latin typeface="Arial" panose="020B0604020202020204" pitchFamily="34" charset="0"/>
                <a:cs typeface="Arial" panose="020B0604020202020204" pitchFamily="34" charset="0"/>
              </a:rPr>
              <a:t>”</a:t>
            </a:r>
            <a:r>
              <a:rPr lang="sr-Cyrl-RS" altLang="en-US" sz="2600" b="1" dirty="0" smtClean="0">
                <a:solidFill>
                  <a:srgbClr val="000066"/>
                </a:solidFill>
                <a:latin typeface="Arial" panose="020B0604020202020204" pitchFamily="34" charset="0"/>
                <a:cs typeface="Arial" panose="020B0604020202020204" pitchFamily="34" charset="0"/>
              </a:rPr>
              <a:t>;</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м</a:t>
            </a:r>
            <a:r>
              <a:rPr lang="sr-Cyrl-RS" altLang="en-US" sz="2600" b="1" dirty="0" smtClean="0">
                <a:solidFill>
                  <a:srgbClr val="9999FF"/>
                </a:solidFill>
                <a:latin typeface="Arial" panose="020B0604020202020204" pitchFamily="34" charset="0"/>
                <a:cs typeface="Arial" panose="020B0604020202020204" pitchFamily="34" charset="0"/>
              </a:rPr>
              <a:t>а</a:t>
            </a:r>
            <a:r>
              <a:rPr lang="sr-Cyrl-RS" altLang="en-US" sz="2600" b="1" dirty="0" smtClean="0">
                <a:solidFill>
                  <a:srgbClr val="009900"/>
                </a:solidFill>
                <a:latin typeface="Arial" panose="020B0604020202020204" pitchFamily="34" charset="0"/>
                <a:cs typeface="Arial" panose="020B0604020202020204" pitchFamily="34" charset="0"/>
              </a:rPr>
              <a:t>р</a:t>
            </a:r>
            <a:r>
              <a:rPr lang="sr-Cyrl-RS" altLang="en-US" sz="2600" b="1" dirty="0" smtClean="0">
                <a:solidFill>
                  <a:srgbClr val="FF0000"/>
                </a:solidFill>
                <a:latin typeface="Arial" panose="020B0604020202020204" pitchFamily="34" charset="0"/>
                <a:cs typeface="Arial" panose="020B0604020202020204" pitchFamily="34" charset="0"/>
              </a:rPr>
              <a:t>и</a:t>
            </a:r>
            <a:r>
              <a:rPr lang="sr-Cyrl-RS" altLang="en-US" sz="2600" b="1" dirty="0" smtClean="0">
                <a:solidFill>
                  <a:srgbClr val="FF9900"/>
                </a:solidFill>
                <a:latin typeface="Arial" panose="020B0604020202020204" pitchFamily="34" charset="0"/>
                <a:cs typeface="Arial" panose="020B0604020202020204" pitchFamily="34" charset="0"/>
              </a:rPr>
              <a:t>х</a:t>
            </a:r>
            <a:r>
              <a:rPr lang="sr-Cyrl-RS" altLang="en-US" sz="2600" b="1" dirty="0" smtClean="0">
                <a:solidFill>
                  <a:srgbClr val="009900"/>
                </a:solidFill>
                <a:latin typeface="Arial" panose="020B0604020202020204" pitchFamily="34" charset="0"/>
                <a:cs typeface="Arial" panose="020B0604020202020204" pitchFamily="34" charset="0"/>
              </a:rPr>
              <a:t>уана...</a:t>
            </a:r>
            <a:r>
              <a:rPr lang="sr-Cyrl-RS" altLang="en-US" sz="2600" b="1" dirty="0" smtClean="0">
                <a:solidFill>
                  <a:schemeClr val="hlink"/>
                </a:solidFill>
                <a:latin typeface="Arial" panose="020B0604020202020204" pitchFamily="34" charset="0"/>
                <a:cs typeface="Arial" panose="020B0604020202020204" pitchFamily="34" charset="0"/>
              </a:rPr>
              <a:t> </a:t>
            </a:r>
            <a:endParaRPr lang="sr-Cyrl-RS" altLang="en-US" sz="2600" b="1" dirty="0" smtClean="0">
              <a:solidFill>
                <a:srgbClr val="000066"/>
              </a:solidFill>
              <a:latin typeface="Arial" panose="020B0604020202020204" pitchFamily="34" charset="0"/>
              <a:cs typeface="Arial" panose="020B0604020202020204" pitchFamily="34" charset="0"/>
            </a:endParaRPr>
          </a:p>
          <a:p>
            <a:pPr eaLnBrk="1" hangingPunct="1">
              <a:lnSpc>
                <a:spcPct val="80000"/>
              </a:lnSpc>
            </a:pPr>
            <a:r>
              <a:rPr lang="sr-Cyrl-RS" altLang="en-US" sz="2600" b="1" dirty="0" smtClean="0">
                <a:solidFill>
                  <a:srgbClr val="000066"/>
                </a:solidFill>
                <a:latin typeface="Arial" panose="020B0604020202020204" pitchFamily="34" charset="0"/>
                <a:cs typeface="Arial" panose="020B0604020202020204" pitchFamily="34" charset="0"/>
              </a:rPr>
              <a:t>Х</a:t>
            </a:r>
            <a:r>
              <a:rPr lang="sr-Cyrl-RS" altLang="en-US" sz="2600" b="1" dirty="0" smtClean="0">
                <a:solidFill>
                  <a:srgbClr val="009900"/>
                </a:solidFill>
                <a:latin typeface="Arial" panose="020B0604020202020204" pitchFamily="34" charset="0"/>
                <a:cs typeface="Arial" panose="020B0604020202020204" pitchFamily="34" charset="0"/>
              </a:rPr>
              <a:t>А</a:t>
            </a:r>
            <a:r>
              <a:rPr lang="sr-Cyrl-RS" altLang="en-US" sz="2600" b="1" dirty="0" smtClean="0">
                <a:solidFill>
                  <a:srgbClr val="FF0000"/>
                </a:solidFill>
                <a:latin typeface="Arial" panose="020B0604020202020204" pitchFamily="34" charset="0"/>
                <a:cs typeface="Arial" panose="020B0604020202020204" pitchFamily="34" charset="0"/>
              </a:rPr>
              <a:t>Л</a:t>
            </a:r>
            <a:r>
              <a:rPr lang="sr-Cyrl-RS" altLang="en-US" sz="2600" b="1" dirty="0" smtClean="0">
                <a:solidFill>
                  <a:srgbClr val="FF9900"/>
                </a:solidFill>
                <a:latin typeface="Arial" panose="020B0604020202020204" pitchFamily="34" charset="0"/>
                <a:cs typeface="Arial" panose="020B0604020202020204" pitchFamily="34" charset="0"/>
              </a:rPr>
              <a:t>У</a:t>
            </a:r>
            <a:r>
              <a:rPr lang="sr-Cyrl-RS" altLang="en-US" sz="2600" b="1" dirty="0" smtClean="0">
                <a:solidFill>
                  <a:srgbClr val="6666FF"/>
                </a:solidFill>
                <a:latin typeface="Arial" panose="020B0604020202020204" pitchFamily="34" charset="0"/>
                <a:cs typeface="Arial" panose="020B0604020202020204" pitchFamily="34" charset="0"/>
              </a:rPr>
              <a:t>Ц</a:t>
            </a:r>
            <a:r>
              <a:rPr lang="sr-Cyrl-RS" altLang="en-US" sz="2600" b="1" dirty="0" smtClean="0">
                <a:solidFill>
                  <a:srgbClr val="9900CC"/>
                </a:solidFill>
                <a:latin typeface="Arial" panose="020B0604020202020204" pitchFamily="34" charset="0"/>
                <a:cs typeface="Arial" panose="020B0604020202020204" pitchFamily="34" charset="0"/>
              </a:rPr>
              <a:t>И</a:t>
            </a:r>
            <a:r>
              <a:rPr lang="sr-Cyrl-RS" altLang="en-US" sz="2600" b="1" dirty="0" smtClean="0">
                <a:solidFill>
                  <a:srgbClr val="000066"/>
                </a:solidFill>
                <a:latin typeface="Arial" panose="020B0604020202020204" pitchFamily="34" charset="0"/>
                <a:cs typeface="Arial" panose="020B0604020202020204" pitchFamily="34" charset="0"/>
              </a:rPr>
              <a:t>Н</a:t>
            </a:r>
            <a:r>
              <a:rPr lang="sr-Cyrl-RS" altLang="en-US" sz="2600" b="1" dirty="0" smtClean="0">
                <a:solidFill>
                  <a:srgbClr val="009900"/>
                </a:solidFill>
                <a:latin typeface="Arial" panose="020B0604020202020204" pitchFamily="34" charset="0"/>
                <a:cs typeface="Arial" panose="020B0604020202020204" pitchFamily="34" charset="0"/>
              </a:rPr>
              <a:t>О</a:t>
            </a:r>
            <a:r>
              <a:rPr lang="sr-Cyrl-RS" altLang="en-US" sz="2600" b="1" dirty="0" smtClean="0">
                <a:solidFill>
                  <a:srgbClr val="FF0000"/>
                </a:solidFill>
                <a:latin typeface="Arial" panose="020B0604020202020204" pitchFamily="34" charset="0"/>
                <a:cs typeface="Arial" panose="020B0604020202020204" pitchFamily="34" charset="0"/>
              </a:rPr>
              <a:t>Г</a:t>
            </a:r>
            <a:r>
              <a:rPr lang="sr-Cyrl-RS" altLang="en-US" sz="2600" b="1" dirty="0" smtClean="0">
                <a:solidFill>
                  <a:srgbClr val="FF9900"/>
                </a:solidFill>
                <a:latin typeface="Arial" panose="020B0604020202020204" pitchFamily="34" charset="0"/>
                <a:cs typeface="Arial" panose="020B0604020202020204" pitchFamily="34" charset="0"/>
              </a:rPr>
              <a:t>Е</a:t>
            </a:r>
            <a:r>
              <a:rPr lang="sr-Cyrl-RS" altLang="en-US" sz="2600" b="1" dirty="0" smtClean="0">
                <a:solidFill>
                  <a:srgbClr val="6666FF"/>
                </a:solidFill>
                <a:latin typeface="Arial" panose="020B0604020202020204" pitchFamily="34" charset="0"/>
                <a:cs typeface="Arial" panose="020B0604020202020204" pitchFamily="34" charset="0"/>
              </a:rPr>
              <a:t>НИ</a:t>
            </a:r>
            <a:r>
              <a:rPr lang="sr-Cyrl-RS" altLang="en-US" sz="2600" b="1" dirty="0" smtClean="0">
                <a:solidFill>
                  <a:srgbClr val="000066"/>
                </a:solidFill>
                <a:latin typeface="Arial" panose="020B0604020202020204" pitchFamily="34" charset="0"/>
                <a:cs typeface="Arial" panose="020B0604020202020204" pitchFamily="34" charset="0"/>
              </a:rPr>
              <a:t>:</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i="1" dirty="0" smtClean="0">
                <a:solidFill>
                  <a:srgbClr val="FF0000"/>
                </a:solidFill>
                <a:latin typeface="Arial" panose="020B0604020202020204" pitchFamily="34" charset="0"/>
                <a:cs typeface="Arial" panose="020B0604020202020204" pitchFamily="34" charset="0"/>
              </a:rPr>
              <a:t>LSD</a:t>
            </a:r>
            <a:r>
              <a:rPr lang="en-US" altLang="en-US" sz="2600" b="1" dirty="0" smtClean="0">
                <a:solidFill>
                  <a:srgbClr val="FF0000"/>
                </a:solidFill>
                <a:latin typeface="Arial" panose="020B0604020202020204" pitchFamily="34" charset="0"/>
                <a:cs typeface="Arial" panose="020B0604020202020204" pitchFamily="34" charset="0"/>
              </a:rPr>
              <a:t>,</a:t>
            </a:r>
            <a:r>
              <a:rPr lang="ru-RU" altLang="en-US" sz="2600" b="1" dirty="0" smtClean="0">
                <a:solidFill>
                  <a:srgbClr val="FF9900"/>
                </a:solidFill>
                <a:latin typeface="Arial" panose="020B0604020202020204" pitchFamily="34" charset="0"/>
                <a:cs typeface="Arial" panose="020B0604020202020204" pitchFamily="34" charset="0"/>
              </a:rPr>
              <a:t> </a:t>
            </a:r>
            <a:r>
              <a:rPr lang="en-US" altLang="en-US" sz="2600" b="1" i="1" dirty="0" smtClean="0">
                <a:solidFill>
                  <a:srgbClr val="FF0000"/>
                </a:solidFill>
                <a:latin typeface="Arial" panose="020B0604020202020204" pitchFamily="34" charset="0"/>
                <a:cs typeface="Arial" panose="020B0604020202020204" pitchFamily="34" charset="0"/>
              </a:rPr>
              <a:t>PCP</a:t>
            </a:r>
            <a:r>
              <a:rPr lang="ru-RU" altLang="en-US" sz="2600" b="1" dirty="0" smtClean="0">
                <a:solidFill>
                  <a:srgbClr val="FF9900"/>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и </a:t>
            </a:r>
            <a:r>
              <a:rPr lang="ru-RU" altLang="en-US" sz="2600" b="1" dirty="0" smtClean="0">
                <a:solidFill>
                  <a:srgbClr val="FF0000"/>
                </a:solidFill>
                <a:latin typeface="Arial" panose="020B0604020202020204" pitchFamily="34" charset="0"/>
                <a:cs typeface="Arial" panose="020B0604020202020204" pitchFamily="34" charset="0"/>
              </a:rPr>
              <a:t>магичне печурке</a:t>
            </a:r>
            <a:r>
              <a:rPr lang="sr-Cyrl-RS" altLang="en-US" sz="2600" b="1" dirty="0" smtClean="0">
                <a:solidFill>
                  <a:srgbClr val="000066"/>
                </a:solidFill>
                <a:latin typeface="Arial" panose="020B0604020202020204" pitchFamily="34" charset="0"/>
                <a:cs typeface="Arial" panose="020B0604020202020204" pitchFamily="34" charset="0"/>
              </a:rPr>
              <a:t>; м</a:t>
            </a:r>
            <a:r>
              <a:rPr lang="sr-Cyrl-RS" altLang="en-US" sz="2600" b="1" dirty="0" smtClean="0">
                <a:solidFill>
                  <a:srgbClr val="9999FF"/>
                </a:solidFill>
                <a:latin typeface="Arial" panose="020B0604020202020204" pitchFamily="34" charset="0"/>
                <a:cs typeface="Arial" panose="020B0604020202020204" pitchFamily="34" charset="0"/>
              </a:rPr>
              <a:t>а</a:t>
            </a:r>
            <a:r>
              <a:rPr lang="sr-Cyrl-RS" altLang="en-US" sz="2600" b="1" dirty="0" smtClean="0">
                <a:solidFill>
                  <a:srgbClr val="009900"/>
                </a:solidFill>
                <a:latin typeface="Arial" panose="020B0604020202020204" pitchFamily="34" charset="0"/>
                <a:cs typeface="Arial" panose="020B0604020202020204" pitchFamily="34" charset="0"/>
              </a:rPr>
              <a:t>р</a:t>
            </a:r>
            <a:r>
              <a:rPr lang="sr-Cyrl-RS" altLang="en-US" sz="2600" b="1" dirty="0" smtClean="0">
                <a:solidFill>
                  <a:srgbClr val="FF0000"/>
                </a:solidFill>
                <a:latin typeface="Arial" panose="020B0604020202020204" pitchFamily="34" charset="0"/>
                <a:cs typeface="Arial" panose="020B0604020202020204" pitchFamily="34" charset="0"/>
              </a:rPr>
              <a:t>и</a:t>
            </a:r>
            <a:r>
              <a:rPr lang="sr-Cyrl-RS" altLang="en-US" sz="2600" b="1" dirty="0" smtClean="0">
                <a:solidFill>
                  <a:srgbClr val="FF9900"/>
                </a:solidFill>
                <a:latin typeface="Arial" panose="020B0604020202020204" pitchFamily="34" charset="0"/>
                <a:cs typeface="Arial" panose="020B0604020202020204" pitchFamily="34" charset="0"/>
              </a:rPr>
              <a:t>х</a:t>
            </a:r>
            <a:r>
              <a:rPr lang="sr-Cyrl-RS" altLang="en-US" sz="2600" b="1" dirty="0" smtClean="0">
                <a:solidFill>
                  <a:srgbClr val="009900"/>
                </a:solidFill>
                <a:latin typeface="Arial" panose="020B0604020202020204" pitchFamily="34" charset="0"/>
                <a:cs typeface="Arial" panose="020B0604020202020204" pitchFamily="34" charset="0"/>
              </a:rPr>
              <a:t>уана</a:t>
            </a:r>
            <a:r>
              <a:rPr lang="sr-Cyrl-RS" altLang="en-US" sz="2600" b="1" dirty="0" smtClean="0">
                <a:solidFill>
                  <a:schemeClr val="hlink"/>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 е</a:t>
            </a:r>
            <a:r>
              <a:rPr lang="sr-Cyrl-RS" altLang="en-US" sz="2600" b="1" dirty="0" smtClean="0">
                <a:solidFill>
                  <a:schemeClr val="hlink"/>
                </a:solidFill>
                <a:latin typeface="Arial" panose="020B0604020202020204" pitchFamily="34" charset="0"/>
                <a:cs typeface="Arial" panose="020B0604020202020204" pitchFamily="34" charset="0"/>
              </a:rPr>
              <a:t>к</a:t>
            </a:r>
            <a:r>
              <a:rPr lang="sr-Cyrl-RS" altLang="en-US" sz="2600" b="1" dirty="0" smtClean="0">
                <a:solidFill>
                  <a:srgbClr val="9900CC"/>
                </a:solidFill>
                <a:latin typeface="Arial" panose="020B0604020202020204" pitchFamily="34" charset="0"/>
                <a:cs typeface="Arial" panose="020B0604020202020204" pitchFamily="34" charset="0"/>
              </a:rPr>
              <a:t>с</a:t>
            </a:r>
            <a:r>
              <a:rPr lang="sr-Cyrl-RS" altLang="en-US" sz="2600" b="1" dirty="0" smtClean="0">
                <a:solidFill>
                  <a:srgbClr val="FF0000"/>
                </a:solidFill>
                <a:latin typeface="Arial" panose="020B0604020202020204" pitchFamily="34" charset="0"/>
                <a:cs typeface="Arial" panose="020B0604020202020204" pitchFamily="34" charset="0"/>
              </a:rPr>
              <a:t>тази</a:t>
            </a:r>
            <a:r>
              <a:rPr lang="sr-Cyrl-RS" altLang="en-US" sz="2600" b="1" dirty="0" smtClean="0">
                <a:solidFill>
                  <a:srgbClr val="000066"/>
                </a:solidFill>
                <a:latin typeface="Arial" panose="020B0604020202020204" pitchFamily="34" charset="0"/>
                <a:cs typeface="Arial" panose="020B0604020202020204" pitchFamily="34" charset="0"/>
              </a:rPr>
              <a:t> (комбиновано дејство)...</a:t>
            </a:r>
            <a:r>
              <a:rPr lang="ru-RU" altLang="en-US" sz="2600" b="1" dirty="0" smtClean="0">
                <a:solidFill>
                  <a:srgbClr val="000066"/>
                </a:solidFill>
                <a:latin typeface="Arial" panose="020B0604020202020204" pitchFamily="34" charset="0"/>
                <a:cs typeface="Arial" panose="020B0604020202020204" pitchFamily="34" charset="0"/>
              </a:rPr>
              <a:t> </a:t>
            </a:r>
            <a:endParaRPr lang="sr-Cyrl-RS" altLang="en-US" sz="2600" b="1" dirty="0" smtClean="0">
              <a:solidFill>
                <a:srgbClr val="000066"/>
              </a:solidFill>
              <a:latin typeface="Arial" panose="020B0604020202020204" pitchFamily="34" charset="0"/>
              <a:cs typeface="Arial" panose="020B0604020202020204" pitchFamily="34" charset="0"/>
            </a:endParaRPr>
          </a:p>
          <a:p>
            <a:pPr eaLnBrk="1" hangingPunct="1">
              <a:lnSpc>
                <a:spcPct val="80000"/>
              </a:lnSpc>
            </a:pPr>
            <a:r>
              <a:rPr lang="sr-Cyrl-RS" altLang="en-US" sz="2600" b="1" dirty="0" smtClean="0">
                <a:solidFill>
                  <a:srgbClr val="0099FF"/>
                </a:solidFill>
                <a:latin typeface="Arial" panose="020B0604020202020204" pitchFamily="34" charset="0"/>
                <a:cs typeface="Arial" panose="020B0604020202020204" pitchFamily="34" charset="0"/>
              </a:rPr>
              <a:t>ДЕЛИРИЈАНТИ</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FF"/>
                </a:solidFill>
                <a:latin typeface="Arial" panose="020B0604020202020204" pitchFamily="34" charset="0"/>
                <a:cs typeface="Arial" panose="020B0604020202020204" pitchFamily="34" charset="0"/>
              </a:rPr>
              <a:t>испарљиви</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лепак</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боје</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разре</a:t>
            </a:r>
            <a:r>
              <a:rPr lang="en-US" altLang="en-US" sz="2600" b="1" dirty="0" smtClean="0">
                <a:solidFill>
                  <a:srgbClr val="000066"/>
                </a:solidFill>
                <a:latin typeface="Arial" panose="020B0604020202020204" pitchFamily="34" charset="0"/>
                <a:cs typeface="Arial" panose="020B0604020202020204" pitchFamily="34" charset="0"/>
              </a:rPr>
              <a:t>ђ</a:t>
            </a:r>
            <a:r>
              <a:rPr lang="ru-RU" altLang="en-US" sz="2600" b="1" dirty="0" smtClean="0">
                <a:solidFill>
                  <a:srgbClr val="000066"/>
                </a:solidFill>
                <a:latin typeface="Arial" panose="020B0604020202020204" pitchFamily="34" charset="0"/>
                <a:cs typeface="Arial" panose="020B0604020202020204" pitchFamily="34" charset="0"/>
              </a:rPr>
              <a:t>ива</a:t>
            </a:r>
            <a:r>
              <a:rPr lang="en-US" altLang="en-US" sz="2600" b="1" dirty="0" smtClean="0">
                <a:solidFill>
                  <a:srgbClr val="000066"/>
                </a:solidFill>
                <a:latin typeface="Arial" panose="020B0604020202020204" pitchFamily="34" charset="0"/>
                <a:cs typeface="Arial" panose="020B0604020202020204" pitchFamily="34" charset="0"/>
              </a:rPr>
              <a:t>ч</a:t>
            </a:r>
            <a:r>
              <a:rPr lang="ru-RU" altLang="en-US" sz="2600" b="1" dirty="0" smtClean="0">
                <a:solidFill>
                  <a:srgbClr val="000066"/>
                </a:solidFill>
                <a:latin typeface="Arial" panose="020B0604020202020204" pitchFamily="34" charset="0"/>
                <a:cs typeface="Arial" panose="020B0604020202020204" pitchFamily="34" charset="0"/>
              </a:rPr>
              <a:t>и</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лакови</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бензин</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ацетон</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бронза</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FF"/>
                </a:solidFill>
                <a:latin typeface="Arial" panose="020B0604020202020204" pitchFamily="34" charset="0"/>
                <a:cs typeface="Arial" panose="020B0604020202020204" pitchFamily="34" charset="0"/>
              </a:rPr>
              <a:t>гасови</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лакови за косу</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дезодоранси</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спрејеви</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FF"/>
                </a:solidFill>
                <a:latin typeface="Arial" panose="020B0604020202020204" pitchFamily="34" charset="0"/>
                <a:cs typeface="Arial" panose="020B0604020202020204" pitchFamily="34" charset="0"/>
              </a:rPr>
              <a:t>медицински анестетици</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етар</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халотан</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хлороформ</a:t>
            </a:r>
            <a:r>
              <a:rPr lang="sr-Cyrl-RS" altLang="en-US" sz="2600" b="1" dirty="0" smtClean="0">
                <a:solidFill>
                  <a:srgbClr val="000066"/>
                </a:solidFill>
                <a:latin typeface="Arial" panose="020B0604020202020204" pitchFamily="34" charset="0"/>
                <a:cs typeface="Arial" panose="020B0604020202020204" pitchFamily="34" charset="0"/>
              </a:rPr>
              <a:t>) и</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FF"/>
                </a:solidFill>
                <a:latin typeface="Arial" panose="020B0604020202020204" pitchFamily="34" charset="0"/>
                <a:cs typeface="Arial" panose="020B0604020202020204" pitchFamily="34" charset="0"/>
              </a:rPr>
              <a:t>нитрити</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амил</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нитрит</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поперс</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бутил</a:t>
            </a:r>
            <a:r>
              <a:rPr lang="sr-Latn-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нитрит</a:t>
            </a:r>
            <a:r>
              <a:rPr lang="sr-Cyrl-RS" altLang="en-US" sz="2600" b="1" dirty="0" smtClean="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 </a:t>
            </a:r>
            <a:endParaRPr lang="sr-Cyrl-RS" altLang="en-US" sz="2600" b="1" dirty="0" smtClean="0">
              <a:solidFill>
                <a:srgbClr val="000066"/>
              </a:solidFill>
              <a:latin typeface="Arial" panose="020B0604020202020204" pitchFamily="34" charset="0"/>
              <a:cs typeface="Arial" panose="020B0604020202020204" pitchFamily="34" charset="0"/>
            </a:endParaRPr>
          </a:p>
          <a:p>
            <a:pPr eaLnBrk="1" hangingPunct="1">
              <a:lnSpc>
                <a:spcPct val="80000"/>
              </a:lnSpc>
            </a:pPr>
            <a:r>
              <a:rPr lang="sr-Cyrl-RS" altLang="en-US" sz="2600" b="1" dirty="0" smtClean="0">
                <a:solidFill>
                  <a:srgbClr val="FF0000"/>
                </a:solidFill>
                <a:latin typeface="Arial" panose="020B0604020202020204" pitchFamily="34" charset="0"/>
                <a:cs typeface="Arial" panose="020B0604020202020204" pitchFamily="34" charset="0"/>
              </a:rPr>
              <a:t>КОМБИН</a:t>
            </a:r>
            <a:r>
              <a:rPr lang="sr-Cyrl-RS" altLang="en-US" sz="2600" b="1" dirty="0" smtClean="0">
                <a:solidFill>
                  <a:srgbClr val="9999FF"/>
                </a:solidFill>
                <a:latin typeface="Arial" panose="020B0604020202020204" pitchFamily="34" charset="0"/>
                <a:cs typeface="Arial" panose="020B0604020202020204" pitchFamily="34" charset="0"/>
              </a:rPr>
              <a:t>О</a:t>
            </a:r>
            <a:r>
              <a:rPr lang="sr-Cyrl-RS" altLang="en-US" sz="2600" b="1" dirty="0" smtClean="0">
                <a:solidFill>
                  <a:srgbClr val="000066"/>
                </a:solidFill>
                <a:latin typeface="Arial" panose="020B0604020202020204" pitchFamily="34" charset="0"/>
                <a:cs typeface="Arial" panose="020B0604020202020204" pitchFamily="34" charset="0"/>
              </a:rPr>
              <a:t>В</a:t>
            </a:r>
            <a:r>
              <a:rPr lang="sr-Cyrl-RS" altLang="en-US" sz="2600" b="1" dirty="0" smtClean="0">
                <a:solidFill>
                  <a:srgbClr val="009900"/>
                </a:solidFill>
                <a:latin typeface="Arial" panose="020B0604020202020204" pitchFamily="34" charset="0"/>
                <a:cs typeface="Arial" panose="020B0604020202020204" pitchFamily="34" charset="0"/>
              </a:rPr>
              <a:t>А</a:t>
            </a:r>
            <a:r>
              <a:rPr lang="sr-Cyrl-RS" altLang="en-US" sz="2600" b="1" dirty="0" smtClean="0">
                <a:solidFill>
                  <a:srgbClr val="9900CC"/>
                </a:solidFill>
                <a:latin typeface="Arial" panose="020B0604020202020204" pitchFamily="34" charset="0"/>
                <a:cs typeface="Arial" panose="020B0604020202020204" pitchFamily="34" charset="0"/>
              </a:rPr>
              <a:t>Н</a:t>
            </a:r>
            <a:r>
              <a:rPr lang="sr-Cyrl-RS" altLang="en-US" sz="2600" b="1" dirty="0" smtClean="0">
                <a:solidFill>
                  <a:srgbClr val="6666FF"/>
                </a:solidFill>
                <a:latin typeface="Arial" panose="020B0604020202020204" pitchFamily="34" charset="0"/>
                <a:cs typeface="Arial" panose="020B0604020202020204" pitchFamily="34" charset="0"/>
              </a:rPr>
              <a:t>О</a:t>
            </a:r>
            <a:r>
              <a:rPr lang="sr-Cyrl-RS" altLang="en-US" sz="2600" b="1" dirty="0" smtClean="0">
                <a:solidFill>
                  <a:srgbClr val="FF9900"/>
                </a:solidFill>
                <a:latin typeface="Arial" panose="020B0604020202020204" pitchFamily="34" charset="0"/>
                <a:cs typeface="Arial" panose="020B0604020202020204" pitchFamily="34" charset="0"/>
              </a:rPr>
              <a:t>Г</a:t>
            </a:r>
            <a:r>
              <a:rPr lang="sr-Cyrl-R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9900"/>
                </a:solidFill>
                <a:latin typeface="Arial" panose="020B0604020202020204" pitchFamily="34" charset="0"/>
                <a:cs typeface="Arial" panose="020B0604020202020204" pitchFamily="34" charset="0"/>
              </a:rPr>
              <a:t>ДЕЈСТВА</a:t>
            </a:r>
            <a:r>
              <a:rPr lang="sr-Cyrl-RS" altLang="en-US" sz="2600" b="1" dirty="0" smtClean="0">
                <a:solidFill>
                  <a:srgbClr val="000066"/>
                </a:solidFill>
                <a:latin typeface="Arial" panose="020B0604020202020204" pitchFamily="34" charset="0"/>
                <a:cs typeface="Arial" panose="020B0604020202020204" pitchFamily="34" charset="0"/>
              </a:rPr>
              <a:t>: м</a:t>
            </a:r>
            <a:r>
              <a:rPr lang="sr-Cyrl-RS" altLang="en-US" sz="2600" b="1" dirty="0" smtClean="0">
                <a:solidFill>
                  <a:srgbClr val="9999FF"/>
                </a:solidFill>
                <a:latin typeface="Arial" panose="020B0604020202020204" pitchFamily="34" charset="0"/>
                <a:cs typeface="Arial" panose="020B0604020202020204" pitchFamily="34" charset="0"/>
              </a:rPr>
              <a:t>а</a:t>
            </a:r>
            <a:r>
              <a:rPr lang="sr-Cyrl-RS" altLang="en-US" sz="2600" b="1" dirty="0" smtClean="0">
                <a:solidFill>
                  <a:srgbClr val="009900"/>
                </a:solidFill>
                <a:latin typeface="Arial" panose="020B0604020202020204" pitchFamily="34" charset="0"/>
                <a:cs typeface="Arial" panose="020B0604020202020204" pitchFamily="34" charset="0"/>
              </a:rPr>
              <a:t>р</a:t>
            </a:r>
            <a:r>
              <a:rPr lang="sr-Cyrl-RS" altLang="en-US" sz="2600" b="1" dirty="0" smtClean="0">
                <a:solidFill>
                  <a:srgbClr val="FF0000"/>
                </a:solidFill>
                <a:latin typeface="Arial" panose="020B0604020202020204" pitchFamily="34" charset="0"/>
                <a:cs typeface="Arial" panose="020B0604020202020204" pitchFamily="34" charset="0"/>
              </a:rPr>
              <a:t>и</a:t>
            </a:r>
            <a:r>
              <a:rPr lang="sr-Cyrl-RS" altLang="en-US" sz="2600" b="1" dirty="0" smtClean="0">
                <a:solidFill>
                  <a:srgbClr val="FF9900"/>
                </a:solidFill>
                <a:latin typeface="Arial" panose="020B0604020202020204" pitchFamily="34" charset="0"/>
                <a:cs typeface="Arial" panose="020B0604020202020204" pitchFamily="34" charset="0"/>
              </a:rPr>
              <a:t>х</a:t>
            </a:r>
            <a:r>
              <a:rPr lang="sr-Cyrl-RS" altLang="en-US" sz="2600" b="1" dirty="0" smtClean="0">
                <a:solidFill>
                  <a:srgbClr val="009900"/>
                </a:solidFill>
                <a:latin typeface="Arial" panose="020B0604020202020204" pitchFamily="34" charset="0"/>
                <a:cs typeface="Arial" panose="020B0604020202020204" pitchFamily="34" charset="0"/>
              </a:rPr>
              <a:t>уана</a:t>
            </a:r>
            <a:r>
              <a:rPr lang="sr-Cyrl-RS" altLang="en-US" sz="2600" b="1" dirty="0" smtClean="0">
                <a:solidFill>
                  <a:schemeClr val="hlink"/>
                </a:solidFill>
                <a:latin typeface="Arial" panose="020B0604020202020204" pitchFamily="34" charset="0"/>
                <a:cs typeface="Arial" panose="020B0604020202020204" pitchFamily="34" charset="0"/>
              </a:rPr>
              <a:t> и син</a:t>
            </a:r>
            <a:r>
              <a:rPr lang="sr-Cyrl-RS" altLang="en-US" sz="2600" b="1" dirty="0" smtClean="0">
                <a:solidFill>
                  <a:srgbClr val="FF0000"/>
                </a:solidFill>
                <a:latin typeface="Arial" panose="020B0604020202020204" pitchFamily="34" charset="0"/>
                <a:cs typeface="Arial" panose="020B0604020202020204" pitchFamily="34" charset="0"/>
              </a:rPr>
              <a:t>тет</a:t>
            </a:r>
            <a:r>
              <a:rPr lang="sr-Cyrl-RS" altLang="en-US" sz="2600" b="1" dirty="0" smtClean="0">
                <a:solidFill>
                  <a:srgbClr val="FF9900"/>
                </a:solidFill>
                <a:latin typeface="Arial" panose="020B0604020202020204" pitchFamily="34" charset="0"/>
                <a:cs typeface="Arial" panose="020B0604020202020204" pitchFamily="34" charset="0"/>
              </a:rPr>
              <a:t>ички </a:t>
            </a:r>
            <a:r>
              <a:rPr lang="sr-Cyrl-RS" altLang="en-US" sz="2600" b="1" dirty="0" smtClean="0">
                <a:solidFill>
                  <a:srgbClr val="0066FF"/>
                </a:solidFill>
                <a:latin typeface="Arial" panose="020B0604020202020204" pitchFamily="34" charset="0"/>
                <a:cs typeface="Arial" panose="020B0604020202020204" pitchFamily="34" charset="0"/>
              </a:rPr>
              <a:t>кана</a:t>
            </a:r>
            <a:r>
              <a:rPr lang="sr-Cyrl-RS" altLang="en-US" sz="2600" b="1" dirty="0" smtClean="0">
                <a:solidFill>
                  <a:srgbClr val="FF0000"/>
                </a:solidFill>
                <a:latin typeface="Arial" panose="020B0604020202020204" pitchFamily="34" charset="0"/>
                <a:cs typeface="Arial" panose="020B0604020202020204" pitchFamily="34" charset="0"/>
              </a:rPr>
              <a:t>бино</a:t>
            </a:r>
            <a:r>
              <a:rPr lang="sr-Cyrl-RS" altLang="en-US" sz="2600" b="1" dirty="0" smtClean="0">
                <a:solidFill>
                  <a:srgbClr val="00CC00"/>
                </a:solidFill>
                <a:latin typeface="Arial" panose="020B0604020202020204" pitchFamily="34" charset="0"/>
                <a:cs typeface="Arial" panose="020B0604020202020204" pitchFamily="34" charset="0"/>
              </a:rPr>
              <a:t>иди</a:t>
            </a:r>
            <a:r>
              <a:rPr lang="sr-Cyrl-RS" altLang="en-US" sz="2600" b="1" dirty="0" smtClean="0">
                <a:solidFill>
                  <a:schemeClr val="hlink"/>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комбиновано халуциногено и седативно дејство</a:t>
            </a:r>
            <a:r>
              <a:rPr lang="sr-Cyrl-RS" altLang="en-US" sz="2600" b="1" dirty="0" smtClean="0">
                <a:solidFill>
                  <a:srgbClr val="000066"/>
                </a:solidFill>
                <a:latin typeface="Arial" panose="020B0604020202020204" pitchFamily="34" charset="0"/>
                <a:cs typeface="Arial" panose="020B0604020202020204" pitchFamily="34" charset="0"/>
              </a:rPr>
              <a:t>) и е</a:t>
            </a:r>
            <a:r>
              <a:rPr lang="sr-Cyrl-RS" altLang="en-US" sz="2600" b="1" dirty="0" smtClean="0">
                <a:solidFill>
                  <a:schemeClr val="hlink"/>
                </a:solidFill>
                <a:latin typeface="Arial" panose="020B0604020202020204" pitchFamily="34" charset="0"/>
                <a:cs typeface="Arial" panose="020B0604020202020204" pitchFamily="34" charset="0"/>
              </a:rPr>
              <a:t>к</a:t>
            </a:r>
            <a:r>
              <a:rPr lang="sr-Cyrl-RS" altLang="en-US" sz="2600" b="1" dirty="0" smtClean="0">
                <a:solidFill>
                  <a:srgbClr val="9900CC"/>
                </a:solidFill>
                <a:latin typeface="Arial" panose="020B0604020202020204" pitchFamily="34" charset="0"/>
                <a:cs typeface="Arial" panose="020B0604020202020204" pitchFamily="34" charset="0"/>
              </a:rPr>
              <a:t>с</a:t>
            </a:r>
            <a:r>
              <a:rPr lang="sr-Cyrl-RS" altLang="en-US" sz="2600" b="1" dirty="0" smtClean="0">
                <a:solidFill>
                  <a:srgbClr val="FF0000"/>
                </a:solidFill>
                <a:latin typeface="Arial" panose="020B0604020202020204" pitchFamily="34" charset="0"/>
                <a:cs typeface="Arial" panose="020B0604020202020204" pitchFamily="34" charset="0"/>
              </a:rPr>
              <a:t>тази</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халуциногено и стимулативно дејство</a:t>
            </a:r>
            <a:r>
              <a:rPr lang="sr-Cyrl-RS" altLang="en-US" sz="2600" b="1" dirty="0" smtClean="0">
                <a:solidFill>
                  <a:srgbClr val="000066"/>
                </a:solidFill>
                <a:latin typeface="Arial" panose="020B0604020202020204" pitchFamily="34" charset="0"/>
                <a:cs typeface="Arial" panose="020B0604020202020204" pitchFamily="34" charset="0"/>
              </a:rPr>
              <a:t>), </a:t>
            </a:r>
            <a:r>
              <a:rPr lang="en-US" altLang="en-US" sz="2600" b="1" dirty="0" smtClean="0">
                <a:solidFill>
                  <a:srgbClr val="FF0000"/>
                </a:solidFill>
                <a:latin typeface="Arial" panose="020B0604020202020204" pitchFamily="34" charset="0"/>
                <a:cs typeface="Arial" panose="020B0604020202020204" pitchFamily="34" charset="0"/>
              </a:rPr>
              <a:t>“</a:t>
            </a:r>
            <a:r>
              <a:rPr lang="en-US" altLang="en-US" sz="2600" b="1" dirty="0" err="1" smtClean="0">
                <a:solidFill>
                  <a:srgbClr val="FF0000"/>
                </a:solidFill>
                <a:latin typeface="Arial" panose="020B0604020202020204" pitchFamily="34" charset="0"/>
                <a:cs typeface="Arial" panose="020B0604020202020204" pitchFamily="34" charset="0"/>
              </a:rPr>
              <a:t>нове</a:t>
            </a:r>
            <a:r>
              <a:rPr lang="en-US" altLang="en-US" sz="2600" b="1" dirty="0" smtClean="0">
                <a:solidFill>
                  <a:srgbClr val="FF0000"/>
                </a:solidFill>
                <a:latin typeface="Arial" panose="020B0604020202020204" pitchFamily="34" charset="0"/>
                <a:cs typeface="Arial" panose="020B0604020202020204" pitchFamily="34" charset="0"/>
              </a:rPr>
              <a:t> </a:t>
            </a:r>
            <a:r>
              <a:rPr lang="en-US" altLang="en-US" sz="2600" b="1" dirty="0" err="1" smtClean="0">
                <a:solidFill>
                  <a:srgbClr val="0099FF"/>
                </a:solidFill>
                <a:latin typeface="Arial" panose="020B0604020202020204" pitchFamily="34" charset="0"/>
                <a:cs typeface="Arial" panose="020B0604020202020204" pitchFamily="34" charset="0"/>
              </a:rPr>
              <a:t>дроге</a:t>
            </a:r>
            <a:r>
              <a:rPr lang="sr-Cyrl-RS" altLang="en-US" sz="2600" b="1" dirty="0" smtClean="0">
                <a:solidFill>
                  <a:srgbClr val="FF0000"/>
                </a:solidFill>
                <a:latin typeface="Arial" panose="020B0604020202020204" pitchFamily="34" charset="0"/>
                <a:cs typeface="Arial" panose="020B0604020202020204" pitchFamily="34" charset="0"/>
              </a:rPr>
              <a:t>”</a:t>
            </a:r>
            <a:r>
              <a:rPr lang="sr-Cyrl-RS" altLang="en-US" sz="2600" b="1" dirty="0" smtClean="0">
                <a:solidFill>
                  <a:srgbClr val="000066"/>
                </a:solidFill>
                <a:latin typeface="Arial" panose="020B0604020202020204" pitchFamily="34" charset="0"/>
                <a:cs typeface="Arial" panose="020B0604020202020204" pitchFamily="34" charset="0"/>
              </a:rPr>
              <a:t>; политоксикоманија (мешање ПАС).</a:t>
            </a:r>
            <a:endParaRPr lang="en-US" altLang="en-US" sz="26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54599"/>
      </p:ext>
    </p:extLst>
  </p:cSld>
  <p:clrMapOvr>
    <a:masterClrMapping/>
  </p:clrMapOvr>
  <p:transition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28600" y="0"/>
            <a:ext cx="11811000" cy="1143000"/>
          </a:xfrm>
        </p:spPr>
        <p:txBody>
          <a:bodyPr/>
          <a:lstStyle/>
          <a:p>
            <a:pPr algn="ctr" eaLnBrk="1" hangingPunct="1"/>
            <a:r>
              <a:rPr lang="sr-Cyrl-RS" altLang="en-US" sz="3200" b="1" dirty="0">
                <a:solidFill>
                  <a:srgbClr val="000066"/>
                </a:solidFill>
                <a:latin typeface="Arial" panose="020B0604020202020204" pitchFamily="34" charset="0"/>
                <a:cs typeface="Arial" panose="020B0604020202020204" pitchFamily="34" charset="0"/>
              </a:rPr>
              <a:t>Најчешће психоактивне супстанце (ПАС</a:t>
            </a:r>
            <a:r>
              <a:rPr lang="sr-Cyrl-RS" altLang="en-US" sz="3200" b="1" dirty="0" smtClean="0">
                <a:solidFill>
                  <a:srgbClr val="000066"/>
                </a:solidFill>
                <a:latin typeface="Arial" panose="020B0604020202020204" pitchFamily="34" charset="0"/>
                <a:cs typeface="Arial" panose="020B0604020202020204" pitchFamily="34" charset="0"/>
              </a:rPr>
              <a:t>) које </a:t>
            </a:r>
            <a:r>
              <a:rPr lang="sr-Cyrl-RS" altLang="en-US" sz="3200" b="1" dirty="0">
                <a:solidFill>
                  <a:srgbClr val="000066"/>
                </a:solidFill>
                <a:latin typeface="Arial" panose="020B0604020202020204" pitchFamily="34" charset="0"/>
                <a:cs typeface="Arial" panose="020B0604020202020204" pitchFamily="34" charset="0"/>
              </a:rPr>
              <a:t>се користе, </a:t>
            </a:r>
            <a:r>
              <a:rPr lang="sr-Cyrl-RS" altLang="en-US" sz="3200" b="1" dirty="0" smtClean="0">
                <a:solidFill>
                  <a:srgbClr val="000066"/>
                </a:solidFill>
                <a:latin typeface="Arial" panose="020B0604020202020204" pitchFamily="34" charset="0"/>
                <a:cs typeface="Arial" panose="020B0604020202020204" pitchFamily="34" charset="0"/>
              </a:rPr>
              <a:t>злоупотребљавају и </a:t>
            </a:r>
            <a:r>
              <a:rPr lang="sr-Cyrl-RS" altLang="en-US" sz="3200" b="1" dirty="0">
                <a:solidFill>
                  <a:srgbClr val="000066"/>
                </a:solidFill>
                <a:latin typeface="Arial" panose="020B0604020202020204" pitchFamily="34" charset="0"/>
                <a:cs typeface="Arial" panose="020B0604020202020204" pitchFamily="34" charset="0"/>
              </a:rPr>
              <a:t>доводе до болести зависности </a:t>
            </a:r>
            <a:endParaRPr lang="en-US" altLang="en-US" sz="3200" b="1" dirty="0">
              <a:solidFill>
                <a:srgbClr val="000066"/>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4294967295"/>
          </p:nvPr>
        </p:nvSpPr>
        <p:spPr>
          <a:xfrm>
            <a:off x="381000" y="1066800"/>
            <a:ext cx="10744200" cy="5867400"/>
          </a:xfrm>
        </p:spPr>
        <p:txBody>
          <a:bodyPr/>
          <a:lstStyle/>
          <a:p>
            <a:pPr eaLnBrk="1" hangingPunct="1">
              <a:lnSpc>
                <a:spcPct val="80000"/>
              </a:lnSpc>
            </a:pPr>
            <a:r>
              <a:rPr lang="sr-Cyrl-RS" altLang="en-US" sz="2400" b="1" dirty="0">
                <a:solidFill>
                  <a:srgbClr val="FF0000"/>
                </a:solidFill>
                <a:latin typeface="Arial" panose="020B0604020202020204" pitchFamily="34" charset="0"/>
                <a:cs typeface="Arial" panose="020B0604020202020204" pitchFamily="34" charset="0"/>
              </a:rPr>
              <a:t>Легалне</a:t>
            </a:r>
            <a:r>
              <a:rPr lang="en-US" altLang="en-US" sz="2400" b="1" dirty="0">
                <a:solidFill>
                  <a:srgbClr val="FF0000"/>
                </a:solidFill>
                <a:latin typeface="Arial" panose="020B0604020202020204" pitchFamily="34" charset="0"/>
                <a:cs typeface="Arial" panose="020B0604020202020204" pitchFamily="34" charset="0"/>
              </a:rPr>
              <a:t> </a:t>
            </a:r>
            <a:r>
              <a:rPr lang="sr-Cyrl-RS" altLang="en-US" sz="2400" b="1" dirty="0">
                <a:solidFill>
                  <a:srgbClr val="FF0000"/>
                </a:solidFill>
                <a:latin typeface="Arial" panose="020B0604020202020204" pitchFamily="34" charset="0"/>
                <a:cs typeface="Arial" panose="020B0604020202020204" pitchFamily="34" charset="0"/>
              </a:rPr>
              <a:t>за старије од 18 година:</a:t>
            </a:r>
          </a:p>
          <a:p>
            <a:pPr eaLnBrk="1" hangingPunct="1">
              <a:lnSpc>
                <a:spcPct val="80000"/>
              </a:lnSpc>
              <a:buFontTx/>
              <a:buNone/>
            </a:pPr>
            <a:r>
              <a:rPr lang="sr-Cyrl-RS" altLang="en-US" sz="2400" b="1" dirty="0" smtClean="0">
                <a:solidFill>
                  <a:srgbClr val="000066"/>
                </a:solidFill>
                <a:latin typeface="Arial" panose="020B0604020202020204" pitchFamily="34" charset="0"/>
                <a:cs typeface="Arial" panose="020B0604020202020204" pitchFamily="34" charset="0"/>
              </a:rPr>
              <a:t>Кофеин</a:t>
            </a:r>
          </a:p>
          <a:p>
            <a:pPr eaLnBrk="1" hangingPunct="1">
              <a:lnSpc>
                <a:spcPct val="80000"/>
              </a:lnSpc>
              <a:buFontTx/>
              <a:buNone/>
            </a:pPr>
            <a:r>
              <a:rPr lang="sr-Cyrl-RS" altLang="en-US" sz="2400" b="1" dirty="0" smtClean="0">
                <a:solidFill>
                  <a:srgbClr val="000066"/>
                </a:solidFill>
                <a:latin typeface="Arial" panose="020B0604020202020204" pitchFamily="34" charset="0"/>
                <a:cs typeface="Arial" panose="020B0604020202020204" pitchFamily="34" charset="0"/>
              </a:rPr>
              <a:t>Дуван</a:t>
            </a:r>
            <a:r>
              <a:rPr lang="sr-Cyrl-RS" altLang="en-US" sz="2400" dirty="0" smtClean="0">
                <a:solidFill>
                  <a:srgbClr val="000066"/>
                </a:solidFill>
                <a:latin typeface="Arial" panose="020B0604020202020204" pitchFamily="34" charset="0"/>
                <a:cs typeface="Arial" panose="020B0604020202020204" pitchFamily="34" charset="0"/>
              </a:rPr>
              <a:t> </a:t>
            </a:r>
            <a:endParaRPr lang="sr-Cyrl-RS" altLang="en-US" sz="2400" dirty="0">
              <a:solidFill>
                <a:srgbClr val="000066"/>
              </a:solidFill>
              <a:latin typeface="Arial" panose="020B0604020202020204" pitchFamily="34" charset="0"/>
              <a:cs typeface="Arial" panose="020B0604020202020204" pitchFamily="34" charset="0"/>
            </a:endParaRPr>
          </a:p>
          <a:p>
            <a:pPr eaLnBrk="1" hangingPunct="1">
              <a:lnSpc>
                <a:spcPct val="80000"/>
              </a:lnSpc>
              <a:buFontTx/>
              <a:buNone/>
            </a:pPr>
            <a:r>
              <a:rPr lang="sr-Cyrl-RS" altLang="en-US" sz="2400" b="1" dirty="0" smtClean="0">
                <a:solidFill>
                  <a:srgbClr val="000066"/>
                </a:solidFill>
                <a:latin typeface="Arial" panose="020B0604020202020204" pitchFamily="34" charset="0"/>
                <a:cs typeface="Arial" panose="020B0604020202020204" pitchFamily="34" charset="0"/>
              </a:rPr>
              <a:t>Алкохол</a:t>
            </a:r>
            <a:endParaRPr lang="sr-Cyrl-RS" altLang="en-US" sz="1000" dirty="0">
              <a:solidFill>
                <a:srgbClr val="000066"/>
              </a:solidFill>
              <a:latin typeface="Arial" panose="020B0604020202020204" pitchFamily="34" charset="0"/>
              <a:cs typeface="Arial" panose="020B0604020202020204" pitchFamily="34" charset="0"/>
            </a:endParaRPr>
          </a:p>
          <a:p>
            <a:pPr eaLnBrk="1" hangingPunct="1">
              <a:lnSpc>
                <a:spcPct val="80000"/>
              </a:lnSpc>
            </a:pPr>
            <a:r>
              <a:rPr lang="sr-Cyrl-RS" altLang="en-US" sz="2400" b="1" dirty="0">
                <a:solidFill>
                  <a:srgbClr val="FF0000"/>
                </a:solidFill>
                <a:latin typeface="Arial" panose="020B0604020202020204" pitchFamily="34" charset="0"/>
                <a:cs typeface="Arial" panose="020B0604020202020204" pitchFamily="34" charset="0"/>
              </a:rPr>
              <a:t>Нелегалне:</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Дуван</a:t>
            </a:r>
            <a:r>
              <a:rPr lang="sr-Cyrl-RS" altLang="en-US" sz="2400" dirty="0">
                <a:solidFill>
                  <a:srgbClr val="000066"/>
                </a:solidFill>
                <a:latin typeface="Arial" panose="020B0604020202020204" pitchFamily="34" charset="0"/>
                <a:cs typeface="Arial" panose="020B0604020202020204" pitchFamily="34" charset="0"/>
              </a:rPr>
              <a:t> (за млађе од 18 година)</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Алкохол</a:t>
            </a:r>
            <a:r>
              <a:rPr lang="sr-Cyrl-RS" altLang="en-US" sz="2400" dirty="0">
                <a:solidFill>
                  <a:srgbClr val="000066"/>
                </a:solidFill>
                <a:latin typeface="Arial" panose="020B0604020202020204" pitchFamily="34" charset="0"/>
                <a:cs typeface="Arial" panose="020B0604020202020204" pitchFamily="34" charset="0"/>
              </a:rPr>
              <a:t> (за млађе од 18 година)</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Канабис и синтетички канабиноиди (“сканк”)</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Екстази</a:t>
            </a:r>
            <a:r>
              <a:rPr lang="sr-Cyrl-RS" altLang="en-US" sz="2400" dirty="0">
                <a:solidFill>
                  <a:srgbClr val="000066"/>
                </a:solidFill>
                <a:latin typeface="Arial" panose="020B0604020202020204" pitchFamily="34" charset="0"/>
                <a:cs typeface="Arial" panose="020B0604020202020204" pitchFamily="34" charset="0"/>
              </a:rPr>
              <a:t> (</a:t>
            </a:r>
            <a:r>
              <a:rPr lang="en-US" altLang="en-US" sz="2400" i="1" dirty="0">
                <a:solidFill>
                  <a:srgbClr val="000066"/>
                </a:solidFill>
                <a:latin typeface="Arial" panose="020B0604020202020204" pitchFamily="34" charset="0"/>
                <a:cs typeface="Arial" panose="020B0604020202020204" pitchFamily="34" charset="0"/>
              </a:rPr>
              <a:t>MDMA, MDA</a:t>
            </a:r>
            <a:r>
              <a:rPr lang="en-US" altLang="en-US" sz="2400" dirty="0">
                <a:solidFill>
                  <a:srgbClr val="000066"/>
                </a:solidFill>
                <a:latin typeface="Arial" panose="020B0604020202020204" pitchFamily="34" charset="0"/>
                <a:cs typeface="Arial" panose="020B0604020202020204" pitchFamily="34" charset="0"/>
              </a:rPr>
              <a:t>)</a:t>
            </a:r>
            <a:endParaRPr lang="sr-Cyrl-RS" altLang="en-US" sz="2400" dirty="0">
              <a:solidFill>
                <a:srgbClr val="000066"/>
              </a:solidFill>
              <a:latin typeface="Arial" panose="020B0604020202020204" pitchFamily="34" charset="0"/>
              <a:cs typeface="Arial" panose="020B0604020202020204" pitchFamily="34" charset="0"/>
            </a:endParaRP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Амфетамин</a:t>
            </a:r>
            <a:r>
              <a:rPr lang="sr-Cyrl-RS" altLang="en-US" sz="2400" dirty="0">
                <a:solidFill>
                  <a:srgbClr val="000066"/>
                </a:solidFill>
                <a:latin typeface="Arial" panose="020B0604020202020204" pitchFamily="34" charset="0"/>
                <a:cs typeface="Arial" panose="020B0604020202020204" pitchFamily="34" charset="0"/>
              </a:rPr>
              <a:t> (метамфетамин)</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Хероин</a:t>
            </a:r>
            <a:r>
              <a:rPr lang="sr-Cyrl-RS" altLang="en-US" sz="2400" dirty="0">
                <a:solidFill>
                  <a:srgbClr val="000066"/>
                </a:solidFill>
                <a:latin typeface="Arial" panose="020B0604020202020204" pitchFamily="34" charset="0"/>
                <a:cs typeface="Arial" panose="020B0604020202020204" pitchFamily="34" charset="0"/>
              </a:rPr>
              <a:t> </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Кокаин </a:t>
            </a:r>
          </a:p>
          <a:p>
            <a:pPr eaLnBrk="1" hangingPunct="1">
              <a:lnSpc>
                <a:spcPct val="80000"/>
              </a:lnSpc>
              <a:buFontTx/>
              <a:buNone/>
            </a:pPr>
            <a:r>
              <a:rPr lang="sr-Cyrl-RS" altLang="en-US" sz="2400" b="1" dirty="0">
                <a:solidFill>
                  <a:srgbClr val="000066"/>
                </a:solidFill>
                <a:latin typeface="Arial" panose="020B0604020202020204" pitchFamily="34" charset="0"/>
                <a:cs typeface="Arial" panose="020B0604020202020204" pitchFamily="34" charset="0"/>
              </a:rPr>
              <a:t>“Нове дроге” </a:t>
            </a:r>
            <a:r>
              <a:rPr lang="sr-Latn-RS" altLang="en-US" sz="1800" dirty="0">
                <a:solidFill>
                  <a:srgbClr val="000066"/>
                </a:solidFill>
                <a:latin typeface="Arial" panose="020B0604020202020204" pitchFamily="34" charset="0"/>
                <a:cs typeface="Arial" panose="020B0604020202020204" pitchFamily="34" charset="0"/>
              </a:rPr>
              <a:t>(синтетички </a:t>
            </a:r>
            <a:r>
              <a:rPr lang="sr-Cyrl-RS" altLang="en-US" sz="1800" dirty="0">
                <a:solidFill>
                  <a:srgbClr val="000066"/>
                </a:solidFill>
                <a:latin typeface="Arial" panose="020B0604020202020204" pitchFamily="34" charset="0"/>
                <a:cs typeface="Arial" panose="020B0604020202020204" pitchFamily="34" charset="0"/>
              </a:rPr>
              <a:t>катинони, синтетички канабиноиди, фенетиламини, триптамини, пиперазини, опиоиди, гамахидроксибутират /</a:t>
            </a:r>
            <a:r>
              <a:rPr lang="en-US" altLang="en-US" sz="1800" i="1" dirty="0">
                <a:solidFill>
                  <a:srgbClr val="000066"/>
                </a:solidFill>
                <a:latin typeface="Arial" panose="020B0604020202020204" pitchFamily="34" charset="0"/>
                <a:cs typeface="Arial" panose="020B0604020202020204" pitchFamily="34" charset="0"/>
              </a:rPr>
              <a:t>GHB, </a:t>
            </a:r>
            <a:r>
              <a:rPr lang="sr-Cyrl-RS" altLang="en-US" sz="1800" dirty="0">
                <a:solidFill>
                  <a:srgbClr val="000066"/>
                </a:solidFill>
                <a:latin typeface="Arial" panose="020B0604020202020204" pitchFamily="34" charset="0"/>
                <a:cs typeface="Arial" panose="020B0604020202020204" pitchFamily="34" charset="0"/>
              </a:rPr>
              <a:t>фенциклидин/</a:t>
            </a:r>
            <a:r>
              <a:rPr lang="en-US" altLang="en-US" sz="1800" i="1" dirty="0">
                <a:solidFill>
                  <a:srgbClr val="000066"/>
                </a:solidFill>
                <a:latin typeface="Arial" panose="020B0604020202020204" pitchFamily="34" charset="0"/>
                <a:cs typeface="Arial" panose="020B0604020202020204" pitchFamily="34" charset="0"/>
              </a:rPr>
              <a:t>PCP</a:t>
            </a:r>
            <a:r>
              <a:rPr lang="sr-Cyrl-RS" altLang="en-US" sz="1800" dirty="0">
                <a:solidFill>
                  <a:srgbClr val="000066"/>
                </a:solidFill>
                <a:latin typeface="Arial" panose="020B0604020202020204" pitchFamily="34" charset="0"/>
                <a:cs typeface="Arial" panose="020B0604020202020204" pitchFamily="34" charset="0"/>
              </a:rPr>
              <a:t>, кетамин...)</a:t>
            </a:r>
            <a:r>
              <a:rPr lang="sr-Latn-RS" altLang="en-US" sz="1800" dirty="0">
                <a:solidFill>
                  <a:srgbClr val="000066"/>
                </a:solidFill>
                <a:latin typeface="Arial" panose="020B0604020202020204" pitchFamily="34" charset="0"/>
                <a:cs typeface="Arial" panose="020B0604020202020204" pitchFamily="34" charset="0"/>
              </a:rPr>
              <a:t> </a:t>
            </a:r>
            <a:r>
              <a:rPr lang="sr-Cyrl-RS" altLang="en-US" sz="1800" dirty="0">
                <a:solidFill>
                  <a:srgbClr val="000066"/>
                </a:solidFill>
                <a:latin typeface="Arial" panose="020B0604020202020204" pitchFamily="34" charset="0"/>
                <a:cs typeface="Arial" panose="020B0604020202020204" pitchFamily="34" charset="0"/>
              </a:rPr>
              <a:t> </a:t>
            </a:r>
          </a:p>
          <a:p>
            <a:pPr eaLnBrk="1" hangingPunct="1">
              <a:lnSpc>
                <a:spcPct val="80000"/>
              </a:lnSpc>
              <a:buFontTx/>
              <a:buNone/>
            </a:pPr>
            <a:endParaRPr lang="en-US" altLang="en-US" sz="1800" dirty="0">
              <a:solidFill>
                <a:srgbClr val="000066"/>
              </a:solidFill>
              <a:latin typeface="Arial" panose="020B0604020202020204" pitchFamily="34" charset="0"/>
              <a:cs typeface="Arial" panose="020B0604020202020204" pitchFamily="34" charset="0"/>
            </a:endParaRPr>
          </a:p>
        </p:txBody>
      </p:sp>
      <p:sp>
        <p:nvSpPr>
          <p:cNvPr id="8196" name="Text Box 4"/>
          <p:cNvSpPr txBox="1">
            <a:spLocks noChangeArrowheads="1"/>
          </p:cNvSpPr>
          <p:nvPr/>
        </p:nvSpPr>
        <p:spPr bwMode="auto">
          <a:xfrm>
            <a:off x="7620000" y="4495800"/>
            <a:ext cx="41885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sr-Cyrl-RS" altLang="en-US" dirty="0" smtClean="0">
                <a:solidFill>
                  <a:srgbClr val="000066"/>
                </a:solidFill>
                <a:effectLst>
                  <a:outerShdw blurRad="38100" dist="38100" dir="2700000" algn="tl">
                    <a:srgbClr val="C0C0C0"/>
                  </a:outerShdw>
                </a:effectLst>
              </a:rPr>
              <a:t>Пажња! </a:t>
            </a:r>
          </a:p>
          <a:p>
            <a:pPr algn="ctr" eaLnBrk="1" hangingPunct="1">
              <a:defRPr/>
            </a:pPr>
            <a:r>
              <a:rPr lang="sr-Cyrl-RS" altLang="en-US" dirty="0" smtClean="0">
                <a:solidFill>
                  <a:srgbClr val="000066"/>
                </a:solidFill>
                <a:effectLst>
                  <a:outerShdw blurRad="38100" dist="38100" dir="2700000" algn="tl">
                    <a:srgbClr val="C0C0C0"/>
                  </a:outerShdw>
                </a:effectLst>
              </a:rPr>
              <a:t>П О Л И Т О К С И К О М А Н И Ј А</a:t>
            </a:r>
            <a:r>
              <a:rPr lang="en-US" altLang="en-US" dirty="0" smtClean="0">
                <a:solidFill>
                  <a:srgbClr val="000066"/>
                </a:solidFill>
                <a:effectLst>
                  <a:outerShdw blurRad="38100" dist="38100" dir="2700000" algn="tl">
                    <a:srgbClr val="C0C0C0"/>
                  </a:outerShdw>
                </a:effectLst>
              </a:rPr>
              <a:t> </a:t>
            </a:r>
            <a:endParaRPr lang="sr-Cyrl-RS" altLang="en-US" dirty="0" smtClean="0">
              <a:solidFill>
                <a:srgbClr val="000066"/>
              </a:solidFill>
              <a:effectLst>
                <a:outerShdw blurRad="38100" dist="38100" dir="2700000" algn="tl">
                  <a:srgbClr val="C0C0C0"/>
                </a:outerShdw>
              </a:effectLst>
            </a:endParaRPr>
          </a:p>
          <a:p>
            <a:pPr algn="ctr" eaLnBrk="1" hangingPunct="1">
              <a:defRPr/>
            </a:pPr>
            <a:r>
              <a:rPr lang="sr-Cyrl-RS" altLang="en-US" dirty="0" smtClean="0">
                <a:solidFill>
                  <a:srgbClr val="000066"/>
                </a:solidFill>
                <a:effectLst>
                  <a:outerShdw blurRad="38100" dist="38100" dir="2700000" algn="tl">
                    <a:srgbClr val="C0C0C0"/>
                  </a:outerShdw>
                </a:effectLst>
              </a:rPr>
              <a:t>и СТЕРОИДИ</a:t>
            </a:r>
            <a:endParaRPr lang="en-US" altLang="en-US" dirty="0" smtClean="0">
              <a:solidFill>
                <a:srgbClr val="000066"/>
              </a:solidFill>
              <a:effectLst>
                <a:outerShdw blurRad="38100" dist="38100" dir="2700000" algn="tl">
                  <a:srgbClr val="C0C0C0"/>
                </a:outerShdw>
              </a:effectLst>
            </a:endParaRPr>
          </a:p>
        </p:txBody>
      </p:sp>
    </p:spTree>
    <p:extLst>
      <p:ext uri="{BB962C8B-B14F-4D97-AF65-F5344CB8AC3E}">
        <p14:creationId xmlns:p14="http://schemas.microsoft.com/office/powerpoint/2010/main" val="470904380"/>
      </p:ext>
    </p:extLst>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1"/>
          <p:cNvGrpSpPr>
            <a:grpSpLocks/>
          </p:cNvGrpSpPr>
          <p:nvPr/>
        </p:nvGrpSpPr>
        <p:grpSpPr bwMode="auto">
          <a:xfrm>
            <a:off x="2438400" y="201614"/>
            <a:ext cx="8229600" cy="6656387"/>
            <a:chOff x="288" y="144"/>
            <a:chExt cx="5184" cy="4193"/>
          </a:xfrm>
        </p:grpSpPr>
        <p:grpSp>
          <p:nvGrpSpPr>
            <p:cNvPr id="7173" name="Group 40"/>
            <p:cNvGrpSpPr>
              <a:grpSpLocks/>
            </p:cNvGrpSpPr>
            <p:nvPr/>
          </p:nvGrpSpPr>
          <p:grpSpPr bwMode="auto">
            <a:xfrm>
              <a:off x="288" y="144"/>
              <a:ext cx="5184" cy="4193"/>
              <a:chOff x="288" y="144"/>
              <a:chExt cx="5184" cy="4193"/>
            </a:xfrm>
          </p:grpSpPr>
          <p:sp>
            <p:nvSpPr>
              <p:cNvPr id="7186" name="Rectangle 3"/>
              <p:cNvSpPr>
                <a:spLocks noChangeArrowheads="1"/>
              </p:cNvSpPr>
              <p:nvPr/>
            </p:nvSpPr>
            <p:spPr bwMode="auto">
              <a:xfrm>
                <a:off x="288" y="144"/>
                <a:ext cx="2592"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87" name="Rectangle 4"/>
              <p:cNvSpPr>
                <a:spLocks noChangeArrowheads="1"/>
              </p:cNvSpPr>
              <p:nvPr/>
            </p:nvSpPr>
            <p:spPr bwMode="auto">
              <a:xfrm>
                <a:off x="2880" y="144"/>
                <a:ext cx="2592"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a:latin typeface="Calibri" panose="020F0502020204030204" pitchFamily="34" charset="0"/>
                  </a:rPr>
                  <a:t>Синтетички канабиноиди</a:t>
                </a:r>
              </a:p>
              <a:p>
                <a:pPr>
                  <a:buFontTx/>
                  <a:buNone/>
                </a:pPr>
                <a:r>
                  <a:rPr lang="sr-Latn-CS" altLang="en-US" sz="1600"/>
                  <a:t>“Освеживачи ваздуха”; </a:t>
                </a:r>
                <a:r>
                  <a:rPr lang="sr-Latn-CS" altLang="en-US" sz="1600" i="1"/>
                  <a:t>“</a:t>
                </a:r>
                <a:r>
                  <a:rPr lang="en-US" altLang="en-US" sz="1600" i="1"/>
                  <a:t>Herbal highs</a:t>
                </a:r>
                <a:r>
                  <a:rPr lang="en-US" altLang="en-US" sz="1600"/>
                  <a:t>”</a:t>
                </a:r>
                <a:endParaRPr lang="sr-Latn-CS" altLang="en-US" sz="1600"/>
              </a:p>
              <a:p>
                <a:pPr>
                  <a:buFontTx/>
                  <a:buNone/>
                </a:pPr>
                <a:endParaRPr lang="en-US" altLang="en-US" sz="1600"/>
              </a:p>
            </p:txBody>
          </p:sp>
          <p:sp>
            <p:nvSpPr>
              <p:cNvPr id="7188" name="Rectangle 5"/>
              <p:cNvSpPr>
                <a:spLocks noChangeArrowheads="1"/>
              </p:cNvSpPr>
              <p:nvPr/>
            </p:nvSpPr>
            <p:spPr bwMode="auto">
              <a:xfrm>
                <a:off x="288" y="801"/>
                <a:ext cx="2592"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89" name="Rectangle 6"/>
              <p:cNvSpPr>
                <a:spLocks noChangeArrowheads="1"/>
              </p:cNvSpPr>
              <p:nvPr/>
            </p:nvSpPr>
            <p:spPr bwMode="auto">
              <a:xfrm>
                <a:off x="2880" y="801"/>
                <a:ext cx="2592"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a:latin typeface="Calibri" panose="020F0502020204030204" pitchFamily="34" charset="0"/>
                  </a:rPr>
                  <a:t>Синтетички катинони</a:t>
                </a:r>
              </a:p>
              <a:p>
                <a:pPr eaLnBrk="1" hangingPunct="1">
                  <a:spcBef>
                    <a:spcPct val="50000"/>
                  </a:spcBef>
                  <a:buFontTx/>
                  <a:buNone/>
                </a:pPr>
                <a:r>
                  <a:rPr lang="sr-Latn-CS" altLang="en-US" sz="1600"/>
                  <a:t>“</a:t>
                </a:r>
                <a:r>
                  <a:rPr lang="sr-Cyrl-RS" altLang="en-US" sz="1600"/>
                  <a:t>С</a:t>
                </a:r>
                <a:r>
                  <a:rPr lang="sr-Latn-CS" altLang="en-US" sz="1600"/>
                  <a:t>оли за купање, прихрањивачи биљака, сред</a:t>
                </a:r>
                <a:r>
                  <a:rPr lang="sr-Cyrl-RS" altLang="en-US" sz="1600"/>
                  <a:t>с</a:t>
                </a:r>
                <a:r>
                  <a:rPr lang="sr-Latn-CS" altLang="en-US" sz="1600"/>
                  <a:t>тва за чишћење телефона”</a:t>
                </a:r>
                <a:r>
                  <a:rPr lang="en-US" altLang="en-US" sz="1600"/>
                  <a:t> </a:t>
                </a:r>
                <a:r>
                  <a:rPr lang="sr-Latn-RS" altLang="en-US" sz="1600"/>
                  <a:t>        </a:t>
                </a:r>
                <a:r>
                  <a:rPr lang="sr-Cyrl-RS" altLang="en-US" sz="1600">
                    <a:latin typeface="Calibri" panose="020F0502020204030204" pitchFamily="34" charset="0"/>
                    <a:cs typeface="Calibri" panose="020F0502020204030204" pitchFamily="34" charset="0"/>
                  </a:rPr>
                  <a:t>(</a:t>
                </a:r>
                <a:r>
                  <a:rPr lang="sr-Latn-RS" altLang="en-US" sz="1600">
                    <a:latin typeface="Calibri" panose="020F0502020204030204" pitchFamily="34" charset="0"/>
                    <a:cs typeface="Calibri" panose="020F0502020204030204" pitchFamily="34" charset="0"/>
                  </a:rPr>
                  <a:t>„</a:t>
                </a:r>
                <a:r>
                  <a:rPr lang="sr-Latn-RS" altLang="en-US" sz="1600" i="1">
                    <a:latin typeface="Calibri" panose="020F0502020204030204" pitchFamily="34" charset="0"/>
                    <a:cs typeface="Calibri" panose="020F0502020204030204" pitchFamily="34" charset="0"/>
                  </a:rPr>
                  <a:t>Med-cat“, „Mjau-mjau“...)</a:t>
                </a:r>
                <a:endParaRPr lang="en-US" altLang="en-US" sz="1600">
                  <a:latin typeface="Calibri" panose="020F0502020204030204" pitchFamily="34" charset="0"/>
                  <a:cs typeface="Calibri" panose="020F0502020204030204" pitchFamily="34" charset="0"/>
                </a:endParaRPr>
              </a:p>
              <a:p>
                <a:pPr>
                  <a:buFontTx/>
                  <a:buNone/>
                </a:pPr>
                <a:endParaRPr lang="en-US" altLang="en-US" sz="1600"/>
              </a:p>
            </p:txBody>
          </p:sp>
          <p:sp>
            <p:nvSpPr>
              <p:cNvPr id="7190" name="Rectangle 7"/>
              <p:cNvSpPr>
                <a:spLocks noChangeArrowheads="1"/>
              </p:cNvSpPr>
              <p:nvPr/>
            </p:nvSpPr>
            <p:spPr bwMode="auto">
              <a:xfrm>
                <a:off x="288" y="1658"/>
                <a:ext cx="259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1" name="Rectangle 8"/>
              <p:cNvSpPr>
                <a:spLocks noChangeArrowheads="1"/>
              </p:cNvSpPr>
              <p:nvPr/>
            </p:nvSpPr>
            <p:spPr bwMode="auto">
              <a:xfrm>
                <a:off x="2880" y="1658"/>
                <a:ext cx="259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a:latin typeface="Calibri" panose="020F0502020204030204" pitchFamily="34" charset="0"/>
                  </a:rPr>
                  <a:t>Фенетиламини</a:t>
                </a:r>
              </a:p>
              <a:p>
                <a:pPr>
                  <a:buFontTx/>
                  <a:buNone/>
                </a:pPr>
                <a:r>
                  <a:rPr lang="sr-Latn-CS" altLang="en-US" sz="1600"/>
                  <a:t>“</a:t>
                </a:r>
                <a:r>
                  <a:rPr lang="sr-Cyrl-RS" altLang="en-US" sz="1600"/>
                  <a:t>Е</a:t>
                </a:r>
                <a:r>
                  <a:rPr lang="sr-Latn-CS" altLang="en-US" sz="1600"/>
                  <a:t>ксперименталне супстанце, дијететски суплементи” (</a:t>
                </a:r>
                <a:r>
                  <a:rPr lang="sr-Latn-CS" altLang="en-US" sz="1600" i="1">
                    <a:latin typeface="Calibri" panose="020F0502020204030204" pitchFamily="34" charset="0"/>
                  </a:rPr>
                  <a:t>Lucky Seven, Seventh Heaven</a:t>
                </a:r>
                <a:r>
                  <a:rPr lang="sr-Latn-CS" altLang="en-US" sz="1600">
                    <a:latin typeface="Calibri" panose="020F0502020204030204" pitchFamily="34" charset="0"/>
                  </a:rPr>
                  <a:t>)</a:t>
                </a:r>
                <a:endParaRPr lang="en-US" altLang="en-US" sz="1600"/>
              </a:p>
            </p:txBody>
          </p:sp>
          <p:sp>
            <p:nvSpPr>
              <p:cNvPr id="7192" name="Rectangle 9"/>
              <p:cNvSpPr>
                <a:spLocks noChangeArrowheads="1"/>
              </p:cNvSpPr>
              <p:nvPr/>
            </p:nvSpPr>
            <p:spPr bwMode="auto">
              <a:xfrm>
                <a:off x="288" y="2284"/>
                <a:ext cx="259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3" name="Rectangle 10"/>
              <p:cNvSpPr>
                <a:spLocks noChangeArrowheads="1"/>
              </p:cNvSpPr>
              <p:nvPr/>
            </p:nvSpPr>
            <p:spPr bwMode="auto">
              <a:xfrm>
                <a:off x="2880" y="2284"/>
                <a:ext cx="259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a:latin typeface="Calibri" panose="020F0502020204030204" pitchFamily="34" charset="0"/>
                  </a:rPr>
                  <a:t>Синтетички опиоиди</a:t>
                </a:r>
              </a:p>
              <a:p>
                <a:pPr eaLnBrk="1" hangingPunct="1">
                  <a:spcBef>
                    <a:spcPct val="50000"/>
                  </a:spcBef>
                  <a:buFontTx/>
                  <a:buNone/>
                </a:pPr>
                <a:r>
                  <a:rPr lang="sr-Latn-CS" altLang="en-US" sz="1600"/>
                  <a:t>“</a:t>
                </a:r>
                <a:r>
                  <a:rPr lang="sr-Cyrl-RS" altLang="en-US" sz="1600"/>
                  <a:t>Л</a:t>
                </a:r>
                <a:r>
                  <a:rPr lang="sr-Latn-CS" altLang="en-US" sz="1600"/>
                  <a:t>екови-аналгетици”, “синтетички хероин”</a:t>
                </a:r>
              </a:p>
              <a:p>
                <a:pPr eaLnBrk="1" hangingPunct="1">
                  <a:spcBef>
                    <a:spcPct val="50000"/>
                  </a:spcBef>
                  <a:buFontTx/>
                  <a:buNone/>
                </a:pPr>
                <a:endParaRPr lang="en-US" altLang="en-US" sz="1600"/>
              </a:p>
            </p:txBody>
          </p:sp>
          <p:sp>
            <p:nvSpPr>
              <p:cNvPr id="7194" name="Rectangle 11"/>
              <p:cNvSpPr>
                <a:spLocks noChangeArrowheads="1"/>
              </p:cNvSpPr>
              <p:nvPr/>
            </p:nvSpPr>
            <p:spPr bwMode="auto">
              <a:xfrm>
                <a:off x="288" y="3187"/>
                <a:ext cx="259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5" name="Rectangle 12"/>
              <p:cNvSpPr>
                <a:spLocks noChangeArrowheads="1"/>
              </p:cNvSpPr>
              <p:nvPr/>
            </p:nvSpPr>
            <p:spPr bwMode="auto">
              <a:xfrm>
                <a:off x="2880" y="3187"/>
                <a:ext cx="259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a:latin typeface="Calibri" panose="020F0502020204030204" pitchFamily="34" charset="0"/>
                  </a:rPr>
                  <a:t>Бензипиперазини</a:t>
                </a:r>
              </a:p>
              <a:p>
                <a:pPr eaLnBrk="1" hangingPunct="1">
                  <a:spcBef>
                    <a:spcPct val="50000"/>
                  </a:spcBef>
                  <a:buFontTx/>
                  <a:buNone/>
                </a:pPr>
                <a:r>
                  <a:rPr lang="sr-Latn-CS" altLang="en-US" sz="1600"/>
                  <a:t>“</a:t>
                </a:r>
                <a:r>
                  <a:rPr lang="sr-Cyrl-RS" altLang="en-US" sz="1600"/>
                  <a:t>П</a:t>
                </a:r>
                <a:r>
                  <a:rPr lang="sr-Latn-CS" altLang="en-US" sz="1600"/>
                  <a:t>илуле за забаву” - „</a:t>
                </a:r>
                <a:r>
                  <a:rPr lang="sr-Latn-CS" altLang="en-US" sz="1600" i="1">
                    <a:latin typeface="Calibri" panose="020F0502020204030204" pitchFamily="34" charset="0"/>
                    <a:cs typeface="Calibri" panose="020F0502020204030204" pitchFamily="34" charset="0"/>
                  </a:rPr>
                  <a:t>Herbal parthy pills</a:t>
                </a:r>
                <a:r>
                  <a:rPr lang="sr-Latn-CS" altLang="en-US" sz="1600"/>
                  <a:t>“</a:t>
                </a:r>
                <a:endParaRPr lang="en-US" altLang="en-US" sz="2800"/>
              </a:p>
            </p:txBody>
          </p:sp>
          <p:sp>
            <p:nvSpPr>
              <p:cNvPr id="7196" name="Rectangle 13"/>
              <p:cNvSpPr>
                <a:spLocks noChangeArrowheads="1"/>
              </p:cNvSpPr>
              <p:nvPr/>
            </p:nvSpPr>
            <p:spPr bwMode="auto">
              <a:xfrm>
                <a:off x="288" y="3744"/>
                <a:ext cx="2592"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7" name="Rectangle 14"/>
              <p:cNvSpPr>
                <a:spLocks noChangeArrowheads="1"/>
              </p:cNvSpPr>
              <p:nvPr/>
            </p:nvSpPr>
            <p:spPr bwMode="auto">
              <a:xfrm>
                <a:off x="2880" y="3744"/>
                <a:ext cx="2592"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a:latin typeface="Calibri" panose="020F0502020204030204" pitchFamily="34" charset="0"/>
                  </a:rPr>
                  <a:t>Триптамини</a:t>
                </a:r>
              </a:p>
              <a:p>
                <a:pPr eaLnBrk="1" hangingPunct="1">
                  <a:spcBef>
                    <a:spcPct val="50000"/>
                  </a:spcBef>
                  <a:buFontTx/>
                  <a:buNone/>
                </a:pPr>
                <a:r>
                  <a:rPr lang="sr-Latn-CS" altLang="en-US" sz="1600"/>
                  <a:t>“</a:t>
                </a:r>
                <a:r>
                  <a:rPr lang="sr-Cyrl-RS" altLang="en-US" sz="1600"/>
                  <a:t>Р</a:t>
                </a:r>
                <a:r>
                  <a:rPr lang="sr-Latn-CS" altLang="en-US" sz="1600"/>
                  <a:t>екреативне дроге”</a:t>
                </a:r>
                <a:r>
                  <a:rPr lang="sr-Latn-CS" altLang="en-US" sz="1600">
                    <a:latin typeface="Calibri" panose="020F0502020204030204" pitchFamily="34" charset="0"/>
                    <a:cs typeface="Calibri" panose="020F0502020204030204" pitchFamily="34" charset="0"/>
                  </a:rPr>
                  <a:t>(</a:t>
                </a:r>
                <a:r>
                  <a:rPr lang="sr-Latn-CS" altLang="en-US" sz="1600" i="1">
                    <a:latin typeface="Calibri" panose="020F0502020204030204" pitchFamily="34" charset="0"/>
                    <a:cs typeface="Calibri" panose="020F0502020204030204" pitchFamily="34" charset="0"/>
                  </a:rPr>
                  <a:t>Foxy, Foxy-methoxy...)</a:t>
                </a:r>
                <a:endParaRPr lang="en-US" altLang="en-US" sz="2800"/>
              </a:p>
            </p:txBody>
          </p:sp>
          <p:sp>
            <p:nvSpPr>
              <p:cNvPr id="7198" name="Line 15"/>
              <p:cNvSpPr>
                <a:spLocks noChangeShapeType="1"/>
              </p:cNvSpPr>
              <p:nvPr/>
            </p:nvSpPr>
            <p:spPr bwMode="auto">
              <a:xfrm>
                <a:off x="2880" y="144"/>
                <a:ext cx="0" cy="419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16"/>
              <p:cNvSpPr>
                <a:spLocks noChangeShapeType="1"/>
              </p:cNvSpPr>
              <p:nvPr/>
            </p:nvSpPr>
            <p:spPr bwMode="auto">
              <a:xfrm>
                <a:off x="288" y="801"/>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17"/>
              <p:cNvSpPr>
                <a:spLocks noChangeShapeType="1"/>
              </p:cNvSpPr>
              <p:nvPr/>
            </p:nvSpPr>
            <p:spPr bwMode="auto">
              <a:xfrm>
                <a:off x="288" y="1658"/>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18"/>
              <p:cNvSpPr>
                <a:spLocks noChangeShapeType="1"/>
              </p:cNvSpPr>
              <p:nvPr/>
            </p:nvSpPr>
            <p:spPr bwMode="auto">
              <a:xfrm>
                <a:off x="288" y="2284"/>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Line 19"/>
              <p:cNvSpPr>
                <a:spLocks noChangeShapeType="1"/>
              </p:cNvSpPr>
              <p:nvPr/>
            </p:nvSpPr>
            <p:spPr bwMode="auto">
              <a:xfrm>
                <a:off x="288" y="3187"/>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Line 20"/>
              <p:cNvSpPr>
                <a:spLocks noChangeShapeType="1"/>
              </p:cNvSpPr>
              <p:nvPr/>
            </p:nvSpPr>
            <p:spPr bwMode="auto">
              <a:xfrm>
                <a:off x="288" y="3744"/>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21"/>
              <p:cNvSpPr>
                <a:spLocks noChangeShapeType="1"/>
              </p:cNvSpPr>
              <p:nvPr/>
            </p:nvSpPr>
            <p:spPr bwMode="auto">
              <a:xfrm>
                <a:off x="288" y="144"/>
                <a:ext cx="0" cy="419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22"/>
              <p:cNvSpPr>
                <a:spLocks noChangeShapeType="1"/>
              </p:cNvSpPr>
              <p:nvPr/>
            </p:nvSpPr>
            <p:spPr bwMode="auto">
              <a:xfrm>
                <a:off x="5472" y="144"/>
                <a:ext cx="0" cy="419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23"/>
              <p:cNvSpPr>
                <a:spLocks noChangeShapeType="1"/>
              </p:cNvSpPr>
              <p:nvPr/>
            </p:nvSpPr>
            <p:spPr bwMode="auto">
              <a:xfrm>
                <a:off x="288" y="144"/>
                <a:ext cx="518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24"/>
              <p:cNvSpPr>
                <a:spLocks noChangeShapeType="1"/>
              </p:cNvSpPr>
              <p:nvPr/>
            </p:nvSpPr>
            <p:spPr bwMode="auto">
              <a:xfrm>
                <a:off x="288" y="4337"/>
                <a:ext cx="518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7174" name="Picture 29" descr="https://www.dea.gov/pr/multimedia-library/image-gallery/k2_spic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210"/>
              <a:ext cx="72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0" descr="synthetic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 y="255"/>
              <a:ext cx="907"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8" y="346"/>
              <a:ext cx="81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C:\Users\Russell\Pictures\Ivory-Wave-bath-salts-leg-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816"/>
              <a:ext cx="108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0" descr="Резултат слика за DEA phenethylamines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680"/>
              <a:ext cx="77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4" descr="tumblr_m6t73qLaEn1rn5pu7o1_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1680"/>
              <a:ext cx="136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1" descr="https://www.dea.gov/pr/multimedia-library/image-gallery/fentanyl/HEROIN%20FENTANY%20PILL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 y="2387"/>
              <a:ext cx="104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 y="3113"/>
              <a:ext cx="816"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82" name="Picture 4" descr="tumblr_nnz5rk0nxW1t86oaco1_5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 y="3730"/>
              <a:ext cx="907"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64" descr="Резултат слика за lsd blotter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3745"/>
              <a:ext cx="99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67" descr="Резултат слика за synthetic opioids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4" y="2387"/>
              <a:ext cx="1315"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68" descr="Сродна слика"/>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6" y="816"/>
              <a:ext cx="1270"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10" name="Text Box 42"/>
          <p:cNvSpPr txBox="1">
            <a:spLocks noChangeArrowheads="1"/>
          </p:cNvSpPr>
          <p:nvPr/>
        </p:nvSpPr>
        <p:spPr bwMode="auto">
          <a:xfrm>
            <a:off x="1789113" y="762000"/>
            <a:ext cx="45717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r-Cyrl-RS" altLang="en-US" sz="3200">
                <a:solidFill>
                  <a:srgbClr val="FF0000"/>
                </a:solidFill>
                <a:effectLst>
                  <a:outerShdw blurRad="38100" dist="38100" dir="2700000" algn="tl">
                    <a:srgbClr val="C0C0C0"/>
                  </a:outerShdw>
                </a:effectLst>
              </a:rPr>
              <a:t>Н</a:t>
            </a:r>
          </a:p>
          <a:p>
            <a:pPr>
              <a:defRPr/>
            </a:pPr>
            <a:r>
              <a:rPr lang="sr-Cyrl-RS" altLang="en-US" sz="3200">
                <a:solidFill>
                  <a:srgbClr val="FF0000"/>
                </a:solidFill>
                <a:effectLst>
                  <a:outerShdw blurRad="38100" dist="38100" dir="2700000" algn="tl">
                    <a:srgbClr val="C0C0C0"/>
                  </a:outerShdw>
                </a:effectLst>
              </a:rPr>
              <a:t>О</a:t>
            </a:r>
          </a:p>
          <a:p>
            <a:pPr>
              <a:defRPr/>
            </a:pPr>
            <a:r>
              <a:rPr lang="sr-Cyrl-RS" altLang="en-US" sz="3200">
                <a:solidFill>
                  <a:srgbClr val="FF0000"/>
                </a:solidFill>
                <a:effectLst>
                  <a:outerShdw blurRad="38100" dist="38100" dir="2700000" algn="tl">
                    <a:srgbClr val="C0C0C0"/>
                  </a:outerShdw>
                </a:effectLst>
              </a:rPr>
              <a:t>В</a:t>
            </a:r>
          </a:p>
          <a:p>
            <a:pPr>
              <a:defRPr/>
            </a:pPr>
            <a:r>
              <a:rPr lang="sr-Cyrl-RS" altLang="en-US" sz="3200">
                <a:solidFill>
                  <a:srgbClr val="FF0000"/>
                </a:solidFill>
                <a:effectLst>
                  <a:outerShdw blurRad="38100" dist="38100" dir="2700000" algn="tl">
                    <a:srgbClr val="C0C0C0"/>
                  </a:outerShdw>
                </a:effectLst>
              </a:rPr>
              <a:t>Е</a:t>
            </a:r>
          </a:p>
          <a:p>
            <a:pPr>
              <a:defRPr/>
            </a:pPr>
            <a:endParaRPr lang="sr-Cyrl-RS" altLang="en-US" sz="3200">
              <a:solidFill>
                <a:srgbClr val="FF0000"/>
              </a:solidFill>
              <a:effectLst>
                <a:outerShdw blurRad="38100" dist="38100" dir="2700000" algn="tl">
                  <a:srgbClr val="C0C0C0"/>
                </a:outerShdw>
              </a:effectLst>
            </a:endParaRPr>
          </a:p>
          <a:p>
            <a:pPr>
              <a:defRPr/>
            </a:pPr>
            <a:endParaRPr lang="sr-Cyrl-RS" altLang="en-US" sz="3200">
              <a:solidFill>
                <a:srgbClr val="FF0000"/>
              </a:solidFill>
              <a:effectLst>
                <a:outerShdw blurRad="38100" dist="38100" dir="2700000" algn="tl">
                  <a:srgbClr val="C0C0C0"/>
                </a:outerShdw>
              </a:effectLst>
            </a:endParaRPr>
          </a:p>
          <a:p>
            <a:pPr>
              <a:defRPr/>
            </a:pPr>
            <a:r>
              <a:rPr lang="sr-Cyrl-RS" altLang="en-US" sz="3200">
                <a:solidFill>
                  <a:srgbClr val="FF0000"/>
                </a:solidFill>
                <a:effectLst>
                  <a:outerShdw blurRad="38100" dist="38100" dir="2700000" algn="tl">
                    <a:srgbClr val="C0C0C0"/>
                  </a:outerShdw>
                </a:effectLst>
              </a:rPr>
              <a:t>Д</a:t>
            </a:r>
          </a:p>
          <a:p>
            <a:pPr>
              <a:defRPr/>
            </a:pPr>
            <a:r>
              <a:rPr lang="sr-Cyrl-RS" altLang="en-US" sz="3200">
                <a:solidFill>
                  <a:srgbClr val="FF0000"/>
                </a:solidFill>
                <a:effectLst>
                  <a:outerShdw blurRad="38100" dist="38100" dir="2700000" algn="tl">
                    <a:srgbClr val="C0C0C0"/>
                  </a:outerShdw>
                </a:effectLst>
              </a:rPr>
              <a:t>Р</a:t>
            </a:r>
          </a:p>
          <a:p>
            <a:pPr>
              <a:defRPr/>
            </a:pPr>
            <a:r>
              <a:rPr lang="sr-Cyrl-RS" altLang="en-US" sz="3200">
                <a:solidFill>
                  <a:srgbClr val="FF0000"/>
                </a:solidFill>
                <a:effectLst>
                  <a:outerShdw blurRad="38100" dist="38100" dir="2700000" algn="tl">
                    <a:srgbClr val="C0C0C0"/>
                  </a:outerShdw>
                </a:effectLst>
              </a:rPr>
              <a:t>О</a:t>
            </a:r>
          </a:p>
          <a:p>
            <a:pPr>
              <a:defRPr/>
            </a:pPr>
            <a:r>
              <a:rPr lang="sr-Cyrl-RS" altLang="en-US" sz="3200">
                <a:solidFill>
                  <a:srgbClr val="FF0000"/>
                </a:solidFill>
                <a:effectLst>
                  <a:outerShdw blurRad="38100" dist="38100" dir="2700000" algn="tl">
                    <a:srgbClr val="C0C0C0"/>
                  </a:outerShdw>
                </a:effectLst>
              </a:rPr>
              <a:t>Г</a:t>
            </a:r>
          </a:p>
          <a:p>
            <a:pPr>
              <a:defRPr/>
            </a:pPr>
            <a:r>
              <a:rPr lang="sr-Cyrl-RS" altLang="en-US" sz="3200">
                <a:solidFill>
                  <a:srgbClr val="FF0000"/>
                </a:solidFill>
                <a:effectLst>
                  <a:outerShdw blurRad="38100" dist="38100" dir="2700000" algn="tl">
                    <a:srgbClr val="C0C0C0"/>
                  </a:outerShdw>
                </a:effectLst>
              </a:rPr>
              <a:t>Е</a:t>
            </a:r>
            <a:endParaRPr lang="en-US" altLang="en-US" sz="3200">
              <a:solidFill>
                <a:srgbClr val="FF0000"/>
              </a:solidFill>
              <a:effectLst>
                <a:outerShdw blurRad="38100" dist="38100" dir="2700000" algn="tl">
                  <a:srgbClr val="C0C0C0"/>
                </a:outerShdw>
              </a:effectLst>
            </a:endParaRPr>
          </a:p>
        </p:txBody>
      </p:sp>
      <p:sp>
        <p:nvSpPr>
          <p:cNvPr id="59431" name="Text Box 39"/>
          <p:cNvSpPr txBox="1">
            <a:spLocks noChangeArrowheads="1"/>
          </p:cNvSpPr>
          <p:nvPr/>
        </p:nvSpPr>
        <p:spPr bwMode="auto">
          <a:xfrm>
            <a:off x="2362200" y="1539876"/>
            <a:ext cx="4267200" cy="5370701"/>
          </a:xfrm>
          <a:prstGeom prst="rect">
            <a:avLst/>
          </a:prstGeom>
          <a:solidFill>
            <a:schemeClr val="bg1">
              <a:alpha val="92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sr-Cyrl-RS" altLang="en-US" sz="2400" dirty="0">
                <a:solidFill>
                  <a:srgbClr val="FF0000"/>
                </a:solidFill>
                <a:effectLst>
                  <a:outerShdw blurRad="38100" dist="38100" dir="2700000" algn="tl">
                    <a:srgbClr val="C0C0C0"/>
                  </a:outerShdw>
                </a:effectLst>
              </a:rPr>
              <a:t>Шта је ту ново?</a:t>
            </a:r>
          </a:p>
          <a:p>
            <a:pPr eaLnBrk="1" hangingPunct="1">
              <a:spcBef>
                <a:spcPct val="50000"/>
              </a:spcBef>
              <a:buFontTx/>
              <a:buChar char="-"/>
              <a:defRPr/>
            </a:pPr>
            <a:r>
              <a:rPr lang="sr-Cyrl-RS" altLang="en-US" sz="2000" dirty="0"/>
              <a:t> Стотине врста                        </a:t>
            </a:r>
            <a:r>
              <a:rPr lang="en-US" altLang="en-US" sz="2000" dirty="0"/>
              <a:t> </a:t>
            </a:r>
            <a:r>
              <a:rPr lang="sr-Cyrl-RS" altLang="en-US" sz="2000" dirty="0"/>
              <a:t>   </a:t>
            </a:r>
            <a:r>
              <a:rPr lang="sr-Cyrl-RS" altLang="en-US" sz="1900" dirty="0"/>
              <a:t>(у ЕУ </a:t>
            </a:r>
            <a:r>
              <a:rPr lang="en-US" altLang="en-US" sz="1900" dirty="0"/>
              <a:t>&gt;</a:t>
            </a:r>
            <a:r>
              <a:rPr lang="sr-Cyrl-RS" altLang="en-US" sz="1900" dirty="0"/>
              <a:t>670 ПАКС; у Србији </a:t>
            </a:r>
            <a:r>
              <a:rPr lang="en-US" altLang="en-US" sz="1900" dirty="0"/>
              <a:t>&gt;450</a:t>
            </a:r>
            <a:r>
              <a:rPr lang="sr-Cyrl-RS" altLang="en-US" sz="1900" dirty="0"/>
              <a:t>)</a:t>
            </a:r>
            <a:r>
              <a:rPr lang="en-US" altLang="en-US" sz="1500" b="0" dirty="0"/>
              <a:t>;</a:t>
            </a:r>
            <a:endParaRPr lang="sr-Cyrl-RS" altLang="en-US" sz="1900" dirty="0"/>
          </a:p>
          <a:p>
            <a:pPr eaLnBrk="1" hangingPunct="1">
              <a:spcBef>
                <a:spcPct val="50000"/>
              </a:spcBef>
              <a:buFontTx/>
              <a:buChar char="-"/>
              <a:defRPr/>
            </a:pPr>
            <a:r>
              <a:rPr lang="sr-Cyrl-RS" altLang="en-US" sz="2000" dirty="0"/>
              <a:t> Неке врсте још нису на Списку ПАКС али постоје у систему раног упозорења ЕУ</a:t>
            </a:r>
            <a:r>
              <a:rPr lang="en-US" altLang="en-US" sz="1600" b="0" dirty="0"/>
              <a:t>;</a:t>
            </a:r>
            <a:endParaRPr lang="sr-Cyrl-RS" altLang="en-US" sz="2400" dirty="0"/>
          </a:p>
          <a:p>
            <a:pPr eaLnBrk="1" hangingPunct="1">
              <a:spcBef>
                <a:spcPct val="50000"/>
              </a:spcBef>
              <a:buFontTx/>
              <a:buChar char="-"/>
              <a:defRPr/>
            </a:pPr>
            <a:r>
              <a:rPr lang="sr-Cyrl-RS" altLang="en-US" sz="2000" dirty="0"/>
              <a:t> Делови грама потребни за 10000 доза</a:t>
            </a:r>
            <a:r>
              <a:rPr lang="en-US" altLang="en-US" sz="1600" b="0" dirty="0"/>
              <a:t>;</a:t>
            </a:r>
            <a:endParaRPr lang="sr-Cyrl-RS" altLang="en-US" sz="2000" dirty="0"/>
          </a:p>
          <a:p>
            <a:pPr eaLnBrk="1" hangingPunct="1">
              <a:spcBef>
                <a:spcPct val="50000"/>
              </a:spcBef>
              <a:buFontTx/>
              <a:buChar char="-"/>
              <a:defRPr/>
            </a:pPr>
            <a:r>
              <a:rPr lang="sr-Cyrl-RS" altLang="en-US" sz="2000" dirty="0"/>
              <a:t> Могућа изложеност без знања (пасивно)</a:t>
            </a:r>
            <a:r>
              <a:rPr lang="en-US" altLang="en-US" sz="1600" b="0" dirty="0"/>
              <a:t>;</a:t>
            </a:r>
            <a:endParaRPr lang="sr-Cyrl-RS" altLang="en-US" sz="2000" dirty="0"/>
          </a:p>
          <a:p>
            <a:pPr eaLnBrk="1" hangingPunct="1">
              <a:spcBef>
                <a:spcPct val="50000"/>
              </a:spcBef>
              <a:buFontTx/>
              <a:buChar char="-"/>
              <a:defRPr/>
            </a:pPr>
            <a:r>
              <a:rPr lang="sr-Cyrl-RS" altLang="en-US" sz="2000" dirty="0"/>
              <a:t> Само 1 доза – могуће фатална (нема стандарда састава)</a:t>
            </a:r>
            <a:r>
              <a:rPr lang="sr-Cyrl-RS" altLang="en-US" b="0" dirty="0" smtClean="0"/>
              <a:t>;</a:t>
            </a:r>
          </a:p>
          <a:p>
            <a:pPr eaLnBrk="1" hangingPunct="1">
              <a:spcBef>
                <a:spcPct val="50000"/>
              </a:spcBef>
              <a:buFontTx/>
              <a:buChar char="-"/>
              <a:defRPr/>
            </a:pPr>
            <a:r>
              <a:rPr lang="sr-Cyrl-RS" altLang="en-US" sz="2000" b="0" dirty="0"/>
              <a:t> </a:t>
            </a:r>
            <a:r>
              <a:rPr lang="sr-Cyrl-RS" altLang="en-US" sz="2000" dirty="0"/>
              <a:t>Клиничка слика интоксикације неретко непозната или бизарна</a:t>
            </a:r>
            <a:r>
              <a:rPr lang="sr-Cyrl-RS" altLang="en-US" sz="2000" b="0" dirty="0"/>
              <a:t>.</a:t>
            </a:r>
            <a:endParaRPr lang="en-US" altLang="en-US" sz="2000" b="0" dirty="0"/>
          </a:p>
        </p:txBody>
      </p:sp>
    </p:spTree>
    <p:extLst>
      <p:ext uri="{BB962C8B-B14F-4D97-AF65-F5344CB8AC3E}">
        <p14:creationId xmlns:p14="http://schemas.microsoft.com/office/powerpoint/2010/main" val="1048414527"/>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0"/>
                                  </p:stCondLst>
                                  <p:childTnLst>
                                    <p:set>
                                      <p:cBhvr>
                                        <p:cTn id="6" dur="1" fill="hold">
                                          <p:stCondLst>
                                            <p:cond delay="0"/>
                                          </p:stCondLst>
                                        </p:cTn>
                                        <p:tgtEl>
                                          <p:spTgt spid="59431"/>
                                        </p:tgtEl>
                                        <p:attrNameLst>
                                          <p:attrName>style.visibility</p:attrName>
                                        </p:attrNameLst>
                                      </p:cBhvr>
                                      <p:to>
                                        <p:strVal val="visible"/>
                                      </p:to>
                                    </p:set>
                                    <p:animEffect transition="in" filter="circle(in)">
                                      <p:cBhvr>
                                        <p:cTn id="7" dur="2000"/>
                                        <p:tgtEl>
                                          <p:spTgt spid="59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isällön paikkamerkki 2"/>
          <p:cNvSpPr>
            <a:spLocks noGrp="1"/>
          </p:cNvSpPr>
          <p:nvPr>
            <p:ph idx="4294967295"/>
          </p:nvPr>
        </p:nvSpPr>
        <p:spPr>
          <a:xfrm>
            <a:off x="1371600" y="1739262"/>
            <a:ext cx="8856662" cy="2133600"/>
          </a:xfrm>
        </p:spPr>
        <p:txBody>
          <a:bodyPr/>
          <a:lstStyle/>
          <a:p>
            <a:pPr marL="0" indent="0" eaLnBrk="1" hangingPunct="1"/>
            <a:r>
              <a:rPr lang="sr-Cyrl-RS" altLang="fi-FI" sz="3600" dirty="0" smtClean="0">
                <a:latin typeface="Arial" panose="020B0604020202020204" pitchFamily="34" charset="0"/>
                <a:cs typeface="Arial" panose="020B0604020202020204" pitchFamily="34" charset="0"/>
              </a:rPr>
              <a:t> Дуван</a:t>
            </a:r>
            <a:r>
              <a:rPr lang="fi-FI" altLang="fi-FI" sz="3600" dirty="0" smtClean="0">
                <a:latin typeface="Arial" panose="020B0604020202020204" pitchFamily="34" charset="0"/>
                <a:cs typeface="Arial" panose="020B0604020202020204" pitchFamily="34" charset="0"/>
              </a:rPr>
              <a:t>с</a:t>
            </a:r>
            <a:r>
              <a:rPr lang="sr-Cyrl-RS" altLang="fi-FI" sz="3600" dirty="0" smtClean="0">
                <a:latin typeface="Arial" panose="020B0604020202020204" pitchFamily="34" charset="0"/>
                <a:cs typeface="Arial" panose="020B0604020202020204" pitchFamily="34" charset="0"/>
              </a:rPr>
              <a:t>ки производи нису обична роба </a:t>
            </a:r>
          </a:p>
          <a:p>
            <a:pPr marL="0" indent="0" eaLnBrk="1" hangingPunct="1"/>
            <a:r>
              <a:rPr lang="sr-Cyrl-RS" altLang="fi-FI" sz="3600" dirty="0" smtClean="0">
                <a:latin typeface="Arial" panose="020B0604020202020204" pitchFamily="34" charset="0"/>
                <a:cs typeface="Arial" panose="020B0604020202020204" pitchFamily="34" charset="0"/>
              </a:rPr>
              <a:t> Дувански производи се у потпуности могу поредити са токсичним агенсима</a:t>
            </a:r>
          </a:p>
          <a:p>
            <a:pPr marL="0" indent="0" eaLnBrk="1" hangingPunct="1">
              <a:buClr>
                <a:srgbClr val="005490"/>
              </a:buClr>
            </a:pPr>
            <a:r>
              <a:rPr lang="sr-Cyrl-RS" altLang="fi-FI" sz="3600" dirty="0" smtClean="0">
                <a:latin typeface="Arial" panose="020B0604020202020204" pitchFamily="34" charset="0"/>
                <a:cs typeface="Arial" panose="020B0604020202020204" pitchFamily="34" charset="0"/>
              </a:rPr>
              <a:t> Ради се о индустријски створеној епидемији</a:t>
            </a:r>
            <a:endParaRPr lang="en-US" altLang="fi-FI" sz="3600" dirty="0" smtClean="0">
              <a:latin typeface="Arial" panose="020B0604020202020204" pitchFamily="34" charset="0"/>
              <a:cs typeface="Arial" panose="020B0604020202020204" pitchFamily="34" charset="0"/>
            </a:endParaRPr>
          </a:p>
        </p:txBody>
      </p:sp>
      <p:sp>
        <p:nvSpPr>
          <p:cNvPr id="45059" name="Tekstiruutu 1"/>
          <p:cNvSpPr txBox="1">
            <a:spLocks noChangeArrowheads="1"/>
          </p:cNvSpPr>
          <p:nvPr/>
        </p:nvSpPr>
        <p:spPr bwMode="auto">
          <a:xfrm>
            <a:off x="1190728" y="276761"/>
            <a:ext cx="98864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sr-Cyrl-RS" sz="4000" b="1" dirty="0">
                <a:solidFill>
                  <a:srgbClr val="FF0000"/>
                </a:solidFill>
              </a:rPr>
              <a:t>НЕМА МИНИМАЛНО БЕЗБЕДНЕ ДОЗЕ ИЗЛОЖЕНОСТИ ДУВАНСКОМ ДИМУ</a:t>
            </a:r>
            <a:endParaRPr lang="fi-FI" sz="4000" b="1" dirty="0">
              <a:solidFill>
                <a:srgbClr val="FF0000"/>
              </a:solidFill>
            </a:endParaRPr>
          </a:p>
        </p:txBody>
      </p:sp>
      <p:pic>
        <p:nvPicPr>
          <p:cNvPr id="55300" name="Picture 5" descr="passive-smoking-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169" y="4265971"/>
            <a:ext cx="3201987"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descr="smoking_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51223"/>
            <a:ext cx="235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83483"/>
            <a:ext cx="4551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975820"/>
      </p:ext>
    </p:extLst>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371600" y="228600"/>
            <a:ext cx="5329238" cy="863600"/>
          </a:xfrm>
        </p:spPr>
        <p:txBody>
          <a:bodyPr/>
          <a:lstStyle/>
          <a:p>
            <a:pPr eaLnBrk="1" hangingPunct="1"/>
            <a:r>
              <a:rPr lang="sr-Cyrl-CS" altLang="en-US" b="1" smtClean="0">
                <a:solidFill>
                  <a:srgbClr val="000066"/>
                </a:solidFill>
                <a:latin typeface="Arial" panose="020B0604020202020204" pitchFamily="34" charset="0"/>
                <a:cs typeface="Arial" panose="020B0604020202020204" pitchFamily="34" charset="0"/>
              </a:rPr>
              <a:t>Веровали или не:</a:t>
            </a:r>
            <a:endParaRPr lang="en-US" altLang="en-US" b="1" smtClean="0">
              <a:solidFill>
                <a:srgbClr val="000066"/>
              </a:solidFill>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4294967295"/>
          </p:nvPr>
        </p:nvSpPr>
        <p:spPr>
          <a:xfrm>
            <a:off x="1666160" y="2653664"/>
            <a:ext cx="8928100" cy="1382713"/>
          </a:xfrm>
        </p:spPr>
        <p:txBody>
          <a:bodyPr/>
          <a:lstStyle/>
          <a:p>
            <a:pPr eaLnBrk="1" hangingPunct="1">
              <a:defRPr/>
            </a:pPr>
            <a:r>
              <a:rPr lang="sr-Cyrl-CS" sz="2400" b="1" dirty="0">
                <a:solidFill>
                  <a:srgbClr val="000066"/>
                </a:solidFill>
                <a:latin typeface="Arial" panose="020B0604020202020204" pitchFamily="34" charset="0"/>
                <a:cs typeface="Arial" panose="020B0604020202020204" pitchFamily="34" charset="0"/>
              </a:rPr>
              <a:t>Сваке године</a:t>
            </a:r>
            <a:r>
              <a:rPr lang="en-US" sz="2400" b="1" dirty="0">
                <a:solidFill>
                  <a:srgbClr val="000066"/>
                </a:solidFill>
                <a:latin typeface="Arial" panose="020B0604020202020204" pitchFamily="34" charset="0"/>
                <a:cs typeface="Arial" panose="020B0604020202020204" pitchFamily="34" charset="0"/>
              </a:rPr>
              <a:t> </a:t>
            </a:r>
            <a:r>
              <a:rPr lang="en-US" sz="2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5 </a:t>
            </a:r>
            <a:r>
              <a:rPr lang="sr-Cyrl-CS" sz="2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милиона</a:t>
            </a:r>
            <a:r>
              <a:rPr lang="sr-Cyrl-CS" sz="2400" b="1" dirty="0">
                <a:solidFill>
                  <a:srgbClr val="000066"/>
                </a:solidFill>
                <a:latin typeface="Arial" panose="020B0604020202020204" pitchFamily="34" charset="0"/>
                <a:cs typeface="Arial" panose="020B0604020202020204" pitchFamily="34" charset="0"/>
              </a:rPr>
              <a:t> особа у свету умире од последица пушења.</a:t>
            </a:r>
            <a:endParaRPr lang="sr-Latn-CS" sz="2400" b="1" dirty="0">
              <a:solidFill>
                <a:srgbClr val="000066"/>
              </a:solidFill>
              <a:latin typeface="Arial" panose="020B0604020202020204" pitchFamily="34" charset="0"/>
              <a:cs typeface="Arial" panose="020B0604020202020204" pitchFamily="34" charset="0"/>
            </a:endParaRPr>
          </a:p>
          <a:p>
            <a:pPr eaLnBrk="1" hangingPunct="1">
              <a:defRPr/>
            </a:pPr>
            <a:r>
              <a:rPr lang="sr-Cyrl-CS" sz="2400" b="1" dirty="0">
                <a:solidFill>
                  <a:srgbClr val="000066"/>
                </a:solidFill>
                <a:latin typeface="Arial" panose="020B0604020202020204" pitchFamily="34" charset="0"/>
                <a:cs typeface="Arial" panose="020B0604020202020204" pitchFamily="34" charset="0"/>
              </a:rPr>
              <a:t>У</a:t>
            </a:r>
            <a:r>
              <a:rPr lang="sr-Latn-CS" sz="2400" b="1" dirty="0">
                <a:solidFill>
                  <a:srgbClr val="000066"/>
                </a:solidFill>
                <a:latin typeface="Arial" panose="020B0604020202020204" pitchFamily="34" charset="0"/>
                <a:cs typeface="Arial" panose="020B0604020202020204" pitchFamily="34" charset="0"/>
              </a:rPr>
              <a:t> 21. </a:t>
            </a:r>
            <a:r>
              <a:rPr lang="sr-Cyrl-CS" sz="2400" b="1" dirty="0">
                <a:solidFill>
                  <a:srgbClr val="000066"/>
                </a:solidFill>
                <a:latin typeface="Arial" panose="020B0604020202020204" pitchFamily="34" charset="0"/>
                <a:cs typeface="Arial" panose="020B0604020202020204" pitchFamily="34" charset="0"/>
              </a:rPr>
              <a:t>веку</a:t>
            </a:r>
            <a:r>
              <a:rPr lang="sr-Latn-CS" sz="2400" b="1" dirty="0">
                <a:solidFill>
                  <a:srgbClr val="000066"/>
                </a:solidFill>
                <a:latin typeface="Arial" panose="020B0604020202020204" pitchFamily="34" charset="0"/>
                <a:cs typeface="Arial" panose="020B0604020202020204" pitchFamily="34" charset="0"/>
              </a:rPr>
              <a:t>, </a:t>
            </a:r>
            <a:r>
              <a:rPr lang="sr-Cyrl-CS" sz="2400" b="1" dirty="0">
                <a:solidFill>
                  <a:srgbClr val="000066"/>
                </a:solidFill>
                <a:latin typeface="Arial" panose="020B0604020202020204" pitchFamily="34" charset="0"/>
                <a:cs typeface="Arial" panose="020B0604020202020204" pitchFamily="34" charset="0"/>
              </a:rPr>
              <a:t>овим темпом</a:t>
            </a:r>
            <a:r>
              <a:rPr lang="sr-Latn-CS" sz="2400" b="1" dirty="0">
                <a:solidFill>
                  <a:srgbClr val="000066"/>
                </a:solidFill>
                <a:latin typeface="Arial" panose="020B0604020202020204" pitchFamily="34" charset="0"/>
                <a:cs typeface="Arial" panose="020B0604020202020204" pitchFamily="34" charset="0"/>
              </a:rPr>
              <a:t>, </a:t>
            </a:r>
            <a:r>
              <a:rPr lang="sr-Cyrl-CS" sz="2400" b="1" dirty="0">
                <a:solidFill>
                  <a:srgbClr val="000066"/>
                </a:solidFill>
                <a:latin typeface="Arial" panose="020B0604020202020204" pitchFamily="34" charset="0"/>
                <a:cs typeface="Arial" panose="020B0604020202020204" pitchFamily="34" charset="0"/>
              </a:rPr>
              <a:t>умреће</a:t>
            </a:r>
            <a:r>
              <a:rPr lang="sr-Latn-CS" sz="2400" b="1" dirty="0">
                <a:solidFill>
                  <a:srgbClr val="000066"/>
                </a:solidFill>
                <a:latin typeface="Arial" panose="020B0604020202020204" pitchFamily="34" charset="0"/>
                <a:cs typeface="Arial" panose="020B0604020202020204" pitchFamily="34" charset="0"/>
              </a:rPr>
              <a:t> </a:t>
            </a:r>
            <a:r>
              <a:rPr lang="sr-Cyrl-CS" sz="2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МИЛИЈАРДУ</a:t>
            </a:r>
            <a:r>
              <a:rPr lang="sr-Latn-CS" sz="2400" b="1" dirty="0">
                <a:solidFill>
                  <a:srgbClr val="000066"/>
                </a:solidFill>
                <a:latin typeface="Arial" panose="020B0604020202020204" pitchFamily="34" charset="0"/>
                <a:cs typeface="Arial" panose="020B0604020202020204" pitchFamily="34" charset="0"/>
              </a:rPr>
              <a:t> </a:t>
            </a:r>
            <a:r>
              <a:rPr lang="sr-Cyrl-CS" sz="2400" b="1" dirty="0">
                <a:solidFill>
                  <a:srgbClr val="000066"/>
                </a:solidFill>
                <a:latin typeface="Arial" panose="020B0604020202020204" pitchFamily="34" charset="0"/>
                <a:cs typeface="Arial" panose="020B0604020202020204" pitchFamily="34" charset="0"/>
              </a:rPr>
              <a:t>људи.</a:t>
            </a:r>
            <a:endParaRPr lang="en-US" sz="2400" b="1" dirty="0">
              <a:solidFill>
                <a:srgbClr val="000066"/>
              </a:solidFill>
              <a:latin typeface="Arial" panose="020B0604020202020204" pitchFamily="34" charset="0"/>
              <a:cs typeface="Arial" panose="020B0604020202020204" pitchFamily="34" charset="0"/>
            </a:endParaRPr>
          </a:p>
        </p:txBody>
      </p:sp>
      <p:sp>
        <p:nvSpPr>
          <p:cNvPr id="73733" name="Rectangle 5"/>
          <p:cNvSpPr>
            <a:spLocks noChangeArrowheads="1"/>
          </p:cNvSpPr>
          <p:nvPr/>
        </p:nvSpPr>
        <p:spPr bwMode="auto">
          <a:xfrm>
            <a:off x="2584450" y="4267200"/>
            <a:ext cx="929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CS" altLang="en-US" sz="2400" b="1" dirty="0">
                <a:solidFill>
                  <a:srgbClr val="000066"/>
                </a:solidFill>
              </a:rPr>
              <a:t>       </a:t>
            </a:r>
            <a:r>
              <a:rPr lang="sr-Cyrl-CS" altLang="en-US" sz="2400" b="1" dirty="0">
                <a:solidFill>
                  <a:srgbClr val="000066"/>
                </a:solidFill>
              </a:rPr>
              <a:t>ПОЛОВИНА ПУШАЧА УМРЕ ОД ПОСЛЕДИЦА ПУШЕЊА</a:t>
            </a:r>
            <a:endParaRPr lang="en-US" altLang="en-US" sz="2400" b="1" dirty="0">
              <a:solidFill>
                <a:srgbClr val="000066"/>
              </a:solidFill>
            </a:endParaRPr>
          </a:p>
          <a:p>
            <a:pPr eaLnBrk="1" hangingPunct="1">
              <a:spcBef>
                <a:spcPct val="0"/>
              </a:spcBef>
              <a:buFontTx/>
              <a:buNone/>
            </a:pPr>
            <a:endParaRPr lang="sr-Latn-CS" altLang="en-US" sz="2400" b="1" dirty="0">
              <a:solidFill>
                <a:srgbClr val="000066"/>
              </a:solidFill>
            </a:endParaRPr>
          </a:p>
          <a:p>
            <a:pPr eaLnBrk="1" hangingPunct="1">
              <a:spcBef>
                <a:spcPct val="0"/>
              </a:spcBef>
              <a:buFontTx/>
              <a:buNone/>
            </a:pPr>
            <a:r>
              <a:rPr lang="sr-Latn-CS" altLang="en-US" sz="2400" b="1" dirty="0">
                <a:solidFill>
                  <a:srgbClr val="000066"/>
                </a:solidFill>
              </a:rPr>
              <a:t>          </a:t>
            </a:r>
            <a:r>
              <a:rPr lang="sr-Cyrl-CS" altLang="en-US" sz="2400" b="1" dirty="0">
                <a:solidFill>
                  <a:srgbClr val="000066"/>
                </a:solidFill>
              </a:rPr>
              <a:t>ЧЕТВРТИНА ПУШАЧА УМРЕ У СРЕДЊИМ ГОДИНАМА</a:t>
            </a:r>
            <a:endParaRPr lang="sr-Latn-CS" altLang="en-US" sz="2400" b="1" dirty="0">
              <a:solidFill>
                <a:srgbClr val="000066"/>
              </a:solidFill>
            </a:endParaRPr>
          </a:p>
          <a:p>
            <a:pPr eaLnBrk="1" hangingPunct="1">
              <a:spcBef>
                <a:spcPct val="0"/>
              </a:spcBef>
              <a:buFontTx/>
              <a:buNone/>
            </a:pPr>
            <a:endParaRPr lang="sr-Latn-CS" altLang="en-US" sz="2400" b="1" dirty="0">
              <a:solidFill>
                <a:srgbClr val="000066"/>
              </a:solidFill>
            </a:endParaRPr>
          </a:p>
          <a:p>
            <a:pPr algn="ctr" eaLnBrk="1" hangingPunct="1">
              <a:spcBef>
                <a:spcPct val="0"/>
              </a:spcBef>
              <a:buFontTx/>
              <a:buNone/>
            </a:pPr>
            <a:r>
              <a:rPr lang="sr-Cyrl-CS" altLang="en-US" sz="2400" b="1" dirty="0">
                <a:solidFill>
                  <a:srgbClr val="000066"/>
                </a:solidFill>
              </a:rPr>
              <a:t>ОДВИКАВАЊЕ У 30, 40, 50, 60 ГОДИНИ, ДОПРИНОСИ ПРОДУЖЕЊУ ЖИВОТА ЗА 10, 9, 6, 3 ГОДИНЕ. </a:t>
            </a:r>
            <a:endParaRPr lang="sr-Latn-CS" altLang="en-US" sz="2400" b="1" dirty="0">
              <a:solidFill>
                <a:srgbClr val="000066"/>
              </a:solidFill>
            </a:endParaRPr>
          </a:p>
        </p:txBody>
      </p:sp>
      <p:pic>
        <p:nvPicPr>
          <p:cNvPr id="573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6" y="4080621"/>
            <a:ext cx="3083224" cy="27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981200" y="1143000"/>
            <a:ext cx="8229600"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Tx/>
              <a:buNone/>
              <a:defRPr/>
            </a:pPr>
            <a:r>
              <a:rPr lang="sr-Cyrl-CS" sz="2800" b="1" dirty="0">
                <a:solidFill>
                  <a:srgbClr val="FF0000"/>
                </a:solidFill>
                <a:latin typeface="Arial" panose="020B0604020202020204" pitchFamily="34" charset="0"/>
                <a:cs typeface="Arial" panose="020B0604020202020204" pitchFamily="34" charset="0"/>
              </a:rPr>
              <a:t>Дувански дим садржи више од </a:t>
            </a:r>
            <a:r>
              <a:rPr lang="sr-Latn-RS" sz="2800" b="1" dirty="0">
                <a:solidFill>
                  <a:srgbClr val="FF0000"/>
                </a:solidFill>
                <a:latin typeface="Arial" panose="020B0604020202020204" pitchFamily="34" charset="0"/>
                <a:cs typeface="Arial" panose="020B0604020202020204" pitchFamily="34" charset="0"/>
              </a:rPr>
              <a:t>7</a:t>
            </a:r>
            <a:r>
              <a:rPr lang="sr-Cyrl-CS" sz="2800" b="1" dirty="0">
                <a:solidFill>
                  <a:srgbClr val="FF0000"/>
                </a:solidFill>
                <a:latin typeface="Arial" panose="020B0604020202020204" pitchFamily="34" charset="0"/>
                <a:cs typeface="Arial" panose="020B0604020202020204" pitchFamily="34" charset="0"/>
              </a:rPr>
              <a:t>000 различитих супстанци, 80-ак су доказано канцерогене:</a:t>
            </a:r>
            <a:endParaRPr lang="en-US" sz="2800" b="1" dirty="0">
              <a:solidFill>
                <a:srgbClr val="FF0000"/>
              </a:solidFill>
              <a:latin typeface="Arial" panose="020B0604020202020204" pitchFamily="34" charset="0"/>
              <a:cs typeface="Arial" panose="020B0604020202020204" pitchFamily="34" charset="0"/>
            </a:endParaRPr>
          </a:p>
        </p:txBody>
      </p:sp>
      <p:pic>
        <p:nvPicPr>
          <p:cNvPr id="57351" name="Picture 5" descr="cigarette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288"/>
            <a:ext cx="41148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681925"/>
      </p:ext>
    </p:extLst>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Effect transition="in" filter="fade">
                                      <p:cBhvr>
                                        <p:cTn id="13" dur="500"/>
                                        <p:tgtEl>
                                          <p:spTgt spid="73731">
                                            <p:txEl>
                                              <p:pRg st="0" end="0"/>
                                            </p:txEl>
                                          </p:spTgt>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fade">
                                      <p:cBhvr>
                                        <p:cTn id="17" dur="500"/>
                                        <p:tgtEl>
                                          <p:spTgt spid="73731">
                                            <p:txEl>
                                              <p:pRg st="1" end="1"/>
                                            </p:txEl>
                                          </p:spTgt>
                                        </p:tgtEl>
                                      </p:cBhvr>
                                    </p:animEffect>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3733"/>
                                        </p:tgtEl>
                                        <p:attrNameLst>
                                          <p:attrName>style.visibility</p:attrName>
                                        </p:attrNameLst>
                                      </p:cBhvr>
                                      <p:to>
                                        <p:strVal val="visible"/>
                                      </p:to>
                                    </p:set>
                                    <p:animEffect transition="in" filter="fade">
                                      <p:cBhvr>
                                        <p:cTn id="21" dur="750"/>
                                        <p:tgtEl>
                                          <p:spTgt spid="73733"/>
                                        </p:tgtEl>
                                      </p:cBhvr>
                                    </p:animEffect>
                                    <p:anim calcmode="lin" valueType="num">
                                      <p:cBhvr>
                                        <p:cTn id="22" dur="750" fill="hold"/>
                                        <p:tgtEl>
                                          <p:spTgt spid="73733"/>
                                        </p:tgtEl>
                                        <p:attrNameLst>
                                          <p:attrName>ppt_x</p:attrName>
                                        </p:attrNameLst>
                                      </p:cBhvr>
                                      <p:tavLst>
                                        <p:tav tm="0">
                                          <p:val>
                                            <p:strVal val="#ppt_x"/>
                                          </p:val>
                                        </p:tav>
                                        <p:tav tm="100000">
                                          <p:val>
                                            <p:strVal val="#ppt_x"/>
                                          </p:val>
                                        </p:tav>
                                      </p:tavLst>
                                    </p:anim>
                                    <p:anim calcmode="lin" valueType="num">
                                      <p:cBhvr>
                                        <p:cTn id="23" dur="750" fill="hold"/>
                                        <p:tgtEl>
                                          <p:spTgt spid="73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3"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7684</TotalTime>
  <Words>4923</Words>
  <Application>Microsoft Office PowerPoint</Application>
  <PresentationFormat>Widescreen</PresentationFormat>
  <Paragraphs>540</Paragraphs>
  <Slides>45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Calibri Light</vt:lpstr>
      <vt:lpstr>Wingdings</vt:lpstr>
      <vt:lpstr>Wingdings 2</vt:lpstr>
      <vt:lpstr>Office Theme</vt:lpstr>
      <vt:lpstr>РАНА ПРЕВЕНЦИЈА ОБРАЗАЦА ПОНАШАЊА КОЈИ ПОГОДУЈУ РАЗВОЈУ БОЛЕСТИ ЗАВИСНОСТИ</vt:lpstr>
      <vt:lpstr>„Не брините много да ли вас деца слушају, брините да ли вас гледају.“    Роберт Фулгам</vt:lpstr>
      <vt:lpstr>Темељ решења родитељских брига у вези са развојем образаца који код деце погодују појави болести зависности у будућности, поставља се давањем доброг личног примера у понашањима која су у основи здравља:</vt:lpstr>
      <vt:lpstr>Неке протективне обрасце понашања је тешко развијати након што је дете годинама било изложено супротним примерима или контрадикторним захтевима („Не гледај ме шта радим, већ се понашај онако како ти кажем“).   Зато је важно донети одлуке и прилагодити своје понашање данас, да не бисмо у будућности доживели осећај беспомоћности.</vt:lpstr>
      <vt:lpstr>ПОДЕЛА “ПАС” ПРЕМА ДЕЈСТВУ</vt:lpstr>
      <vt:lpstr>Најчешће психоактивне супстанце (ПАС) које се користе, злоупотребљавају и доводе до болести зависности </vt:lpstr>
      <vt:lpstr>PowerPoint Presentation</vt:lpstr>
      <vt:lpstr>PowerPoint Presentation</vt:lpstr>
      <vt:lpstr>Веровали или не:</vt:lpstr>
      <vt:lpstr>PowerPoint Presentation</vt:lpstr>
      <vt:lpstr>PowerPoint Presentation</vt:lpstr>
      <vt:lpstr>Деловање дувана на млад организам</vt:lpstr>
      <vt:lpstr>Опасност од нових (или помодних) дуванских производа</vt:lpstr>
      <vt:lpstr>Родитељске стратегије које чине да употреба дувана буде мање прихватљиво понашање (опште препоруке)</vt:lpstr>
      <vt:lpstr>PowerPoint Presentation</vt:lpstr>
      <vt:lpstr>Одвикавање од пушења (СЗО)</vt:lpstr>
      <vt:lpstr>PowerPoint Presentation</vt:lpstr>
      <vt:lpstr>PowerPoint Presentation</vt:lpstr>
      <vt:lpstr>Штета која се приписује употреби алкохолних пића</vt:lpstr>
      <vt:lpstr>Родитељске стратегије корисне у превенцији штетне и високоризичне употребе алкохола и денормализацији</vt:lpstr>
      <vt:lpstr>Родитељске стратегије корисне у превенцији штетне и високоризичне употребе алкохола и денормализацији</vt:lpstr>
      <vt:lpstr>Родитељске стратегије корисне у превенцији штетне и високоризичне употребе алкохола и денормализацији</vt:lpstr>
      <vt:lpstr>Родитељске стратегије корисне у превенцији штетне и високоризичне употребе алкохола и денормализацији</vt:lpstr>
      <vt:lpstr>Родитељске стратегије корисне у превенцији штетне и високоризичне употребе алкохола и денормализацији</vt:lpstr>
      <vt:lpstr>Родитељске стратегије корисне у превенцији штетне и високоризичне употребе алкохола и денормализацији</vt:lpstr>
      <vt:lpstr>Разлози због којих млади злоупотребљавају супстанце </vt:lpstr>
      <vt:lpstr>Разлози због којих млади злоупотребљавају супстанце (наставак)</vt:lpstr>
      <vt:lpstr>Фактори који у родитељској улози утичу да деца чешће злоупотребљавају ПАС:</vt:lpstr>
      <vt:lpstr>Фактори који у родитељској улози утичу да деца чешће злоупотребљавају ПАС:</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ОПРЕЗ је потребан и када подстичемо децу на физичку активност, правилну исхрану и активно провођење слободног времена, јер постоји/е: </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Родитељске стратегије корисне у превенцији злоупотребе ПАС и ризичног понашања</vt:lpstr>
      <vt:lpstr>PowerPoint Presentation</vt:lpstr>
      <vt:lpstr>PowerPoint Presentation</vt:lpstr>
      <vt:lpstr>PowerPoint Presentation</vt:lpstr>
      <vt:lpstr>Уколико се родитељ одлучи да тестира урин детета на присуство неке ПАС: </vt:lpstr>
      <vt:lpstr>Урински скрининг тестови (тестови за брзо откривање метаболита ПАС у мокраћи)</vt:lpstr>
      <vt:lpstr>Прва помоћ и лечење засвисности од дрога</vt:lpstr>
      <vt:lpstr>У презентацији су коришћене слике из публикација  Института за јавно здравље Војводине и: www.pexels.com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Karakteristike povreda i trovanja kod dece</dc:title>
  <dc:creator>Sale</dc:creator>
  <cp:lastModifiedBy>Korisnik</cp:lastModifiedBy>
  <cp:revision>254</cp:revision>
  <dcterms:created xsi:type="dcterms:W3CDTF">2009-11-22T22:40:45Z</dcterms:created>
  <dcterms:modified xsi:type="dcterms:W3CDTF">2021-02-04T14:04:49Z</dcterms:modified>
</cp:coreProperties>
</file>