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8.jpg" ContentType="image/jpeg"/>
  <Override PartName="/ppt/media/image29.jpg" ContentType="image/jpeg"/>
  <Override PartName="/ppt/media/image31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1.jpg" ContentType="image/jpeg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75" r:id="rId6"/>
    <p:sldId id="259" r:id="rId7"/>
    <p:sldId id="276" r:id="rId8"/>
    <p:sldId id="260" r:id="rId9"/>
    <p:sldId id="277" r:id="rId10"/>
    <p:sldId id="261" r:id="rId11"/>
    <p:sldId id="262" r:id="rId12"/>
    <p:sldId id="279" r:id="rId13"/>
    <p:sldId id="278" r:id="rId14"/>
    <p:sldId id="263" r:id="rId15"/>
    <p:sldId id="280" r:id="rId16"/>
    <p:sldId id="264" r:id="rId17"/>
    <p:sldId id="281" r:id="rId18"/>
    <p:sldId id="265" r:id="rId19"/>
    <p:sldId id="271" r:id="rId20"/>
    <p:sldId id="282" r:id="rId21"/>
    <p:sldId id="267" r:id="rId22"/>
    <p:sldId id="283" r:id="rId23"/>
    <p:sldId id="269" r:id="rId24"/>
    <p:sldId id="268" r:id="rId25"/>
    <p:sldId id="270" r:id="rId26"/>
    <p:sldId id="272" r:id="rId27"/>
    <p:sldId id="273" r:id="rId28"/>
    <p:sldId id="284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D60F3-A26D-4996-8DFA-C7624618222D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501D35-6FE8-445B-9B3F-2881C44218BE}">
      <dgm:prSet phldrT="[Text]" custT="1"/>
      <dgm:spPr/>
      <dgm:t>
        <a:bodyPr/>
        <a:lstStyle/>
        <a:p>
          <a:r>
            <a:rPr lang="sr-Cyrl-RS" sz="1400" b="1" dirty="0" smtClean="0"/>
            <a:t>Мама</a:t>
          </a:r>
          <a:endParaRPr lang="en-US" sz="1100" b="1" dirty="0"/>
        </a:p>
      </dgm:t>
    </dgm:pt>
    <dgm:pt modelId="{C95CBF6A-C9FA-45D0-97C7-5FBF7717F57C}" type="parTrans" cxnId="{8A7A87AC-4BA8-4149-824B-D7D85742D92E}">
      <dgm:prSet/>
      <dgm:spPr/>
      <dgm:t>
        <a:bodyPr/>
        <a:lstStyle/>
        <a:p>
          <a:endParaRPr lang="en-US"/>
        </a:p>
      </dgm:t>
    </dgm:pt>
    <dgm:pt modelId="{4A6F2D68-BFC4-41E0-8E17-59E6DB1DB34F}" type="sibTrans" cxnId="{8A7A87AC-4BA8-4149-824B-D7D85742D92E}">
      <dgm:prSet/>
      <dgm:spPr/>
      <dgm:t>
        <a:bodyPr/>
        <a:lstStyle/>
        <a:p>
          <a:endParaRPr lang="en-US"/>
        </a:p>
      </dgm:t>
    </dgm:pt>
    <dgm:pt modelId="{51F54CEA-FD32-41EE-A0E6-70874CDA2CD9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C00000"/>
              </a:solidFill>
            </a:rPr>
            <a:t>Мааама</a:t>
          </a:r>
          <a:endParaRPr lang="en-US" sz="900" b="1" dirty="0">
            <a:solidFill>
              <a:srgbClr val="C00000"/>
            </a:solidFill>
          </a:endParaRPr>
        </a:p>
      </dgm:t>
    </dgm:pt>
    <dgm:pt modelId="{C9AC924D-C0C6-44D7-9F9A-5B8DDACEC492}" type="parTrans" cxnId="{E6F53919-5182-4767-817C-B2C651643C4A}">
      <dgm:prSet/>
      <dgm:spPr/>
      <dgm:t>
        <a:bodyPr/>
        <a:lstStyle/>
        <a:p>
          <a:endParaRPr lang="en-US"/>
        </a:p>
      </dgm:t>
    </dgm:pt>
    <dgm:pt modelId="{A7A24ADF-FD8D-4F9D-9AC5-6283E09C6CB4}" type="sibTrans" cxnId="{E6F53919-5182-4767-817C-B2C651643C4A}">
      <dgm:prSet/>
      <dgm:spPr/>
      <dgm:t>
        <a:bodyPr/>
        <a:lstStyle/>
        <a:p>
          <a:endParaRPr lang="en-US"/>
        </a:p>
      </dgm:t>
    </dgm:pt>
    <dgm:pt modelId="{ECCD2081-9C96-4ABE-886F-1979F33C9EE5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M</a:t>
          </a:r>
          <a:r>
            <a:rPr lang="sr-Cyrl-RS" sz="1100" b="1" dirty="0" smtClean="0">
              <a:solidFill>
                <a:schemeClr val="tx1"/>
              </a:solidFill>
            </a:rPr>
            <a:t>а - ма</a:t>
          </a:r>
          <a:endParaRPr lang="en-US" sz="1100" b="1" dirty="0">
            <a:solidFill>
              <a:schemeClr val="tx1"/>
            </a:solidFill>
          </a:endParaRPr>
        </a:p>
      </dgm:t>
    </dgm:pt>
    <dgm:pt modelId="{D7CB3210-752F-4A31-96ED-18CB45F2F674}" type="parTrans" cxnId="{65A741CD-E7C1-42B0-9C7A-CA72DD619935}">
      <dgm:prSet/>
      <dgm:spPr/>
      <dgm:t>
        <a:bodyPr/>
        <a:lstStyle/>
        <a:p>
          <a:endParaRPr lang="en-US"/>
        </a:p>
      </dgm:t>
    </dgm:pt>
    <dgm:pt modelId="{16269B15-1B80-4862-8F3D-B8B3DBB46033}" type="sibTrans" cxnId="{65A741CD-E7C1-42B0-9C7A-CA72DD619935}">
      <dgm:prSet/>
      <dgm:spPr/>
      <dgm:t>
        <a:bodyPr/>
        <a:lstStyle/>
        <a:p>
          <a:endParaRPr lang="en-US"/>
        </a:p>
      </dgm:t>
    </dgm:pt>
    <dgm:pt modelId="{113FACB4-7CFD-46B3-84AE-61AB4AB4B098}">
      <dgm:prSet phldrT="[Text]" custT="1"/>
      <dgm:spPr/>
      <dgm:t>
        <a:bodyPr/>
        <a:lstStyle/>
        <a:p>
          <a:r>
            <a:rPr lang="en-US" sz="1800" b="1" dirty="0" smtClean="0"/>
            <a:t>Ma</a:t>
          </a:r>
          <a:endParaRPr lang="en-US" sz="1050" b="1" dirty="0"/>
        </a:p>
      </dgm:t>
    </dgm:pt>
    <dgm:pt modelId="{D6911C64-CE02-4390-A624-C793381DC765}" type="parTrans" cxnId="{13679733-B9AC-4FAF-AA8F-DA7B96D3F763}">
      <dgm:prSet/>
      <dgm:spPr/>
      <dgm:t>
        <a:bodyPr/>
        <a:lstStyle/>
        <a:p>
          <a:endParaRPr lang="en-US"/>
        </a:p>
      </dgm:t>
    </dgm:pt>
    <dgm:pt modelId="{2B225D21-9B6D-4B34-A593-F88B9043928A}" type="sibTrans" cxnId="{13679733-B9AC-4FAF-AA8F-DA7B96D3F763}">
      <dgm:prSet/>
      <dgm:spPr/>
      <dgm:t>
        <a:bodyPr/>
        <a:lstStyle/>
        <a:p>
          <a:endParaRPr lang="en-US"/>
        </a:p>
      </dgm:t>
    </dgm:pt>
    <dgm:pt modelId="{AE69BD73-F63D-40F5-9B13-365008814CE1}" type="pres">
      <dgm:prSet presAssocID="{945D60F3-A26D-4996-8DFA-C7624618222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0D602-F1E8-4491-95D7-2771CFA19149}" type="pres">
      <dgm:prSet presAssocID="{945D60F3-A26D-4996-8DFA-C7624618222D}" presName="comp1" presStyleCnt="0"/>
      <dgm:spPr/>
    </dgm:pt>
    <dgm:pt modelId="{52864F5F-0AA8-453E-94FA-9F58EED90C72}" type="pres">
      <dgm:prSet presAssocID="{945D60F3-A26D-4996-8DFA-C7624618222D}" presName="circle1" presStyleLbl="node1" presStyleIdx="0" presStyleCnt="4"/>
      <dgm:spPr/>
      <dgm:t>
        <a:bodyPr/>
        <a:lstStyle/>
        <a:p>
          <a:endParaRPr lang="en-US"/>
        </a:p>
      </dgm:t>
    </dgm:pt>
    <dgm:pt modelId="{0E25C4F1-34BE-4886-89B1-E6EB0637B152}" type="pres">
      <dgm:prSet presAssocID="{945D60F3-A26D-4996-8DFA-C7624618222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69F4C-759F-4BBE-A8DA-03600CA96B3F}" type="pres">
      <dgm:prSet presAssocID="{945D60F3-A26D-4996-8DFA-C7624618222D}" presName="comp2" presStyleCnt="0"/>
      <dgm:spPr/>
    </dgm:pt>
    <dgm:pt modelId="{0C8C291C-1D98-49FB-9F33-175A19550900}" type="pres">
      <dgm:prSet presAssocID="{945D60F3-A26D-4996-8DFA-C7624618222D}" presName="circle2" presStyleLbl="node1" presStyleIdx="1" presStyleCnt="4"/>
      <dgm:spPr/>
      <dgm:t>
        <a:bodyPr/>
        <a:lstStyle/>
        <a:p>
          <a:endParaRPr lang="en-US"/>
        </a:p>
      </dgm:t>
    </dgm:pt>
    <dgm:pt modelId="{0B95F654-A889-49DC-9D19-4B03C7F0AD13}" type="pres">
      <dgm:prSet presAssocID="{945D60F3-A26D-4996-8DFA-C7624618222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4436-F25F-4986-AF3E-0331C03370A8}" type="pres">
      <dgm:prSet presAssocID="{945D60F3-A26D-4996-8DFA-C7624618222D}" presName="comp3" presStyleCnt="0"/>
      <dgm:spPr/>
    </dgm:pt>
    <dgm:pt modelId="{5E99387C-1325-4118-B49B-83D5A12D118D}" type="pres">
      <dgm:prSet presAssocID="{945D60F3-A26D-4996-8DFA-C7624618222D}" presName="circle3" presStyleLbl="node1" presStyleIdx="2" presStyleCnt="4"/>
      <dgm:spPr/>
      <dgm:t>
        <a:bodyPr/>
        <a:lstStyle/>
        <a:p>
          <a:endParaRPr lang="en-US"/>
        </a:p>
      </dgm:t>
    </dgm:pt>
    <dgm:pt modelId="{66C2505E-8EBA-43BA-9F2E-846D4461906A}" type="pres">
      <dgm:prSet presAssocID="{945D60F3-A26D-4996-8DFA-C7624618222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733E7-1888-43E1-ACDB-5397F33099D6}" type="pres">
      <dgm:prSet presAssocID="{945D60F3-A26D-4996-8DFA-C7624618222D}" presName="comp4" presStyleCnt="0"/>
      <dgm:spPr/>
    </dgm:pt>
    <dgm:pt modelId="{8F628773-640E-4ACD-B5F6-258B8C2E6E6A}" type="pres">
      <dgm:prSet presAssocID="{945D60F3-A26D-4996-8DFA-C7624618222D}" presName="circle4" presStyleLbl="node1" presStyleIdx="3" presStyleCnt="4" custAng="0"/>
      <dgm:spPr/>
      <dgm:t>
        <a:bodyPr/>
        <a:lstStyle/>
        <a:p>
          <a:endParaRPr lang="en-US"/>
        </a:p>
      </dgm:t>
    </dgm:pt>
    <dgm:pt modelId="{21941387-23B3-45E5-9969-6DC6ADDE9B86}" type="pres">
      <dgm:prSet presAssocID="{945D60F3-A26D-4996-8DFA-C7624618222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7E63F7-CE5F-4AE0-994B-5E32C40F2A92}" type="presOf" srcId="{945D60F3-A26D-4996-8DFA-C7624618222D}" destId="{AE69BD73-F63D-40F5-9B13-365008814CE1}" srcOrd="0" destOrd="0" presId="urn:microsoft.com/office/officeart/2005/8/layout/venn2"/>
    <dgm:cxn modelId="{F182F331-89DB-4FE5-8AA0-EF6AFDB12E4B}" type="presOf" srcId="{113FACB4-7CFD-46B3-84AE-61AB4AB4B098}" destId="{21941387-23B3-45E5-9969-6DC6ADDE9B86}" srcOrd="1" destOrd="0" presId="urn:microsoft.com/office/officeart/2005/8/layout/venn2"/>
    <dgm:cxn modelId="{C388D8FA-5B55-42DD-9754-E3D64B2AE1CC}" type="presOf" srcId="{ECCD2081-9C96-4ABE-886F-1979F33C9EE5}" destId="{66C2505E-8EBA-43BA-9F2E-846D4461906A}" srcOrd="1" destOrd="0" presId="urn:microsoft.com/office/officeart/2005/8/layout/venn2"/>
    <dgm:cxn modelId="{13679733-B9AC-4FAF-AA8F-DA7B96D3F763}" srcId="{945D60F3-A26D-4996-8DFA-C7624618222D}" destId="{113FACB4-7CFD-46B3-84AE-61AB4AB4B098}" srcOrd="3" destOrd="0" parTransId="{D6911C64-CE02-4390-A624-C793381DC765}" sibTransId="{2B225D21-9B6D-4B34-A593-F88B9043928A}"/>
    <dgm:cxn modelId="{E9986CEB-08FA-42BB-80A2-24DC3695118C}" type="presOf" srcId="{94501D35-6FE8-445B-9B3F-2881C44218BE}" destId="{0E25C4F1-34BE-4886-89B1-E6EB0637B152}" srcOrd="1" destOrd="0" presId="urn:microsoft.com/office/officeart/2005/8/layout/venn2"/>
    <dgm:cxn modelId="{813D8FE1-F526-46F2-A3C3-E011EC96A403}" type="presOf" srcId="{113FACB4-7CFD-46B3-84AE-61AB4AB4B098}" destId="{8F628773-640E-4ACD-B5F6-258B8C2E6E6A}" srcOrd="0" destOrd="0" presId="urn:microsoft.com/office/officeart/2005/8/layout/venn2"/>
    <dgm:cxn modelId="{97CD008E-9779-4F18-8F3D-F844D9D91BE5}" type="presOf" srcId="{51F54CEA-FD32-41EE-A0E6-70874CDA2CD9}" destId="{0C8C291C-1D98-49FB-9F33-175A19550900}" srcOrd="0" destOrd="0" presId="urn:microsoft.com/office/officeart/2005/8/layout/venn2"/>
    <dgm:cxn modelId="{44484C79-1E94-4CC1-9D75-227E5FFC6B4A}" type="presOf" srcId="{51F54CEA-FD32-41EE-A0E6-70874CDA2CD9}" destId="{0B95F654-A889-49DC-9D19-4B03C7F0AD13}" srcOrd="1" destOrd="0" presId="urn:microsoft.com/office/officeart/2005/8/layout/venn2"/>
    <dgm:cxn modelId="{8A7A87AC-4BA8-4149-824B-D7D85742D92E}" srcId="{945D60F3-A26D-4996-8DFA-C7624618222D}" destId="{94501D35-6FE8-445B-9B3F-2881C44218BE}" srcOrd="0" destOrd="0" parTransId="{C95CBF6A-C9FA-45D0-97C7-5FBF7717F57C}" sibTransId="{4A6F2D68-BFC4-41E0-8E17-59E6DB1DB34F}"/>
    <dgm:cxn modelId="{AAE8B553-27D6-46D3-BA87-5082A19CDF49}" type="presOf" srcId="{94501D35-6FE8-445B-9B3F-2881C44218BE}" destId="{52864F5F-0AA8-453E-94FA-9F58EED90C72}" srcOrd="0" destOrd="0" presId="urn:microsoft.com/office/officeart/2005/8/layout/venn2"/>
    <dgm:cxn modelId="{65A741CD-E7C1-42B0-9C7A-CA72DD619935}" srcId="{945D60F3-A26D-4996-8DFA-C7624618222D}" destId="{ECCD2081-9C96-4ABE-886F-1979F33C9EE5}" srcOrd="2" destOrd="0" parTransId="{D7CB3210-752F-4A31-96ED-18CB45F2F674}" sibTransId="{16269B15-1B80-4862-8F3D-B8B3DBB46033}"/>
    <dgm:cxn modelId="{C114A8C6-127D-43FC-AFE5-2D6768A44660}" type="presOf" srcId="{ECCD2081-9C96-4ABE-886F-1979F33C9EE5}" destId="{5E99387C-1325-4118-B49B-83D5A12D118D}" srcOrd="0" destOrd="0" presId="urn:microsoft.com/office/officeart/2005/8/layout/venn2"/>
    <dgm:cxn modelId="{E6F53919-5182-4767-817C-B2C651643C4A}" srcId="{945D60F3-A26D-4996-8DFA-C7624618222D}" destId="{51F54CEA-FD32-41EE-A0E6-70874CDA2CD9}" srcOrd="1" destOrd="0" parTransId="{C9AC924D-C0C6-44D7-9F9A-5B8DDACEC492}" sibTransId="{A7A24ADF-FD8D-4F9D-9AC5-6283E09C6CB4}"/>
    <dgm:cxn modelId="{A9FB7241-2057-4416-B6B8-F16A1661C56E}" type="presParOf" srcId="{AE69BD73-F63D-40F5-9B13-365008814CE1}" destId="{39B0D602-F1E8-4491-95D7-2771CFA19149}" srcOrd="0" destOrd="0" presId="urn:microsoft.com/office/officeart/2005/8/layout/venn2"/>
    <dgm:cxn modelId="{DDBD14EA-50E2-4723-AE64-B424272C7713}" type="presParOf" srcId="{39B0D602-F1E8-4491-95D7-2771CFA19149}" destId="{52864F5F-0AA8-453E-94FA-9F58EED90C72}" srcOrd="0" destOrd="0" presId="urn:microsoft.com/office/officeart/2005/8/layout/venn2"/>
    <dgm:cxn modelId="{A9414E90-114E-4362-BF90-9DEB559C6D05}" type="presParOf" srcId="{39B0D602-F1E8-4491-95D7-2771CFA19149}" destId="{0E25C4F1-34BE-4886-89B1-E6EB0637B152}" srcOrd="1" destOrd="0" presId="urn:microsoft.com/office/officeart/2005/8/layout/venn2"/>
    <dgm:cxn modelId="{F77969D4-F74A-4726-9E64-6A842BC245E6}" type="presParOf" srcId="{AE69BD73-F63D-40F5-9B13-365008814CE1}" destId="{10B69F4C-759F-4BBE-A8DA-03600CA96B3F}" srcOrd="1" destOrd="0" presId="urn:microsoft.com/office/officeart/2005/8/layout/venn2"/>
    <dgm:cxn modelId="{FFF6ED3D-9E6D-4AF8-A82E-B5FA2AE00086}" type="presParOf" srcId="{10B69F4C-759F-4BBE-A8DA-03600CA96B3F}" destId="{0C8C291C-1D98-49FB-9F33-175A19550900}" srcOrd="0" destOrd="0" presId="urn:microsoft.com/office/officeart/2005/8/layout/venn2"/>
    <dgm:cxn modelId="{2A7A0BE2-4566-4E15-85EF-0EAED20E01DB}" type="presParOf" srcId="{10B69F4C-759F-4BBE-A8DA-03600CA96B3F}" destId="{0B95F654-A889-49DC-9D19-4B03C7F0AD13}" srcOrd="1" destOrd="0" presId="urn:microsoft.com/office/officeart/2005/8/layout/venn2"/>
    <dgm:cxn modelId="{B016A6D4-DF01-4929-BE7F-F596BCF8CA79}" type="presParOf" srcId="{AE69BD73-F63D-40F5-9B13-365008814CE1}" destId="{31384436-F25F-4986-AF3E-0331C03370A8}" srcOrd="2" destOrd="0" presId="urn:microsoft.com/office/officeart/2005/8/layout/venn2"/>
    <dgm:cxn modelId="{840C4E07-CD23-4684-BD73-978FC6E46F05}" type="presParOf" srcId="{31384436-F25F-4986-AF3E-0331C03370A8}" destId="{5E99387C-1325-4118-B49B-83D5A12D118D}" srcOrd="0" destOrd="0" presId="urn:microsoft.com/office/officeart/2005/8/layout/venn2"/>
    <dgm:cxn modelId="{8549107B-942D-4E10-9A34-CF8CDB0B53BF}" type="presParOf" srcId="{31384436-F25F-4986-AF3E-0331C03370A8}" destId="{66C2505E-8EBA-43BA-9F2E-846D4461906A}" srcOrd="1" destOrd="0" presId="urn:microsoft.com/office/officeart/2005/8/layout/venn2"/>
    <dgm:cxn modelId="{9C7FB789-28E1-405D-B41B-FBCF6839E4BB}" type="presParOf" srcId="{AE69BD73-F63D-40F5-9B13-365008814CE1}" destId="{808733E7-1888-43E1-ACDB-5397F33099D6}" srcOrd="3" destOrd="0" presId="urn:microsoft.com/office/officeart/2005/8/layout/venn2"/>
    <dgm:cxn modelId="{3875EE35-6E85-4D41-8EE8-91C5F60AF9D6}" type="presParOf" srcId="{808733E7-1888-43E1-ACDB-5397F33099D6}" destId="{8F628773-640E-4ACD-B5F6-258B8C2E6E6A}" srcOrd="0" destOrd="0" presId="urn:microsoft.com/office/officeart/2005/8/layout/venn2"/>
    <dgm:cxn modelId="{EA81D060-B8D7-495F-9FC3-1CA1A5220C9E}" type="presParOf" srcId="{808733E7-1888-43E1-ACDB-5397F33099D6}" destId="{21941387-23B3-45E5-9969-6DC6ADDE9B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64F5F-0AA8-453E-94FA-9F58EED90C72}">
      <dsp:nvSpPr>
        <dsp:cNvPr id="0" name=""/>
        <dsp:cNvSpPr/>
      </dsp:nvSpPr>
      <dsp:spPr>
        <a:xfrm>
          <a:off x="694430" y="0"/>
          <a:ext cx="2582638" cy="25826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Мама</a:t>
          </a:r>
          <a:endParaRPr lang="en-US" sz="1100" b="1" kern="1200" dirty="0"/>
        </a:p>
      </dsp:txBody>
      <dsp:txXfrm>
        <a:off x="1624696" y="129131"/>
        <a:ext cx="722105" cy="387395"/>
      </dsp:txXfrm>
    </dsp:sp>
    <dsp:sp modelId="{0C8C291C-1D98-49FB-9F33-175A19550900}">
      <dsp:nvSpPr>
        <dsp:cNvPr id="0" name=""/>
        <dsp:cNvSpPr/>
      </dsp:nvSpPr>
      <dsp:spPr>
        <a:xfrm>
          <a:off x="952693" y="516527"/>
          <a:ext cx="2066110" cy="2066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rgbClr val="C00000"/>
              </a:solidFill>
            </a:rPr>
            <a:t>Мааама</a:t>
          </a:r>
          <a:endParaRPr lang="en-US" sz="900" b="1" kern="1200" dirty="0">
            <a:solidFill>
              <a:srgbClr val="C00000"/>
            </a:solidFill>
          </a:endParaRPr>
        </a:p>
      </dsp:txBody>
      <dsp:txXfrm>
        <a:off x="1624696" y="640494"/>
        <a:ext cx="722105" cy="371899"/>
      </dsp:txXfrm>
    </dsp:sp>
    <dsp:sp modelId="{5E99387C-1325-4118-B49B-83D5A12D118D}">
      <dsp:nvSpPr>
        <dsp:cNvPr id="0" name=""/>
        <dsp:cNvSpPr/>
      </dsp:nvSpPr>
      <dsp:spPr>
        <a:xfrm>
          <a:off x="1210957" y="1033055"/>
          <a:ext cx="1549582" cy="15495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M</a:t>
          </a:r>
          <a:r>
            <a:rPr lang="sr-Cyrl-RS" sz="1100" b="1" kern="1200" dirty="0" smtClean="0">
              <a:solidFill>
                <a:schemeClr val="tx1"/>
              </a:solidFill>
            </a:rPr>
            <a:t>а - ма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624696" y="1149273"/>
        <a:ext cx="722105" cy="348656"/>
      </dsp:txXfrm>
    </dsp:sp>
    <dsp:sp modelId="{8F628773-640E-4ACD-B5F6-258B8C2E6E6A}">
      <dsp:nvSpPr>
        <dsp:cNvPr id="0" name=""/>
        <dsp:cNvSpPr/>
      </dsp:nvSpPr>
      <dsp:spPr>
        <a:xfrm>
          <a:off x="1469221" y="1549582"/>
          <a:ext cx="1033055" cy="1033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</a:t>
          </a:r>
          <a:endParaRPr lang="en-US" sz="1050" b="1" kern="1200" dirty="0"/>
        </a:p>
      </dsp:txBody>
      <dsp:txXfrm>
        <a:off x="1620508" y="1807846"/>
        <a:ext cx="730480" cy="51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59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66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016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17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784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383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353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123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76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954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89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A93D-CA32-406C-B645-B8D1F7E8B457}" type="datetimeFigureOut">
              <a:rPr lang="sr-Latn-RS" smtClean="0"/>
              <a:t>4.12.2020.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89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" TargetMode="External"/><Relationship Id="rId2" Type="http://schemas.openxmlformats.org/officeDocument/2006/relationships/hyperlink" Target="http://www.freedigitalphoto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unspla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803" y="51517"/>
            <a:ext cx="9144000" cy="1968351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РАЗВОЈНЕ КАРАКТЕРИСТИКЕ ДЕЦЕ У 1. ГОДИНИ ЖИВОТА </a:t>
            </a:r>
            <a:b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ЗНАЧАЈ РАНЕ СТИМУЛАЦИЈЕ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45" y="2671130"/>
            <a:ext cx="3436150" cy="2981811"/>
          </a:xfrm>
          <a:prstGeom prst="rect">
            <a:avLst/>
          </a:prstGeom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692306" y="5887787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</a:t>
            </a:r>
            <a:r>
              <a:rPr lang="sr-Cyrl-RS" sz="12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драв</a:t>
            </a:r>
            <a:r>
              <a:rPr lang="sr-Cyrl-R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97979" y="6292820"/>
            <a:ext cx="720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RS" altLang="en-US" sz="1200" b="1" dirty="0"/>
              <a:t>Програмски задатак Посебног програма у области јавног здравља за АПВ у 2020. години: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200" b="1" dirty="0"/>
              <a:t>Унапређење </a:t>
            </a:r>
            <a:r>
              <a:rPr lang="en-US" altLang="en-US" sz="1200" b="1" dirty="0" err="1"/>
              <a:t>здравствене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писмености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популације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Знањем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до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здравих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избора</a:t>
            </a:r>
            <a:r>
              <a:rPr lang="en-US" altLang="en-US" sz="1200" b="1" dirty="0"/>
              <a:t>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3812" y="1934535"/>
            <a:ext cx="393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Проф. др Александра Миков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394510" y="5452886"/>
            <a:ext cx="1744717" cy="1348604"/>
            <a:chOff x="10394510" y="5452886"/>
            <a:chExt cx="1744717" cy="13486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5"/>
            <a:stretch/>
          </p:blipFill>
          <p:spPr>
            <a:xfrm>
              <a:off x="10499834" y="5737123"/>
              <a:ext cx="1639393" cy="10643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94510" y="5452886"/>
              <a:ext cx="174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за јавно здравље Војводине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8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месецу живота?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66" y="1335009"/>
            <a:ext cx="11394121" cy="5191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CS" sz="2500" b="1" dirty="0">
                <a:latin typeface="Arial" panose="020B0604020202020204" pitchFamily="34" charset="0"/>
                <a:cs typeface="Arial" panose="020B0604020202020204" pitchFamily="34" charset="0"/>
              </a:rPr>
              <a:t>Опште напомене: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Беба више није плашљива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Са 3 месеца постепено учи да разликује блиске особе од страних </a:t>
            </a:r>
            <a:r>
              <a:rPr lang="sr-Cyrl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особа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Одговара на промене звукова: негодује код грубих и ниских, а радује се познатим звуковима.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Реагује на познате, пријатне </a:t>
            </a: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ситуације,</a:t>
            </a: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нпр</a:t>
            </a: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. храњење, причање, купање...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CS" sz="2500" b="1" dirty="0">
                <a:latin typeface="Arial" panose="020B0604020202020204" pitchFamily="34" charset="0"/>
                <a:cs typeface="Arial" panose="020B0604020202020204" pitchFamily="34" charset="0"/>
              </a:rPr>
              <a:t>На леђима: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Шаке су углавном испред лица-беба „плете" рукама, ставља руке у уста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Са обе руке хвата предмет који му се поставља испред лица, </a:t>
            </a:r>
            <a:r>
              <a:rPr lang="sr-Cyrl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и </a:t>
            </a: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ставља га у уста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Најчешће су обе ноге савијене испред </a:t>
            </a: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CS" sz="25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500" b="1" dirty="0">
                <a:latin typeface="Arial" panose="020B0604020202020204" pitchFamily="34" charset="0"/>
                <a:cs typeface="Arial" panose="020B0604020202020204" pitchFamily="34" charset="0"/>
              </a:rPr>
              <a:t>стомаку: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Ослања се на лактове и </a:t>
            </a: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карлицу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r-Cyrl-CS" sz="2500" dirty="0">
                <a:latin typeface="Arial" panose="020B0604020202020204" pitchFamily="34" charset="0"/>
                <a:cs typeface="Arial" panose="020B0604020202020204" pitchFamily="34" charset="0"/>
              </a:rPr>
              <a:t>Мотивисано диже и окреће </a:t>
            </a: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главу.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550" y="4459095"/>
            <a:ext cx="3197629" cy="23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28" y="1227262"/>
            <a:ext cx="11152031" cy="4773640"/>
          </a:xfrm>
        </p:spPr>
        <p:txBody>
          <a:bodyPr>
            <a:normAutofit/>
          </a:bodyPr>
          <a:lstStyle/>
          <a:p>
            <a:pPr lvl="0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Омогућите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детету да додиром осети различите квалитете предмета (меко-тврдо, храпаво-глатко, топло-хладно). Под надзором родитеља дозволити беби да ставља различите предмете у уста.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И даље бебу стављајте што чешће на стомак када је будна, да би стимулисали одизање главе од подлоге (можете користити музичке играчке за стимулацију, котрљање шарене лопте и сл).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304" y="4191815"/>
            <a:ext cx="3812515" cy="266618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028" y="-16436"/>
            <a:ext cx="11456639" cy="1325563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стимулацију бебе у 3. 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71" y="453432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75" y="441720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4573" r="8984" b="4861"/>
          <a:stretch/>
        </p:blipFill>
        <p:spPr>
          <a:xfrm>
            <a:off x="5522571" y="4417207"/>
            <a:ext cx="768445" cy="754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1" y="4221444"/>
            <a:ext cx="2334425" cy="23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21" y="1270024"/>
            <a:ext cx="11152031" cy="5277715"/>
          </a:xfrm>
        </p:spPr>
        <p:txBody>
          <a:bodyPr>
            <a:normAutofit/>
          </a:bodyPr>
          <a:lstStyle/>
          <a:p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Поразговарајте са својим педијатром или дечјим физијатром, ако дете: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ставља шаке у уста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току игре са шакама стално држи ноге опружене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је још</a:t>
            </a:r>
            <a:r>
              <a:rPr lang="sr-Cyrl-CS" sz="2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увек плашљиво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стално плаче на стомаку или се лако преврће са стомака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леђа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успоставља контакт очима са блиским особама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прати предмет погледом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прија љуљање или загрљај.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89" y="4740494"/>
            <a:ext cx="2914918" cy="2038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099" y="371763"/>
            <a:ext cx="971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авети за родитеље беба </a:t>
            </a:r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3.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месецу</a:t>
            </a:r>
            <a:endParaRPr lang="sr-Latn-R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92461"/>
            <a:ext cx="9144000" cy="2387600"/>
          </a:xfrm>
        </p:spPr>
        <p:txBody>
          <a:bodyPr>
            <a:no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РАЗВОЈНЕ КАРАКТЕРИСТИКЕ ДЕЦЕ И ЗНАЧАЈ РАНЕ СТИМУЛАЦИЈЕ</a:t>
            </a:r>
            <a:endParaRPr lang="sr-Latn-R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211" y="2677930"/>
            <a:ext cx="9144000" cy="1252625"/>
          </a:xfrm>
        </p:spPr>
        <p:txBody>
          <a:bodyPr>
            <a:normAutofit fontScale="92500" lnSpcReduction="10000"/>
          </a:bodyPr>
          <a:lstStyle/>
          <a:p>
            <a:r>
              <a:rPr lang="sr-Cyrl-CS" i="1" dirty="0">
                <a:latin typeface="Arial" panose="020B0604020202020204" pitchFamily="34" charset="0"/>
                <a:cs typeface="Arial" panose="020B0604020202020204" pitchFamily="34" charset="0"/>
              </a:rPr>
              <a:t>Фазе развоја са саветима за стимулацију правилног развоја уз чију помоћ родитељи могу препознати и избећи неправилна држања код своје </a:t>
            </a:r>
            <a:r>
              <a:rPr lang="sr-Cyrl-CS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деце, рано потражити помоћ и стимулисати психосоцијални развој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9143" y="4178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РАЗВОЈ ДЕТЕТА У ПЕРИОДУ </a:t>
            </a:r>
            <a:r>
              <a:rPr lang="sr-Cyrl-CS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</a:t>
            </a: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МЕСЕЦИ ЖИВОТА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5" y="1191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r-Cyrl-C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месецу живота?</a:t>
            </a:r>
            <a:r>
              <a:rPr lang="sr-Latn-R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18" y="1444672"/>
            <a:ext cx="11080482" cy="526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леђима</a:t>
            </a:r>
          </a:p>
          <a:p>
            <a:pPr lvl="0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Спонтано одговара и смеши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Тражи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контакт са блиским особама, јавља се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непознатих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особа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Горњи део тела лежи симетрично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Лежи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леђима стабилно при чему су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руке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ноге благо савијене и  често у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ваздуху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Рукама додирује стопала и покушава да их 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стави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Крајем 4. месеца хвата играчку оном руком са које стране му је пружамо, док на крају 6. месеца, поред тога, предмет понуђен са леве стране хвата десном руком и обрнуто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Када ухвати предмет, одмах га ставља у уста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Покушава / успева да се окрене са стомака на леђа и обрнуто. 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686" y="1657717"/>
            <a:ext cx="3811425" cy="25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21" y="1191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месецу живота?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8" y="1493011"/>
            <a:ext cx="10515600" cy="22549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CS" sz="3200" b="1" dirty="0" smtClean="0"/>
              <a:t>На </a:t>
            </a:r>
            <a:r>
              <a:rPr lang="sr-Cyrl-CS" sz="3200" b="1" dirty="0"/>
              <a:t>стомаку:</a:t>
            </a:r>
            <a:endParaRPr lang="sr-Latn-RS" sz="3200" dirty="0"/>
          </a:p>
          <a:p>
            <a:pPr lvl="0"/>
            <a:r>
              <a:rPr lang="sr-Cyrl-CS" sz="3200" dirty="0"/>
              <a:t>Ослања се преко опружених лактова на отворене </a:t>
            </a:r>
            <a:r>
              <a:rPr lang="sr-Cyrl-CS" sz="3200" dirty="0" smtClean="0"/>
              <a:t>шаке</a:t>
            </a:r>
            <a:endParaRPr lang="sr-Latn-RS" sz="3200" dirty="0"/>
          </a:p>
          <a:p>
            <a:pPr lvl="0"/>
            <a:r>
              <a:rPr lang="sr-Cyrl-CS" sz="3200" dirty="0"/>
              <a:t>Кичмени стуб је опружен.</a:t>
            </a:r>
            <a:endParaRPr lang="sr-Latn-RS" sz="3200" dirty="0"/>
          </a:p>
          <a:p>
            <a:pPr lvl="0"/>
            <a:r>
              <a:rPr lang="sr-Cyrl-CS" sz="3200" dirty="0"/>
              <a:t>Карлица и бедра су на подлози</a:t>
            </a:r>
            <a:r>
              <a:rPr lang="sr-Cyrl-CS" sz="3200" dirty="0" smtClean="0"/>
              <a:t>.</a:t>
            </a:r>
            <a:endParaRPr lang="sr-Latn-R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70" y="4252557"/>
            <a:ext cx="2955449" cy="2283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2" y="4252557"/>
            <a:ext cx="3240636" cy="2216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4" y="4252557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45" y="159064"/>
            <a:ext cx="10515600" cy="755338"/>
          </a:xfrm>
        </p:spPr>
        <p:txBody>
          <a:bodyPr>
            <a:no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стимулацију </a:t>
            </a:r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бебе у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18" y="1168677"/>
            <a:ext cx="1212956" cy="1212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34" y="4696178"/>
            <a:ext cx="3248640" cy="2161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68" y="801111"/>
            <a:ext cx="2089251" cy="187831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3045" y="1038580"/>
            <a:ext cx="7624333" cy="5943598"/>
          </a:xfrm>
        </p:spPr>
        <p:txBody>
          <a:bodyPr>
            <a:normAutofit lnSpcReduction="10000"/>
          </a:bodyPr>
          <a:lstStyle/>
          <a:p>
            <a:pPr lvl="0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У узрасту од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4. месеца преко кревеца окачите играчку на висини на којој беба може да је дохвати и игра се са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њом</a:t>
            </a:r>
          </a:p>
          <a:p>
            <a:pPr marL="0" lvl="0" indent="0">
              <a:buNone/>
            </a:pP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Од играчака можете користити мекане лопте мање величине, тако да беба при хватању мора да отвори обе шаке, а палчеви да буду изван; можете користити и танке пластичне тј. гумене играчке (од здравствено безбедних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материјала)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које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беба може лако да ухвати и стави у уста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Поставите огледало испред бебе тако да у положају на стомаку може да види свој одраз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6623" b="42187"/>
          <a:stretch/>
        </p:blipFill>
        <p:spPr>
          <a:xfrm>
            <a:off x="8557825" y="2732189"/>
            <a:ext cx="2752905" cy="19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2"/>
            <a:ext cx="7883977" cy="59435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ПОСТАВЉАЈТЕ БЕБУ ДА СЕДИ, НИТИ У ШЕТАЛИЦУ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. Дозвољен је полуседећи став (од 5. месеца) од око 45 степени, из кога беба треба активно да се постави у седећи став уз помоћ својих руку,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али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се умори мора имати могућност да се врати у полуседећи став и одмори се; свако стављање у форсирани седећи или стојећи став смањује детету тренинг стомачних мишића и без потребе врши притисак на кичму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sr-Cyrl-C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НАЈВЕЋИ ДЕО ДАНА БЕБА ТРЕБА ДА ПРОВОДИ ПОД </a:t>
            </a:r>
            <a:r>
              <a:rPr lang="sr-Cyrl-C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НАДЗОРОМ, НА </a:t>
            </a:r>
            <a:r>
              <a:rPr lang="sr-Cyrl-C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ЧИСТОМ ПАТОСУ, НА ТОПЛОМ ЋЕБЕТУ, </a:t>
            </a:r>
            <a:r>
              <a:rPr lang="sr-Cyrl-C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МЕКОЈ ПРОСТИРЦИ ИЛИ У„ОГРАДИЦИ</a:t>
            </a:r>
            <a:r>
              <a:rPr lang="sr-Cyrl-C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како би откривала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нове активности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, а увежбавала оне које већ изводи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045" y="159064"/>
            <a:ext cx="10515600" cy="75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стимулацију бебе у 6. 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80" y="1173858"/>
            <a:ext cx="1970000" cy="197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70" y="3247609"/>
            <a:ext cx="1729310" cy="1729310"/>
          </a:xfrm>
          <a:prstGeom prst="rect">
            <a:avLst/>
          </a:prstGeom>
        </p:spPr>
      </p:pic>
      <p:sp>
        <p:nvSpPr>
          <p:cNvPr id="22" name="Multiply 21"/>
          <p:cNvSpPr/>
          <p:nvPr/>
        </p:nvSpPr>
        <p:spPr>
          <a:xfrm>
            <a:off x="10509326" y="1718590"/>
            <a:ext cx="969587" cy="8805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8547331">
            <a:off x="10637977" y="3955483"/>
            <a:ext cx="712284" cy="313562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/>
        </p:nvSpPr>
        <p:spPr>
          <a:xfrm rot="18547331">
            <a:off x="11245540" y="5854412"/>
            <a:ext cx="712284" cy="313562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7" y="5187114"/>
            <a:ext cx="1670886" cy="16708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23" y="5164386"/>
            <a:ext cx="1693614" cy="16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0" y="1530256"/>
            <a:ext cx="8000047" cy="5028587"/>
          </a:xfrm>
        </p:spPr>
        <p:txBody>
          <a:bodyPr>
            <a:noAutofit/>
          </a:bodyPr>
          <a:lstStyle/>
          <a:p>
            <a:pPr lvl="0"/>
            <a:r>
              <a:rPr lang="sr-Cyrl-C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положају на леђима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, у жељи да дохвати играчку,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главу гура назад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и не може да је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ухвати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предмете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прихвата често једном руком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, док је друга стиснута у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песницу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отварању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шаке,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увек држи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палчеве </a:t>
            </a:r>
            <a:r>
              <a:rPr lang="sr-Cyrl-C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унутра</a:t>
            </a:r>
            <a:endParaRPr lang="sr-Latn-R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положају на стомаку повлачи руке савијене </a:t>
            </a:r>
            <a:r>
              <a:rPr lang="sr-Cyrl-C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лактовима </a:t>
            </a:r>
            <a:r>
              <a:rPr lang="sr-Cyrl-C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C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рамена у назад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, ако не окреће главу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мотивисано.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1394"/>
            <a:ext cx="119887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родитеље бебе у 6 м.</a:t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Поразговарајте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са својим </a:t>
            </a:r>
            <a:r>
              <a:rPr lang="sr-Cyrl-C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педијатром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sr-Cyrl-C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дечјим физијатром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, ако дете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23" y="2396851"/>
            <a:ext cx="22479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можете да очекујете од бебе крајем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месеца живота?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06" y="1315053"/>
            <a:ext cx="10791423" cy="54917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Одговара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одраслима, игра се опонашајућих игара;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Понавља слогове „да-да“;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Показује разумевање честих речи нпр.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мама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Реагује на одлазак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родитеља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смирује се након њиховог повратка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НА СТОМАКУ: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Окреће се са стомака на леђа и обрнуто. Ослања се на шаке и колена;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савијеним подлактицама беба на лактовима повлачи тело у страну и напред, „бауља“, ноге мало учествују;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Заузима четвороножни положај - клати се напред - назад, покушава да пузи уназад што је нормално у овој фази;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Пузи са реципроцитетом (наизменичо покретање супротних удова, десна рука - лева нога и обрнуто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92461"/>
            <a:ext cx="9144000" cy="2387600"/>
          </a:xfrm>
        </p:spPr>
        <p:txBody>
          <a:bodyPr>
            <a:no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РАЗВОЈНЕ КАРАКТЕРИСТИКЕ ДЕЦЕ И ЗНАЧАЈ РАНЕ СТИМУЛАЦИЈЕ</a:t>
            </a:r>
            <a:endParaRPr lang="sr-Latn-R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9143" y="4560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РАЗВОЈ ДЕТЕТА У ПРВИХ </a:t>
            </a:r>
            <a:r>
              <a:rPr lang="sr-Cyrl-CS" sz="5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МЕСЕЦИ ЖИВОТА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8993" y="2893951"/>
            <a:ext cx="9995338" cy="125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CS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Фазе развоја са саветима за стимулацију правилног развоја уз чију помоћ родитељи могу препознати и избећи неправилна држања код своје деце, рано потражити помоћ и стимулисати психосоцијални развој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96" y="178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можете да очекујете од бебе крајем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месеца живота?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8" y="1126901"/>
            <a:ext cx="8129679" cy="573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ЛЕЂИМА:</a:t>
            </a:r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Са леђа се окреће на бок, игра се на боку и покушава да седи;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спушта предмет и прати га погледом, премешта предмете из руке у руку;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да седи самостално; 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Почиње да хвата користећи палац и кажипрст као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пинцету.</a:t>
            </a: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93" y="4310553"/>
            <a:ext cx="3507359" cy="1964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93" y="1953445"/>
            <a:ext cx="3507359" cy="20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5" y="1155553"/>
            <a:ext cx="9736096" cy="57024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ваљак и стављајте бебу потрбушке преко ваљка да би на тај начин стимулисали четвороножни став;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Опремите простор разноврсним играчкама и музиком;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Подстичите дете на игре скривалице, истраживање околине, имитирање;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 је беба на патосу и има довољно простора, поставите играчку даље од ње и стимулишите је да дође сама по играчку;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даље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НЕМОЈТЕ БЕБУ ПРИСИЉАВАТИ ДА СЕДИ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(ОСИМ АКО НИЈЕ САМА УСВОЈИЛА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СЕДЕЋИ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СТАВ). Седећи став подразумева да се беба сама постави у овај положај, седи стабилно уз равна леђа тј. не савија се унапред и зна да користи своје руке при падању унапред или са стране!!!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НЕМОЈТЕ БЕБУ СТАВЉАТИ У ШЕТАЛИЦУ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овим нећете убрзати њен развој него ћете утицати да се беба неправилно развија не користећи своје потенцијале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045" y="159064"/>
            <a:ext cx="10515600" cy="75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стимулацију бебе у 9. 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865293"/>
            <a:ext cx="22479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3" b="25864"/>
          <a:stretch/>
        </p:blipFill>
        <p:spPr>
          <a:xfrm rot="619146">
            <a:off x="9767082" y="5644055"/>
            <a:ext cx="2143125" cy="1093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82" y="302421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95" y="1530455"/>
            <a:ext cx="11670417" cy="4960883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узрасту од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есеци дете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самостално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седи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краће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време;</a:t>
            </a:r>
          </a:p>
          <a:p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користи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своје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руке при падању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унапред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са стране када се налази у седећем ставу;</a:t>
            </a:r>
          </a:p>
          <a:p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покушава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да се постави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четвороножни став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ноге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су претежно испружене;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ситне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(нпр. мрвице хлеба, кекса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покушава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ухвати целом шаком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а да притом не издваја палац и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кажипрст;</a:t>
            </a:r>
          </a:p>
          <a:p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испушта гласове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када јој се обраћате и </a:t>
            </a:r>
            <a:r>
              <a:rPr lang="ru-RU" sz="3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контакта очима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Latn-R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11394"/>
            <a:ext cx="119887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родитеље бебе у 9. м.</a:t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Поразговарајте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са својим </a:t>
            </a:r>
            <a:r>
              <a:rPr lang="sr-Cyrl-C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педијатром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sr-Cyrl-C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дечјим физијатром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, ако дете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82" y="1274713"/>
            <a:ext cx="11460102" cy="54058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једну реч са значењем;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Показује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руком предмет или особу, показује "па-па";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речи (нпр. мама, тата, сестра, лопта, играчка,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дођи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узми, стани);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Спонтано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тражи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да подели задовољство са познатим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особама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привија се уз родитеља, љуби га, заједно проучавају играчку);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Ставља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предмет из посудице;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Посматра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како предмети и играчке функционишу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окретање точкова, паљење светла, како звони звонце);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се прстима приликом храњења;</a:t>
            </a:r>
          </a:p>
          <a:p>
            <a:r>
              <a:rPr lang="sr-Cyrl-R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Седи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са правим леђима;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Пузи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 реципроцитетом (лева рука - десна нога и обрнуто);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Крајем 10. месеца диже се у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клечећи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5486341"/>
              </p:ext>
            </p:extLst>
          </p:nvPr>
        </p:nvGraphicFramePr>
        <p:xfrm>
          <a:off x="8830102" y="1129553"/>
          <a:ext cx="3971498" cy="258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21" y="235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месецу живота?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32" y="1693343"/>
            <a:ext cx="10515600" cy="58856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искорак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једном ногом и повлачи се у стојећи став;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Крајем 11. месеца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 прве кораке у страну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може да хода бочно премештајући тежину тела са ноге на ногу;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Постепено ослобађа једну руку 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увежбава стајање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Крајем 12. месеца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стоји слободно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 прве кораке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Развој самосталног хода је врло индивидуалан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и уколико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 ради све што је до сада наведено,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проходавање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 да траје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месеца живота;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Око првог рођендана већина деце покушава 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самостално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31" y="4068858"/>
            <a:ext cx="1737069" cy="2789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21" y="1191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месецу живота?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18" y="1104082"/>
            <a:ext cx="9577887" cy="5539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Cyrl-R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Реагујте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гласове детета и делите са њим интересовања;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Разговарајте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 дететом, читајте му приче,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именујте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ствари и предмете;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Охрабрите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 да једе прстима;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 да и даље само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поседа                                  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покушава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 постави у стојећи став;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Немојте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водити за руке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јер му на тај начин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реметите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равнотежу и отежавате проходавање;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Немојте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детету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обувати ципеле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када је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кући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јер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је ходање босим ногама за стопало најздравије.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Тако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ће стопала имати директан контакт са подом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мишићи стопала ће ојачати. Довољне су чарапице;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шетњу напољу потребне су ципеле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са чврстим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лубовима (ивицама) и савитљивим ђоном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4686" y="232637"/>
            <a:ext cx="10515600" cy="75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стимулацију бебе у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9" y="3921460"/>
            <a:ext cx="3348251" cy="1968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1205666"/>
            <a:ext cx="4180764" cy="23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697" y="1473712"/>
            <a:ext cx="11482589" cy="5442319"/>
          </a:xfrm>
        </p:spPr>
        <p:txBody>
          <a:bodyPr>
            <a:noAutofit/>
          </a:bodyPr>
          <a:lstStyle/>
          <a:p>
            <a:pPr lvl="1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дете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изговара слогове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дете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разуме речи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које се свакодневно користе у говору (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мама, тата, дођи, </a:t>
            </a:r>
            <a:r>
              <a:rPr lang="ru-RU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...);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користи целу шаку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како би ухватило мали предмет;</a:t>
            </a: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дете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уопште не реагује на одвајање од родитеља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лако допушта непознатим особама физички контакт;</a:t>
            </a: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дете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користи само окретање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да би дошло до жељеног предмета;</a:t>
            </a: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су при дизању у стојећи став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 ноге детета стално испружене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у стојећем ставу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 стоји на врховима прстију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 покушава тако да направи корак;</a:t>
            </a:r>
          </a:p>
          <a:p>
            <a:pPr lvl="1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хода самостално до напуњених 15 месеци живота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11394"/>
            <a:ext cx="119887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родитеље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бебе у 12. м.</a:t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Поразговарајте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са својим </a:t>
            </a:r>
            <a:r>
              <a:rPr lang="sr-Cyrl-C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педијатром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sr-Cyrl-C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дечјим физијатром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, ако дете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Литература: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62081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Mikov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rizičnim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razvojem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lang="es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danas</a:t>
            </a: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2018; 17 (7-9): 117-121.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Mikov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otkrivanje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razvojnih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poremećaja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U: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Zbornik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Kongresa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fizijatara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međunarodnim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učešćem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25-29, 2014. Sarajevo: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Udruženje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fizijatara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2014: 53-56.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3. 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J, 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Karmiloff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-Smith A, Johnson M. 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brains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2012.</a:t>
            </a: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Rudolph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C, Rudolph A, Lister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Rudolph’s Textbook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Appleton and Lange, Stamford, CT; 2010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difficulties in early childhood: prevention, early identification, assessment and intervention in low-and middle-income countries: a review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 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1" y="29910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презентацији су коришћене слике из публикација </a:t>
            </a:r>
            <a:b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за јавно здравље Војводине и из следећих извора: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21" y="4537294"/>
            <a:ext cx="10515600" cy="2189327"/>
          </a:xfrm>
        </p:spPr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http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://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www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freedigitalphotos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net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://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www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pexels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com</a:t>
            </a:r>
            <a:endParaRPr lang="sr-Cyrl-RS" u="sng" dirty="0" smtClean="0">
              <a:latin typeface="Arial" panose="020B0604020202020204" pitchFamily="34" charset="0"/>
              <a:cs typeface="Arial" panose="020B0604020202020204" pitchFamily="34" charset="0"/>
              <a:hlinkClick r:id="rId3" tooltip="https://www.pexels.com/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://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unsplash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.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com</a:t>
            </a:r>
            <a:endParaRPr lang="sr-Cyrl-RS" u="sng" dirty="0" smtClean="0">
              <a:latin typeface="Arial" panose="020B0604020202020204" pitchFamily="34" charset="0"/>
              <a:cs typeface="Arial" panose="020B0604020202020204" pitchFamily="34" charset="0"/>
              <a:hlinkClick r:id="rId4" tooltip="https://unsplash.com/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://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pixabay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.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com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434" y="6945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Захваљујемо се </a:t>
            </a: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др Александри Миков</a:t>
            </a:r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редовном професору Медицинског факултета </a:t>
            </a:r>
          </a:p>
          <a:p>
            <a:pPr algn="ctr"/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Универзитета у Новом Саду (Катедра за Медицинску рехабилитацију) </a:t>
            </a:r>
          </a:p>
          <a:p>
            <a:pPr algn="ctr"/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уступљеном садржају ове презентације!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1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3" y="979657"/>
            <a:ext cx="9840036" cy="5052654"/>
          </a:xfrm>
        </p:spPr>
        <p:txBody>
          <a:bodyPr>
            <a:normAutofit lnSpcReduction="10000"/>
          </a:bodyPr>
          <a:lstStyle/>
          <a:p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У току прве године живота дете пролази кроз различите развојне фазе да би на крају могло самостално да стоји. Родитељи често постављају питања: </a:t>
            </a:r>
            <a:r>
              <a:rPr lang="sr-Cyrl-CS" sz="3200" i="1" dirty="0">
                <a:latin typeface="Arial" panose="020B0604020202020204" pitchFamily="34" charset="0"/>
                <a:cs typeface="Arial" panose="020B0604020202020204" pitchFamily="34" charset="0"/>
              </a:rPr>
              <a:t>„У који положај </a:t>
            </a:r>
            <a:r>
              <a:rPr lang="sr-Cyrl-C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треба</a:t>
            </a:r>
            <a:r>
              <a:rPr lang="sr-Latn-R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постављати </a:t>
            </a:r>
            <a:r>
              <a:rPr lang="sr-Cyrl-CS" sz="3200" i="1" dirty="0">
                <a:latin typeface="Arial" panose="020B0604020202020204" pitchFamily="34" charset="0"/>
                <a:cs typeface="Arial" panose="020B0604020202020204" pitchFamily="34" charset="0"/>
              </a:rPr>
              <a:t>бебу када спава или када је транспортујемо? Када је најбоље поставити бебу да седи, стоји</a:t>
            </a:r>
            <a:r>
              <a:rPr lang="sr-Cyrl-C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...?"</a:t>
            </a:r>
            <a:endParaRPr lang="sr-Latn-R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Развој детета одвија се непрекидно,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увелико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зависи од средине која га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окружује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правилном стимулацијом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можемо значајно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утицати на каснији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развој детета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84" y="4080681"/>
            <a:ext cx="4010241" cy="27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месецу живота?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301436"/>
            <a:ext cx="8475259" cy="5438060"/>
          </a:xfrm>
        </p:spPr>
        <p:txBody>
          <a:bodyPr>
            <a:normAutofit fontScale="92500" lnSpcReduction="10000"/>
          </a:bodyPr>
          <a:lstStyle/>
          <a:p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јаке звучне, видне, додирне и болне надражаје обично се уплаши или чак заплаче. 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леђима лежи у нестабилном положају,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трену покреће руке и ноге, а на крају овог   месеца држи кратко главу у средини и покушава погледом да фиксира мајку или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 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крају првог месеца живота успоставља контакт очима са родитељима.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 је на стомаку новорођенче држи савијене руке и ноге, карлица је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одигнута од подлоге, шаке су у песницама.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87" y="3647259"/>
            <a:ext cx="23336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28119"/>
          <a:stretch/>
        </p:blipFill>
        <p:spPr>
          <a:xfrm>
            <a:off x="8976646" y="5661377"/>
            <a:ext cx="2133600" cy="1196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12" y="2298812"/>
            <a:ext cx="2046112" cy="1286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87" y="812912"/>
            <a:ext cx="22860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87" y="812912"/>
            <a:ext cx="642588" cy="674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6" b="20709"/>
          <a:stretch/>
        </p:blipFill>
        <p:spPr>
          <a:xfrm rot="17527879">
            <a:off x="8835448" y="1584733"/>
            <a:ext cx="837064" cy="8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" y="634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да очекујете од бебе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месецу живота?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6374"/>
            <a:ext cx="8693624" cy="4953449"/>
          </a:xfrm>
        </p:spPr>
        <p:txBody>
          <a:bodyPr>
            <a:normAutofit lnSpcReduction="10000"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ЧУЛА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Cyrl-R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Чуло додира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је добро развијено на рођењу. На рођењу беба већ има истанчан </a:t>
            </a:r>
            <a:r>
              <a:rPr lang="sr-Cyrl-R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. Новорођенче прати светлост, може да фокусира предмет на раздаљини од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20-30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(растојање на коме се налази мајка за време храњења). По рођењу дете већ има развијен </a:t>
            </a:r>
            <a:r>
              <a:rPr lang="sr-Cyrl-R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осећај укуса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. Чуло равнотеже и способност препознавања свог тела и дела тела у простору и времену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развија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се током моторичког развоја детета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СОЦИЈАНИ 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РАЗВОЈ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изазива много пажње и пасивно је прима.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2" y="63493"/>
            <a:ext cx="2857499" cy="190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1" y="196849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1" y="3568692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1" y="5114925"/>
            <a:ext cx="2857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32" y="-139268"/>
            <a:ext cx="1108815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</a:t>
            </a:r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стимулацију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бебе у 1 и 2. 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97" y="1090625"/>
            <a:ext cx="8735033" cy="5287027"/>
          </a:xfrm>
        </p:spPr>
        <p:txBody>
          <a:bodyPr>
            <a:normAutofit lnSpcReduction="10000"/>
          </a:bodyPr>
          <a:lstStyle/>
          <a:p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Обезбедите беби </a:t>
            </a:r>
            <a:r>
              <a:rPr lang="sr-Cyrl-CS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пријатан породични амбијент, испуњен љубављу и пажњом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, обојен веселим бојама, уз дискретну музику. </a:t>
            </a:r>
            <a:r>
              <a:rPr lang="sr-Cyrl-C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Причајте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 са вашом бебом смиреним гласом у току свакодневне неге, </a:t>
            </a:r>
            <a:r>
              <a:rPr lang="sr-Cyrl-C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мазите је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и пустите да краће време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расповијена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праћака ногицама. У току дојења/храњења </a:t>
            </a:r>
            <a:r>
              <a:rPr lang="sr-Cyrl-C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будите смирени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и добро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Пружите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детету доживљаје различитих врста додира: </a:t>
            </a: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држањем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мажењем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загрљајем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пољупцима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 Користите </a:t>
            </a:r>
            <a:r>
              <a:rPr lang="sr-Cyrl-RS" u="sng" dirty="0">
                <a:latin typeface="Arial" panose="020B0604020202020204" pitchFamily="34" charset="0"/>
                <a:cs typeface="Arial" panose="020B0604020202020204" pitchFamily="34" charset="0"/>
              </a:rPr>
              <a:t>ритмичко кретање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попут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благог љуљања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лаганог ходања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 дететом, што деци веома прија, а утиче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 раз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ој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чула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равнотеже.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>
          <a:xfrm>
            <a:off x="9068221" y="946547"/>
            <a:ext cx="2619375" cy="1715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20" y="499871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8" y="2901695"/>
            <a:ext cx="3022489" cy="1692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24" y="5384776"/>
            <a:ext cx="1863153" cy="13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48" y="-221156"/>
            <a:ext cx="11456639" cy="1325563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Савети за стимулацију бебе у 1/2. месецу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9" y="898345"/>
            <a:ext cx="8140234" cy="5631243"/>
          </a:xfrm>
        </p:spPr>
        <p:txBody>
          <a:bodyPr>
            <a:noAutofit/>
          </a:bodyPr>
          <a:lstStyle/>
          <a:p>
            <a:pPr algn="just"/>
            <a:r>
              <a:rPr lang="sr-Cyrl-C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 </a:t>
            </a:r>
            <a:r>
              <a:rPr lang="sr-Cyrl-CS" sz="2900" b="1" dirty="0">
                <a:latin typeface="Arial" panose="020B0604020202020204" pitchFamily="34" charset="0"/>
                <a:cs typeface="Arial" panose="020B0604020202020204" pitchFamily="34" charset="0"/>
              </a:rPr>
              <a:t>беба напуни месец дана стављајте је на стомак КАДА ЈЕ БУДНА</a:t>
            </a:r>
            <a:r>
              <a:rPr lang="sr-Cyrl-CS" sz="2900" dirty="0">
                <a:latin typeface="Arial" panose="020B0604020202020204" pitchFamily="34" charset="0"/>
                <a:cs typeface="Arial" panose="020B0604020202020204" pitchFamily="34" charset="0"/>
              </a:rPr>
              <a:t>. Нежно је мазите по </a:t>
            </a:r>
            <a:r>
              <a:rPr lang="sr-Cyrl-C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врату</a:t>
            </a:r>
            <a:r>
              <a:rPr lang="sr-Cyrl-R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CS" sz="2900" dirty="0">
                <a:latin typeface="Arial" panose="020B0604020202020204" pitchFamily="34" charset="0"/>
                <a:cs typeface="Arial" panose="020B0604020202020204" pitchFamily="34" charset="0"/>
              </a:rPr>
              <a:t>на тај начин ћете стимулисати одизање главе од подлоге и развијање равнотеже у овом положају</a:t>
            </a:r>
            <a:r>
              <a:rPr lang="sr-Cyrl-C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C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sz="2900" dirty="0">
                <a:latin typeface="Arial" panose="020B0604020202020204" pitchFamily="34" charset="0"/>
                <a:cs typeface="Arial" panose="020B0604020202020204" pitchFamily="34" charset="0"/>
              </a:rPr>
              <a:t>Када је беба на леђима, играјте се тако што ћете јој се обраћати са удаљености од једног метра, држећи неки црвени предмет у руци. У прво време, беба ће Вас фиксирати погледом на кратко. Временом ће се ти интервали повећавати, а када то увежбате, предмет полагано померајте са исте удаљености лево - десно, горе - доле.</a:t>
            </a:r>
            <a:endParaRPr lang="sr-Latn-R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90" y="898345"/>
            <a:ext cx="3389558" cy="2251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90" y="3713966"/>
            <a:ext cx="3389559" cy="22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61" y="-198684"/>
            <a:ext cx="10991139" cy="1325563"/>
          </a:xfrm>
        </p:spPr>
        <p:txBody>
          <a:bodyPr/>
          <a:lstStyle/>
          <a:p>
            <a:pPr algn="ctr"/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 за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родитеље бебе од 1 до 2 месеца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8" y="787147"/>
            <a:ext cx="8767735" cy="5903019"/>
          </a:xfrm>
        </p:spPr>
        <p:txBody>
          <a:bodyPr>
            <a:noAutofit/>
          </a:bodyPr>
          <a:lstStyle/>
          <a:p>
            <a:pPr algn="just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За транспорт бебе најбоља су колица у којима је могуће подесити леђни део, тако да се у овом периоду могу спустити и поставити равно, а одојче се може возити у лежећем положају или на стомаку. На овај начин избегава се превремено постављање детета у седећи положај и леђа одојчета ће бити поштеђена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При ношењу детета у носиљкама, најбоље су оне у којима беба лежи хоризонтално. </a:t>
            </a:r>
            <a:r>
              <a:rPr lang="sr-Cyrl-CS" b="1" dirty="0">
                <a:latin typeface="Arial" panose="020B0604020202020204" pitchFamily="34" charset="0"/>
                <a:cs typeface="Arial" panose="020B0604020202020204" pitchFamily="34" charset="0"/>
              </a:rPr>
              <a:t>Платнене носиљке („кенгур"), у којима се беба налази у усправном положају, нису добре док беба не почне сама да </a:t>
            </a:r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седи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јер се у току ношења врши притисак на кичму која још није спремна за усправни положај и она се криви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69" y="1163399"/>
            <a:ext cx="2720050" cy="272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09" y="4194616"/>
            <a:ext cx="1828800" cy="249555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1027206" y="4561855"/>
            <a:ext cx="969587" cy="8805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547331">
            <a:off x="10324717" y="1005589"/>
            <a:ext cx="712284" cy="313562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71" y="759854"/>
            <a:ext cx="11559541" cy="4747408"/>
          </a:xfrm>
        </p:spPr>
        <p:txBody>
          <a:bodyPr>
            <a:normAutofit/>
          </a:bodyPr>
          <a:lstStyle/>
          <a:p>
            <a:pPr algn="just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Беба може да спава у свим положајима,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али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на равној подлози, 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јастука (до навршене 1,5-2 године). Пожељно је након сваког оброка променити положај: на леђима, на стомаку, једном или другом боку уз потпору уроланог пешкира. 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sr-Cyrl-CS" dirty="0">
                <a:latin typeface="Arial" panose="020B0604020202020204" pitchFamily="34" charset="0"/>
                <a:cs typeface="Arial" panose="020B0604020202020204" pitchFamily="34" charset="0"/>
              </a:rPr>
              <a:t>један положај не треба форсирати, а беба ће, када почне да се окреће, сама изабрати омиљене положаје за спавање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0861" y="-94509"/>
            <a:ext cx="10991139" cy="1325563"/>
          </a:xfrm>
        </p:spPr>
        <p:txBody>
          <a:bodyPr/>
          <a:lstStyle/>
          <a:p>
            <a:pPr algn="ctr"/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Савет за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родитеље бебе од 1 до 2 месеца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38" y="4247907"/>
            <a:ext cx="2894947" cy="1979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00" y="4267740"/>
            <a:ext cx="4174120" cy="195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433239" y="4247907"/>
            <a:ext cx="2958143" cy="19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2373</Words>
  <Application>Microsoft Office PowerPoint</Application>
  <PresentationFormat>Widescreen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Office Theme</vt:lpstr>
      <vt:lpstr>РАЗВОЈНЕ КАРАКТЕРИСТИКЕ ДЕЦЕ У 1. ГОДИНИ ЖИВОТА  И ЗНАЧАЈ РАНЕ СТИМУЛАЦИЈЕ</vt:lpstr>
      <vt:lpstr>РАЗВОЈНЕ КАРАКТЕРИСТИКЕ ДЕЦЕ И ЗНАЧАЈ РАНЕ СТИМУЛАЦИЈЕ</vt:lpstr>
      <vt:lpstr>PowerPoint Presentation</vt:lpstr>
      <vt:lpstr> Шта можете да очекујете од бебе  у 1. месецу живота? </vt:lpstr>
      <vt:lpstr> Шта можете да очекујете од бебе  у 1. месецу живота? </vt:lpstr>
      <vt:lpstr>Савети за стимулацију бебе у 1 и 2. месецу</vt:lpstr>
      <vt:lpstr>Савети за стимулацију бебе у 1/2. месецу</vt:lpstr>
      <vt:lpstr>Савет за родитеље бебе од 1 до 2 месеца</vt:lpstr>
      <vt:lpstr>Савет за родитеље бебе од 1 до 2 месеца</vt:lpstr>
      <vt:lpstr> Шта можете да очекујете од бебе  у 3. месецу живота? </vt:lpstr>
      <vt:lpstr>Савети за стимулацију бебе у 3. месецу</vt:lpstr>
      <vt:lpstr>PowerPoint Presentation</vt:lpstr>
      <vt:lpstr>РАЗВОЈНЕ КАРАКТЕРИСТИКЕ ДЕЦЕ И ЗНАЧАЈ РАНЕ СТИМУЛАЦИЈЕ</vt:lpstr>
      <vt:lpstr> Шта можете да очекујете од бебе  у 6. месецу живота? </vt:lpstr>
      <vt:lpstr> Шта можете да очекујете од бебе             у 6. месецу живота? </vt:lpstr>
      <vt:lpstr>Савети за стимулацију бебе у 6. месецу</vt:lpstr>
      <vt:lpstr>PowerPoint Presentation</vt:lpstr>
      <vt:lpstr>Савети за родитеље бебе у 6 м. Поразговарајте са својим педијатром или дечјим физијатром, ако дете:</vt:lpstr>
      <vt:lpstr>Шта можете да очекујете од бебе крајем 9. месеца живота?</vt:lpstr>
      <vt:lpstr>Шта можете да очекујете од бебе крајем 9. месеца живота?</vt:lpstr>
      <vt:lpstr>PowerPoint Presentation</vt:lpstr>
      <vt:lpstr>Савети за родитеље бебе у 9. м. Поразговарајте са својим педијатром или дечјим физијатром, ако дете:</vt:lpstr>
      <vt:lpstr> Шта можете да очекујете од бебе             у 12. месецу живота? </vt:lpstr>
      <vt:lpstr> …Шта можете да очекујете од бебе             у 12. месецу живота? </vt:lpstr>
      <vt:lpstr>PowerPoint Presentation</vt:lpstr>
      <vt:lpstr>Савети за родитеље бебе у 12. м. Поразговарајте са својим педијатром или дечјим физијатром, ако дете:</vt:lpstr>
      <vt:lpstr>Литература:</vt:lpstr>
      <vt:lpstr>У презентацији су коришћене слике из публикација  Института за јавно здравље Војводине и из следећих извора: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Korisnik</cp:lastModifiedBy>
  <cp:revision>84</cp:revision>
  <dcterms:created xsi:type="dcterms:W3CDTF">2020-08-11T12:31:42Z</dcterms:created>
  <dcterms:modified xsi:type="dcterms:W3CDTF">2020-12-04T15:49:36Z</dcterms:modified>
</cp:coreProperties>
</file>