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lobeba.rs/dojenje-i-ishrana/uvodenje-nemlecne-ishrane/#hranjenje-prema-potrebama-detet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pixaba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udnocaizdravlje.rs/kako-da-izaberete-najbolju-mlecnu-formulu-za-svoju-beb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8773" y="467282"/>
            <a:ext cx="6363553" cy="1491693"/>
          </a:xfrm>
        </p:spPr>
        <p:txBody>
          <a:bodyPr>
            <a:noAutofit/>
          </a:bodyPr>
          <a:lstStyle/>
          <a:p>
            <a:pPr algn="ctr"/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УВОЂЕЊЕ НЕМЛЕЧНЕ ИСХРАНЕ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5" descr="Image result for porcija hrane za de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00" y="2647950"/>
            <a:ext cx="4533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4558352" y="5791716"/>
            <a:ext cx="3152633" cy="467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</a:t>
            </a:r>
            <a:r>
              <a:rPr lang="sr-Cyrl-RS" sz="12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драв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97979" y="6292820"/>
            <a:ext cx="720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8029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137" y="228601"/>
            <a:ext cx="10918209" cy="589756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r-Latn-RS" altLang="en-US" sz="3600" b="1" i="1" dirty="0">
                <a:solidFill>
                  <a:srgbClr val="FF0000"/>
                </a:solidFill>
              </a:rPr>
              <a:t>  </a:t>
            </a:r>
            <a:r>
              <a:rPr lang="sr-Cyrl-RS" altLang="en-US" sz="3600" b="1" dirty="0" smtClean="0">
                <a:solidFill>
                  <a:srgbClr val="FF0000"/>
                </a:solidFill>
              </a:rPr>
              <a:t>Нову храну најпре дајте у облику који има</a:t>
            </a:r>
            <a:r>
              <a:rPr lang="sr-Latn-RS" altLang="en-US" sz="3600" b="1" dirty="0"/>
              <a:t> </a:t>
            </a:r>
            <a:r>
              <a:rPr lang="sr-Cyrl-RS" altLang="en-US" sz="3600" b="1" u="sng" dirty="0" smtClean="0"/>
              <a:t>ређу конзистенцију</a:t>
            </a:r>
            <a:r>
              <a:rPr lang="sr-Latn-RS" altLang="en-US" sz="3600" dirty="0" smtClean="0"/>
              <a:t>, </a:t>
            </a:r>
            <a:r>
              <a:rPr lang="sr-Cyrl-RS" altLang="en-US" sz="3600" dirty="0"/>
              <a:t>п</a:t>
            </a:r>
            <a:r>
              <a:rPr lang="sr-Latn-RS" altLang="en-US" sz="3600" dirty="0" smtClean="0"/>
              <a:t>a </a:t>
            </a:r>
            <a:r>
              <a:rPr lang="sr-Cyrl-RS" altLang="en-US" sz="3600" dirty="0" smtClean="0"/>
              <a:t>тек након тога пређите на њен „гушћи“ облик</a:t>
            </a:r>
            <a:r>
              <a:rPr lang="sr-Latn-RS" altLang="en-US" sz="3600" dirty="0" smtClean="0"/>
              <a:t>, </a:t>
            </a:r>
            <a:r>
              <a:rPr lang="sr-Cyrl-RS" altLang="en-US" sz="3600" dirty="0" smtClean="0"/>
              <a:t>како би се дете лакше навикло на њу</a:t>
            </a:r>
            <a:r>
              <a:rPr lang="sr-Latn-RS" altLang="en-US" sz="3600" dirty="0" smtClean="0"/>
              <a:t>.</a:t>
            </a: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sr-Latn-RS" altLang="en-US" sz="3600" b="1" i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r-Latn-RS" altLang="en-US" sz="3600" b="1" dirty="0">
                <a:solidFill>
                  <a:srgbClr val="FF0000"/>
                </a:solidFill>
              </a:rPr>
              <a:t>      </a:t>
            </a:r>
            <a:r>
              <a:rPr lang="sr-Cyrl-RS" altLang="en-US" sz="3600" b="1" dirty="0" smtClean="0">
                <a:solidFill>
                  <a:srgbClr val="FF0000"/>
                </a:solidFill>
              </a:rPr>
              <a:t>Намирнице се у почетку дају одвојено</a:t>
            </a:r>
            <a:r>
              <a:rPr lang="sr-Latn-RS" altLang="en-US" sz="3600" b="1" dirty="0" smtClean="0">
                <a:solidFill>
                  <a:srgbClr val="FF0000"/>
                </a:solidFill>
              </a:rPr>
              <a:t>, </a:t>
            </a:r>
            <a:endParaRPr lang="sr-Latn-RS" alt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sr-Latn-RS" altLang="en-US" sz="3600" b="1" dirty="0">
                <a:solidFill>
                  <a:srgbClr val="FF0000"/>
                </a:solidFill>
              </a:rPr>
              <a:t>      </a:t>
            </a:r>
            <a:r>
              <a:rPr lang="sr-Cyrl-RS" altLang="en-US" sz="3600" b="1" dirty="0" smtClean="0">
                <a:solidFill>
                  <a:srgbClr val="FF0000"/>
                </a:solidFill>
              </a:rPr>
              <a:t>да се навикне на нове укусе</a:t>
            </a:r>
            <a:r>
              <a:rPr lang="sr-Latn-RS" altLang="en-US" sz="3600" b="1" dirty="0" smtClean="0">
                <a:solidFill>
                  <a:srgbClr val="FF0000"/>
                </a:solidFill>
              </a:rPr>
              <a:t>.</a:t>
            </a:r>
            <a:endParaRPr lang="sr-Latn-RS" altLang="en-US" sz="36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sr-Latn-RS" altLang="en-US" sz="3600" dirty="0"/>
          </a:p>
        </p:txBody>
      </p:sp>
      <p:pic>
        <p:nvPicPr>
          <p:cNvPr id="15367" name="Picture 7" descr="Image result for bebi kaÅ¡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04" y="1895108"/>
            <a:ext cx="5387603" cy="36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2012" y="-50729"/>
            <a:ext cx="11832609" cy="1325563"/>
          </a:xfrm>
        </p:spPr>
        <p:txBody>
          <a:bodyPr>
            <a:normAutofit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Редослед увођења намирница није битан</a:t>
            </a:r>
            <a:endParaRPr lang="sr-Latn-R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301" y="1120180"/>
            <a:ext cx="11281012" cy="4525963"/>
          </a:xfrm>
        </p:spPr>
        <p:txBody>
          <a:bodyPr>
            <a:noAutofit/>
          </a:bodyPr>
          <a:lstStyle/>
          <a:p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Неважно је да ли ћете прво почети са воћем, поврћем или житарицама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Битно је да што већи број њих уведете у исхрану до 8. месеца, јер се показало да касније увођење неких намирница повећава ризик од појаве алергије на њих.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месецу у бебину исхрану уведите месне супе и месо, поред већ устаљених каша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Због лакшег варења користите младо, немасно месо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јагњетину, пилетину, телетину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1" name="Picture 7" descr="Image result for bebi kaÅ¡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4842329"/>
            <a:ext cx="3534770" cy="20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5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3899" y="315035"/>
            <a:ext cx="11627892" cy="3383507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Jaje je 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такође добар извор беланчевина. Жуманце је хранљивије од беланцета. Јаја се у бебину исхрану уводе постепено. Почиње се са једном осмином тврдо скуваног жуманцета, помешаног са млеком. Ако беба нема реакција, наредне недеље јој дајте једну четвртину жуманцета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Сваке наредне недеље повећајте количину за по једну четвртину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5" descr="Image result for jaje u ishrani odojÄa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3698542"/>
            <a:ext cx="4517408" cy="30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7944" y="117924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оброка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67" y="1347951"/>
            <a:ext cx="11327642" cy="4351338"/>
          </a:xfrm>
        </p:spPr>
        <p:txBody>
          <a:bodyPr>
            <a:normAutofit/>
          </a:bodyPr>
          <a:lstStyle/>
          <a:p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дојчету је потребно много енергије, а капацитет желуца је мали, па му је потребно чешће храњење – пет или шест пута током дана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Између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месеца одојче треба да добије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додатна оброка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Уобичајене препоруке се да добије један слан оброк, једну воћну кашицу и једну кашицу са житарицама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Између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месеца број додатних оброка је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3-4.</a:t>
            </a:r>
            <a:endParaRPr lang="sr-Latn-R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Picture 5" descr="Image result for bebi kaÅ¡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2197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895" y="378725"/>
            <a:ext cx="8962030" cy="413868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sr-Latn-RS" altLang="en-US" sz="3600" dirty="0" smtClean="0"/>
              <a:t>M</a:t>
            </a:r>
            <a:r>
              <a:rPr lang="sr-Cyrl-RS" altLang="en-US" sz="3600" dirty="0" smtClean="0"/>
              <a:t>леко и даље одојчету остаје главна храна</a:t>
            </a:r>
            <a:r>
              <a:rPr lang="sr-Latn-RS" altLang="en-US" sz="3600" dirty="0" smtClean="0"/>
              <a:t>, </a:t>
            </a:r>
            <a:r>
              <a:rPr lang="sr-Cyrl-RS" altLang="en-US" sz="3600" dirty="0" smtClean="0"/>
              <a:t>која задовољава половину његових потреба</a:t>
            </a:r>
            <a:r>
              <a:rPr lang="sr-Latn-RS" altLang="en-US" sz="3600" dirty="0" smtClean="0"/>
              <a:t>.</a:t>
            </a:r>
            <a:r>
              <a:rPr lang="sr-Latn-RS" altLang="en-US" sz="3600" dirty="0"/>
              <a:t> </a:t>
            </a:r>
          </a:p>
          <a:p>
            <a:pPr algn="just">
              <a:lnSpc>
                <a:spcPct val="90000"/>
              </a:lnSpc>
            </a:pPr>
            <a:r>
              <a:rPr lang="sr-Latn-RS" altLang="en-US" sz="3600" dirty="0" smtClean="0"/>
              <a:t>O</a:t>
            </a:r>
            <a:r>
              <a:rPr lang="sr-Cyrl-RS" altLang="en-US" sz="3600" dirty="0" smtClean="0"/>
              <a:t>дојче које сиса наставља са дојењем</a:t>
            </a:r>
            <a:r>
              <a:rPr lang="sr-Latn-RS" altLang="en-US" sz="3600" dirty="0" smtClean="0"/>
              <a:t>, </a:t>
            </a:r>
            <a:r>
              <a:rPr lang="sr-Cyrl-RS" altLang="en-US" sz="3600" dirty="0" smtClean="0"/>
              <a:t>а одојче које добија дохрану или је на вештачкој исхрани наставља са одговарајућом млечном формулом за узраст</a:t>
            </a:r>
            <a:r>
              <a:rPr lang="sr-Latn-RS" altLang="en-US" sz="3600" dirty="0" smtClean="0"/>
              <a:t>.</a:t>
            </a:r>
            <a:r>
              <a:rPr lang="sr-Latn-RS" altLang="en-US" sz="3600" dirty="0"/>
              <a:t> </a:t>
            </a:r>
          </a:p>
        </p:txBody>
      </p:sp>
      <p:pic>
        <p:nvPicPr>
          <p:cNvPr id="22539" name="Picture 11" descr="Image result for doj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39" y="4074428"/>
            <a:ext cx="3894161" cy="27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7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83" y="160599"/>
            <a:ext cx="12723876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личина хране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19" y="1307006"/>
            <a:ext cx="9553433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почетку увођења немлечне хране дајте одојчету неколико кашичица по оброку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месеци деца углавном једу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кашичица за оброк.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6-9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месеци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2- 4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супене кашике.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рајем прве године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супених кашика воћа и поврћа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¼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воћке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 2 супене кашике меса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рибе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½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шоље цереалија или тестенине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5" descr="Image result for 2-4 supene kaÅ¡ike za odoj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28" y="1918220"/>
            <a:ext cx="3259472" cy="22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8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176" y="95531"/>
            <a:ext cx="10515600" cy="1052608"/>
          </a:xfrm>
        </p:spPr>
        <p:txBody>
          <a:bodyPr>
            <a:normAutofit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заборавите воду</a:t>
            </a:r>
            <a:r>
              <a:rPr lang="sr-Latn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176" y="1020406"/>
            <a:ext cx="6679442" cy="57966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Искључиво дојена деца почињу да пију воду са почетком немлечне исхране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Потребе за водом зависе од узраста детета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броја оброка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количине и врсте чврсте хране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почетку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60-120ml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дневно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крајем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240ml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дневно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дна шоља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Понудите детету чешће воду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посебно после оброка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 чекајте да ожедни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4" name="Picture 8" descr="Image result for beba pije vodu iz Å¡olje vode za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86218"/>
            <a:ext cx="4191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119" y="150122"/>
            <a:ext cx="10515600" cy="783692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 храњења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017" y="93381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Неопходне моторне вештине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Између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месеца дете може да узима и гута кашасту храну на кашићицу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месеца већина деце је довољно спретна да једе сама и пије из чаше коју држи обема рукама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sr-Latn-R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Потрудите се да дете до краја прве године престане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да користи флашицу са цуцлом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5" descr="Image result for beba pije vodu iz Å¡olje vode za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58" y="3454626"/>
            <a:ext cx="3507474" cy="23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4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540" y="228647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Безбедност детета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540" y="1472322"/>
            <a:ext cx="10515600" cy="1767500"/>
          </a:xfrm>
        </p:spPr>
        <p:txBody>
          <a:bodyPr>
            <a:normAutofit fontScale="92500"/>
          </a:bodyPr>
          <a:lstStyle/>
          <a:p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 рачуна о температури хране и напитака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Немојте грејати храну за одојче у микроталасној пећници, јер може бити неравномерно угрејана.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5" descr="Image result for temperatura hrane za de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7" y="3239822"/>
            <a:ext cx="5030053" cy="33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818"/>
            <a:ext cx="10515600" cy="1325563"/>
          </a:xfrm>
        </p:spPr>
        <p:txBody>
          <a:bodyPr/>
          <a:lstStyle/>
          <a:p>
            <a:r>
              <a:rPr lang="sr-Cyrl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Храњење према потребама детета</a:t>
            </a:r>
            <a:endParaRPr lang="sr-Latn-R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358" y="1636097"/>
            <a:ext cx="7923663" cy="4351338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Исхрана и храњење су далеко више него унос нутријената, то је прилика да се подрже многи аспекти развоја детета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расте, дете постепено развија вештине потребне за самосталност у исхрани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узимање комадића хране и приношење устима, избор хране, коришћење прибора за јело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Picture 5" descr="Image result for odojÄe koristi pribor za j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1" y="1431381"/>
            <a:ext cx="3663499" cy="36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1315" y="4714166"/>
            <a:ext cx="11163869" cy="16303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r-Cyrl-R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 препоруке се односе на здраву децу</a:t>
            </a:r>
            <a:r>
              <a:rPr lang="sr-Latn-R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sr-Latn-R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r-Cyrl-R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Превремено рођена и деца са различитим хроничним болестима хране се према посебни препорукама.</a:t>
            </a:r>
            <a:endParaRPr lang="sr-Latn-R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5" descr="Image result for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29" y="388963"/>
            <a:ext cx="5471432" cy="39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331" y="682388"/>
            <a:ext cx="11013743" cy="18288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Родитељи углавном траже и добијају информације о врсти и редоследу увођења намирница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Подједнако су потребни и важни и предлози како да подстакнете дете да поједе припремљену храну и да развија здраве навике везане за исхрану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Latn-RS" altLang="en-US" sz="800" b="1" i="1" dirty="0" smtClean="0">
                <a:solidFill>
                  <a:srgbClr val="FF0000"/>
                </a:solidFill>
              </a:rPr>
              <a:t>   </a:t>
            </a:r>
            <a:endParaRPr lang="sr-Latn-RS" altLang="en-US" sz="900" dirty="0"/>
          </a:p>
        </p:txBody>
      </p:sp>
      <p:pic>
        <p:nvPicPr>
          <p:cNvPr id="28679" name="Picture 7" descr="Image result for kada dete neÄe da jede sve sto ste mu sprem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3207225"/>
            <a:ext cx="5214914" cy="34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7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22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r-Latn-R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 на који се дете храни има ефекте</a:t>
            </a:r>
            <a:br>
              <a:rPr lang="sr-Cyrl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цео живот</a:t>
            </a:r>
            <a:r>
              <a:rPr lang="sr-Latn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 descr="Image result for ODOJÄE ZA PORODIÄNOM TRPEZO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80" y="1307909"/>
            <a:ext cx="4707320" cy="27045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 rot="10800000" flipV="1">
            <a:off x="345798" y="3897169"/>
            <a:ext cx="11509612" cy="15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Cyrl-RS" altLang="en-US" dirty="0" smtClean="0"/>
              <a:t>Извор текста</a:t>
            </a:r>
            <a:r>
              <a:rPr lang="sr-Latn-RS" altLang="en-US" dirty="0" smtClean="0"/>
              <a:t>:</a:t>
            </a:r>
            <a:endParaRPr lang="sr-Latn-RS" altLang="en-U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RS" altLang="en-US" dirty="0" smtClean="0"/>
              <a:t>1. “Pametna </a:t>
            </a:r>
            <a:r>
              <a:rPr lang="sr-Latn-RS" altLang="en-US" dirty="0"/>
              <a:t>knjiga za mame i tate”, Unicef, 2008.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RS" altLang="en-US" dirty="0" smtClean="0"/>
              <a:t>2. Halo </a:t>
            </a:r>
            <a:r>
              <a:rPr lang="sr-Latn-RS" altLang="en-US" dirty="0"/>
              <a:t>beba, Gradski zavod za javno zdravlje Beograd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RS" altLang="en-US" dirty="0">
                <a:hlinkClick r:id="rId3"/>
              </a:rPr>
              <a:t>https://www.halobeba.rs/dojenje-i-ishrana/uvodenje-nemlecne-ishrane/#hranjenje-prema-potrebama-deteta</a:t>
            </a:r>
            <a:r>
              <a:rPr lang="sr-Latn-RS" altLang="en-US" dirty="0"/>
              <a:t> </a:t>
            </a:r>
            <a:endParaRPr lang="sr-Latn-RS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RS" altLang="en-US" dirty="0" smtClean="0"/>
              <a:t>Fotografije: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://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pixabay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.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com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558352" y="5791716"/>
            <a:ext cx="3152633" cy="467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</a:t>
            </a:r>
            <a:r>
              <a:rPr lang="sr-Cyrl-RS" sz="12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драв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97979" y="6292820"/>
            <a:ext cx="720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4763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46" y="365125"/>
            <a:ext cx="11655188" cy="1325563"/>
          </a:xfrm>
        </p:spPr>
        <p:txBody>
          <a:bodyPr>
            <a:normAutofit/>
          </a:bodyPr>
          <a:lstStyle/>
          <a:p>
            <a:r>
              <a:rPr lang="sr-Cyrl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ЈЕ НЕМЛЕЧНА</a:t>
            </a:r>
            <a:r>
              <a:rPr lang="sr-Latn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Cyrl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МЕШОВИТА ИСХРАНА</a:t>
            </a:r>
            <a:r>
              <a:rPr lang="sr-Latn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126" y="2052852"/>
            <a:ext cx="11052411" cy="34591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Немлечна исхрана / мешовита исхрана је чврста или получврста храна која се даје одојчету додатно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уз дојње, када мајчино млеко није више довољно за задовољење прехрамбених потреба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односно уз млечну формулу за децу која доје уз дохрану или су на вештачкој исхрани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6164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је да</a:t>
            </a:r>
            <a:r>
              <a:rPr lang="sr-Latn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дојче добије храну</a:t>
            </a:r>
            <a:r>
              <a:rPr lang="sr-Latn-R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608" y="1511727"/>
            <a:ext cx="10844284" cy="4351338"/>
          </a:xfrm>
        </p:spPr>
        <p:txBody>
          <a:bodyPr>
            <a:normAutofit/>
          </a:bodyPr>
          <a:lstStyle/>
          <a:p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репоручену за узраст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дговарајуће конзистенције и количине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чин примерен узрасту и способностима детета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због нутритивних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 и због развојних потреба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 descr="Image result for bebi kaÅ¡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86" y="4135272"/>
            <a:ext cx="6658454" cy="25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/>
    </mc:Choice>
    <mc:Fallback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1571" y="304800"/>
            <a:ext cx="10426890" cy="2438400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4400" dirty="0" smtClean="0"/>
              <a:t>O</a:t>
            </a:r>
            <a:r>
              <a:rPr lang="sr-Cyrl-RS" altLang="en-US" sz="4400" dirty="0" smtClean="0"/>
              <a:t>в</a:t>
            </a:r>
            <a:r>
              <a:rPr lang="sr-Latn-RS" altLang="en-US" sz="4400" dirty="0" smtClean="0"/>
              <a:t>o </a:t>
            </a:r>
            <a:r>
              <a:rPr lang="sr-Latn-RS" altLang="en-US" sz="4400" dirty="0"/>
              <a:t>je </a:t>
            </a:r>
            <a:r>
              <a:rPr lang="sr-Cyrl-RS" altLang="en-US" sz="4400" dirty="0" smtClean="0"/>
              <a:t>прелазни период од исхране млеком до исхране за породичном трпезом</a:t>
            </a:r>
            <a:r>
              <a:rPr lang="sr-Latn-RS" altLang="en-US" sz="4400" dirty="0" smtClean="0"/>
              <a:t>, </a:t>
            </a:r>
            <a:r>
              <a:rPr lang="sr-Cyrl-RS" altLang="en-US" sz="4400" dirty="0" smtClean="0"/>
              <a:t>за шта је одојче углавном спремно  са навршених годину дана</a:t>
            </a:r>
            <a:r>
              <a:rPr lang="sr-Latn-RS" altLang="en-US" sz="4400" dirty="0" smtClean="0"/>
              <a:t>. </a:t>
            </a:r>
            <a:endParaRPr lang="sr-Latn-RS" altLang="en-US" sz="4400" dirty="0"/>
          </a:p>
        </p:txBody>
      </p:sp>
      <p:pic>
        <p:nvPicPr>
          <p:cNvPr id="8197" name="Picture 5" descr="Image result for ODOJÄE ZA PORODIÄNOM TRPEZ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89" y="2754575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6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sr-Cyrl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Latn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</a:t>
            </a:r>
            <a:r>
              <a:rPr lang="sr-Cyrl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дојче на природној исхрани треба да почне да узима немлечну храну</a:t>
            </a:r>
            <a:r>
              <a:rPr lang="sr-Latn-R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altLang="en-US" sz="4000" dirty="0" smtClean="0"/>
              <a:t>O</a:t>
            </a:r>
            <a:r>
              <a:rPr lang="sr-Cyrl-RS" altLang="en-US" sz="4000" dirty="0" smtClean="0"/>
              <a:t>дојче које је узрасту од око 6 месеци, по препорукама Светске здравствене организације</a:t>
            </a:r>
            <a:r>
              <a:rPr lang="sr-Latn-RS" altLang="en-US" sz="4000" dirty="0" smtClean="0"/>
              <a:t>.</a:t>
            </a:r>
            <a:endParaRPr lang="sr-Latn-RS" altLang="en-US" sz="4000" dirty="0"/>
          </a:p>
          <a:p>
            <a:r>
              <a:rPr lang="sr-Cyrl-RS" altLang="en-US" sz="4000" dirty="0" smtClean="0"/>
              <a:t>Неке земље препоручују да дете у 5. месецу почне да „проба</a:t>
            </a:r>
            <a:r>
              <a:rPr lang="sr-Latn-RS" altLang="en-US" sz="4000" dirty="0" smtClean="0"/>
              <a:t>” </a:t>
            </a:r>
            <a:r>
              <a:rPr lang="sr-Cyrl-RS" altLang="en-US" sz="4000" dirty="0" smtClean="0"/>
              <a:t>другу храну</a:t>
            </a:r>
            <a:r>
              <a:rPr lang="sr-Latn-RS" altLang="en-US" sz="4000" dirty="0" smtClean="0"/>
              <a:t> (</a:t>
            </a:r>
            <a:r>
              <a:rPr lang="sr-Cyrl-RS" altLang="en-US" sz="4000" dirty="0" smtClean="0"/>
              <a:t>давати само по </a:t>
            </a:r>
            <a:r>
              <a:rPr lang="sr-Latn-RS" altLang="en-US" sz="4000" dirty="0" smtClean="0"/>
              <a:t>1-2 </a:t>
            </a:r>
            <a:r>
              <a:rPr lang="sr-Cyrl-RS" altLang="en-US" sz="4000" dirty="0" smtClean="0"/>
              <a:t>кашичице нове намирнице пре подоја у преподневним сатима</a:t>
            </a:r>
            <a:r>
              <a:rPr lang="sr-Latn-RS" altLang="en-US" sz="4000" dirty="0" smtClean="0"/>
              <a:t>). </a:t>
            </a:r>
            <a:endParaRPr lang="sr-Latn-R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239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287" y="304799"/>
            <a:ext cx="10263116" cy="2574879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4800" dirty="0" smtClean="0"/>
              <a:t>Te</a:t>
            </a:r>
            <a:r>
              <a:rPr lang="sr-Cyrl-RS" altLang="en-US" sz="4800" dirty="0" smtClean="0"/>
              <a:t>к са навршених </a:t>
            </a:r>
            <a:r>
              <a:rPr lang="sr-Latn-RS" altLang="en-US" sz="4800" dirty="0" smtClean="0"/>
              <a:t>6 </a:t>
            </a:r>
            <a:r>
              <a:rPr lang="sr-Cyrl-RS" altLang="en-US" sz="4800" dirty="0" smtClean="0"/>
              <a:t>месеци дете добија ову храну свакодневно</a:t>
            </a:r>
            <a:r>
              <a:rPr lang="sr-Latn-RS" altLang="en-US" sz="4800" dirty="0" smtClean="0"/>
              <a:t>, </a:t>
            </a:r>
            <a:r>
              <a:rPr lang="sr-Cyrl-RS" altLang="en-US" sz="4800" dirty="0" smtClean="0"/>
              <a:t>кроз два немлечна оброка и једну млечну кашицу</a:t>
            </a:r>
            <a:r>
              <a:rPr lang="sr-Latn-RS" altLang="en-US" sz="4800" dirty="0" smtClean="0"/>
              <a:t>. </a:t>
            </a:r>
            <a:endParaRPr lang="sr-Latn-RS" altLang="en-US" sz="4800" dirty="0"/>
          </a:p>
          <a:p>
            <a:endParaRPr lang="sr-Latn-RS" altLang="en-US" sz="4800" dirty="0"/>
          </a:p>
        </p:txBody>
      </p:sp>
      <p:pic>
        <p:nvPicPr>
          <p:cNvPr id="12293" name="Picture 5" descr="Image result for ODOJÄE ZA PORODIÄNOM TRPEZ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5" y="2879679"/>
            <a:ext cx="5759159" cy="38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205" y="426494"/>
            <a:ext cx="11136573" cy="3216378"/>
          </a:xfrm>
        </p:spPr>
        <p:txBody>
          <a:bodyPr>
            <a:noAutofit/>
          </a:bodyPr>
          <a:lstStyle/>
          <a:p>
            <a:r>
              <a:rPr lang="sr-Latn-RS" altLang="en-US" sz="4400" dirty="0" smtClean="0"/>
              <a:t>O</a:t>
            </a:r>
            <a:r>
              <a:rPr lang="sr-Cyrl-RS" altLang="en-US" sz="4400" dirty="0" smtClean="0"/>
              <a:t>дојче које је на исхрани</a:t>
            </a:r>
            <a:r>
              <a:rPr lang="sr-Latn-RS" altLang="en-US" sz="4400" dirty="0"/>
              <a:t> </a:t>
            </a:r>
            <a:r>
              <a:rPr lang="sr-Latn-RS" altLang="en-US" sz="4400" dirty="0" smtClean="0">
                <a:solidFill>
                  <a:srgbClr val="FF0000"/>
                </a:solidFill>
                <a:hlinkClick r:id="rId2"/>
              </a:rPr>
              <a:t>a</a:t>
            </a:r>
            <a:r>
              <a:rPr lang="sr-Cyrl-RS" altLang="en-US" sz="4400" dirty="0" smtClean="0">
                <a:solidFill>
                  <a:srgbClr val="FF0000"/>
                </a:solidFill>
                <a:hlinkClick r:id="rId2"/>
              </a:rPr>
              <a:t>даптираном формулом</a:t>
            </a:r>
            <a:r>
              <a:rPr lang="sr-Latn-RS" altLang="en-US" sz="4400" dirty="0" smtClean="0"/>
              <a:t>,</a:t>
            </a:r>
            <a:r>
              <a:rPr lang="sr-Latn-RS" altLang="en-US" sz="4400" dirty="0">
                <a:solidFill>
                  <a:srgbClr val="FF0000"/>
                </a:solidFill>
              </a:rPr>
              <a:t> </a:t>
            </a:r>
            <a:r>
              <a:rPr lang="sr-Cyrl-RS" altLang="en-US" sz="4400" dirty="0" smtClean="0"/>
              <a:t>или на дохрани</a:t>
            </a:r>
            <a:r>
              <a:rPr lang="sr-Latn-RS" altLang="en-US" sz="4400" dirty="0" smtClean="0"/>
              <a:t> (</a:t>
            </a:r>
            <a:r>
              <a:rPr lang="sr-Cyrl-RS" altLang="en-US" sz="4400" dirty="0" smtClean="0"/>
              <a:t>мајчино млеко</a:t>
            </a:r>
            <a:r>
              <a:rPr lang="sr-Latn-RS" altLang="en-US" sz="4400" dirty="0" smtClean="0"/>
              <a:t> </a:t>
            </a:r>
            <a:r>
              <a:rPr lang="sr-Latn-RS" altLang="en-US" sz="4400" dirty="0"/>
              <a:t>+ </a:t>
            </a:r>
            <a:r>
              <a:rPr lang="sr-Latn-RS" altLang="en-US" sz="4400" dirty="0" smtClean="0"/>
              <a:t>a</a:t>
            </a:r>
            <a:r>
              <a:rPr lang="sr-Cyrl-RS" altLang="en-US" sz="4400" dirty="0" smtClean="0"/>
              <a:t>даптирана формула</a:t>
            </a:r>
            <a:r>
              <a:rPr lang="sr-Latn-RS" altLang="en-US" sz="4400" dirty="0" smtClean="0"/>
              <a:t>), </a:t>
            </a:r>
            <a:r>
              <a:rPr lang="sr-Cyrl-RS" altLang="en-US" sz="4400" dirty="0" smtClean="0"/>
              <a:t>немлечну храну треба да добије од </a:t>
            </a:r>
            <a:r>
              <a:rPr lang="sr-Latn-RS" altLang="en-US" sz="4400" dirty="0" smtClean="0"/>
              <a:t>5</a:t>
            </a:r>
            <a:r>
              <a:rPr lang="sr-Latn-RS" altLang="en-US" sz="4400" dirty="0" smtClean="0"/>
              <a:t>. </a:t>
            </a:r>
            <a:r>
              <a:rPr lang="sr-Cyrl-RS" altLang="en-US" sz="4400" dirty="0" smtClean="0"/>
              <a:t>месеца живота</a:t>
            </a:r>
            <a:r>
              <a:rPr lang="sr-Latn-RS" altLang="en-US" sz="4400" dirty="0" smtClean="0"/>
              <a:t> (</a:t>
            </a:r>
            <a:r>
              <a:rPr lang="sr-Cyrl-RS" altLang="en-US" sz="4400" dirty="0" smtClean="0"/>
              <a:t>не пре</a:t>
            </a:r>
            <a:r>
              <a:rPr lang="sr-Latn-RS" altLang="en-US" sz="4400" dirty="0" smtClean="0"/>
              <a:t> 17 </a:t>
            </a:r>
            <a:r>
              <a:rPr lang="sr-Cyrl-RS" altLang="en-US" sz="4400" dirty="0" smtClean="0"/>
              <a:t>и не после</a:t>
            </a:r>
            <a:r>
              <a:rPr lang="sr-Latn-RS" altLang="en-US" sz="4400" dirty="0" smtClean="0"/>
              <a:t> </a:t>
            </a:r>
            <a:r>
              <a:rPr lang="sr-Latn-RS" altLang="en-US" sz="4400" dirty="0"/>
              <a:t>24</a:t>
            </a:r>
            <a:r>
              <a:rPr lang="sr-Latn-RS" altLang="en-US" sz="4400" dirty="0" smtClean="0"/>
              <a:t>. </a:t>
            </a:r>
            <a:r>
              <a:rPr lang="sr-Cyrl-RS" altLang="en-US" sz="4400" dirty="0" smtClean="0"/>
              <a:t>недеље</a:t>
            </a:r>
            <a:r>
              <a:rPr lang="sr-Latn-RS" altLang="en-US" sz="4400" dirty="0" smtClean="0"/>
              <a:t>). </a:t>
            </a:r>
            <a:endParaRPr lang="sr-Latn-RS" altLang="en-US" sz="4400" dirty="0"/>
          </a:p>
        </p:txBody>
      </p:sp>
      <p:pic>
        <p:nvPicPr>
          <p:cNvPr id="13317" name="Picture 5" descr="Image result for bebi kaÅ¡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1" y="3642871"/>
            <a:ext cx="4599295" cy="30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4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149" y="274638"/>
            <a:ext cx="10931857" cy="1143000"/>
          </a:xfrm>
        </p:spPr>
        <p:txBody>
          <a:bodyPr>
            <a:noAutofit/>
          </a:bodyPr>
          <a:lstStyle/>
          <a:p>
            <a:pPr algn="ctr"/>
            <a:r>
              <a:rPr lang="sr-Cyrl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увођењу нових намирница у исхрану одојчета треба да се придржавате следећих принципа</a:t>
            </a:r>
            <a:r>
              <a:rPr lang="sr-Latn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6" y="1636593"/>
            <a:ext cx="11054687" cy="45213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sr-Cyrl-R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Увек уводите само по једну нову намирницу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Дајте одојчету нову намирницу у преподневним часовима, јер ћете у то доба дана најпре приметити појаву евентуалне алергије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Намирнице које сте раније увели можете да комбинујете са том једном новом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истовремено уводите више немлечних намирница, за случај да дође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појаве                                                                         алергијске реакције,                                                                              не може се закључити која                                                                                        је „кривац“ за алергију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5" descr="Image result for bebi kaÅ¡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2" y="4735015"/>
            <a:ext cx="3184478" cy="21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mage result for bebi kaÅ¡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82" y="4735015"/>
            <a:ext cx="3187099" cy="21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1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977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tema</vt:lpstr>
      <vt:lpstr>УВОЂЕЊЕ НЕМЛЕЧНЕ ИСХРАНЕ</vt:lpstr>
      <vt:lpstr>PowerPoint Presentation</vt:lpstr>
      <vt:lpstr>ШТА ЈЕ НЕМЛЕЧНА/МЕШОВИТА ИСХРАНА?</vt:lpstr>
      <vt:lpstr>Важно је да oдојче добије храну:</vt:lpstr>
      <vt:lpstr>PowerPoint Presentation</vt:lpstr>
      <vt:lpstr>Kaдa oдојче на природној исхрани треба да почне да узима немлечну храну?</vt:lpstr>
      <vt:lpstr>PowerPoint Presentation</vt:lpstr>
      <vt:lpstr>PowerPoint Presentation</vt:lpstr>
      <vt:lpstr>При увођењу нових намирница у исхрану одојчета треба да се придржавате следећих принципа:</vt:lpstr>
      <vt:lpstr>PowerPoint Presentation</vt:lpstr>
      <vt:lpstr>Редослед увођења намирница није битан</vt:lpstr>
      <vt:lpstr>PowerPoint Presentation</vt:lpstr>
      <vt:lpstr>Број оброка</vt:lpstr>
      <vt:lpstr>PowerPoint Presentation</vt:lpstr>
      <vt:lpstr>Koличина хране</vt:lpstr>
      <vt:lpstr>Не заборавите воду!</vt:lpstr>
      <vt:lpstr>Начин храњења</vt:lpstr>
      <vt:lpstr>Безбедност детета</vt:lpstr>
      <vt:lpstr>Храњење према потребама детета</vt:lpstr>
      <vt:lpstr>PowerPoint Presentation</vt:lpstr>
      <vt:lpstr> Начин на који се дете храни има ефекте за цео живот!  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106</cp:revision>
  <dcterms:created xsi:type="dcterms:W3CDTF">2020-02-26T08:59:08Z</dcterms:created>
  <dcterms:modified xsi:type="dcterms:W3CDTF">2020-12-06T22:15:53Z</dcterms:modified>
</cp:coreProperties>
</file>