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AC20-DC18-4A5F-8FFE-B683E56F2B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E069-D96A-4B22-A79B-FC788F60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2230707" y="2841510"/>
            <a:ext cx="7963159" cy="103137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7200" b="1" cap="none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Значај</a:t>
            </a:r>
            <a:r>
              <a:rPr lang="en-US" altLang="en-US" sz="72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7200" b="1" cap="none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вакцинације</a:t>
            </a:r>
            <a:endParaRPr lang="en-US" altLang="en-US" sz="7200" b="1" cap="none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0" y="-1"/>
            <a:ext cx="2901244" cy="28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35759" r="61806" b="8241"/>
          <a:stretch>
            <a:fillRect/>
          </a:stretch>
        </p:blipFill>
        <p:spPr bwMode="auto">
          <a:xfrm>
            <a:off x="9659855" y="0"/>
            <a:ext cx="2532145" cy="26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7610" y="6183136"/>
            <a:ext cx="7205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200" b="1" dirty="0"/>
              <a:t>Унапређење </a:t>
            </a:r>
            <a:r>
              <a:rPr lang="en-US" altLang="en-US" sz="1200" b="1" dirty="0" err="1"/>
              <a:t>здравствене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писмености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популације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Знањем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до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здравих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избора</a:t>
            </a:r>
            <a:r>
              <a:rPr lang="en-US" altLang="en-US" sz="1200" b="1" dirty="0"/>
              <a:t>“ 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342663" y="4335783"/>
            <a:ext cx="5731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Cyrl-RS" altLang="en-US" sz="1800" dirty="0"/>
              <a:t>Доц. др Миољуб Ристић</a:t>
            </a:r>
            <a:r>
              <a:rPr lang="sr-Latn-RS" altLang="en-US" sz="1800" dirty="0"/>
              <a:t>, </a:t>
            </a:r>
            <a:r>
              <a:rPr lang="sr-Cyrl-RS" altLang="en-US" sz="1800" dirty="0"/>
              <a:t>доц др Снежана Укропина</a:t>
            </a:r>
            <a:endParaRPr lang="en-US" altLang="en-US" sz="1800" dirty="0"/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862424" y="5737123"/>
            <a:ext cx="2976033" cy="362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394510" y="5452886"/>
            <a:ext cx="1744717" cy="1348604"/>
            <a:chOff x="10394510" y="5452886"/>
            <a:chExt cx="1744717" cy="13486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5"/>
            <a:stretch/>
          </p:blipFill>
          <p:spPr>
            <a:xfrm>
              <a:off x="10499834" y="5737123"/>
              <a:ext cx="1639393" cy="10643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394510" y="5452886"/>
              <a:ext cx="174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Институт за јавно здравље Војводине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3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474133" y="1005548"/>
            <a:ext cx="10673469" cy="536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Cyrl-RS" altLang="en-US" sz="3200" b="1" dirty="0">
                <a:solidFill>
                  <a:srgbClr val="217DC9"/>
                </a:solidFill>
              </a:rPr>
              <a:t>Угледајте се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наше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старије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који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су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нас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одводили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вакцинацију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тако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учествовали</a:t>
            </a:r>
            <a:r>
              <a:rPr lang="en-US" altLang="en-US" sz="3200" b="1" dirty="0">
                <a:solidFill>
                  <a:srgbClr val="217DC9"/>
                </a:solidFill>
              </a:rPr>
              <a:t> у </a:t>
            </a:r>
            <a:r>
              <a:rPr lang="en-US" altLang="en-US" sz="3200" b="1" dirty="0" err="1">
                <a:solidFill>
                  <a:srgbClr val="217DC9"/>
                </a:solidFill>
              </a:rPr>
              <a:t>искорењивању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вариоле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вере</a:t>
            </a:r>
            <a:r>
              <a:rPr lang="en-US" altLang="en-US" sz="3200" b="1" dirty="0">
                <a:solidFill>
                  <a:srgbClr val="217DC9"/>
                </a:solidFill>
              </a:rPr>
              <a:t> у </a:t>
            </a:r>
            <a:r>
              <a:rPr lang="en-US" altLang="en-US" sz="3200" b="1" dirty="0" err="1">
                <a:solidFill>
                  <a:srgbClr val="217DC9"/>
                </a:solidFill>
              </a:rPr>
              <a:t>целом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свету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дечије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парализе</a:t>
            </a:r>
            <a:r>
              <a:rPr lang="en-US" altLang="en-US" sz="3200" b="1" dirty="0">
                <a:solidFill>
                  <a:srgbClr val="217DC9"/>
                </a:solidFill>
              </a:rPr>
              <a:t> у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скоро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целом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свету</a:t>
            </a:r>
            <a:r>
              <a:rPr lang="sr-Cyrl-RS" altLang="en-US" sz="3200" b="1" dirty="0">
                <a:solidFill>
                  <a:srgbClr val="217DC9"/>
                </a:solidFill>
              </a:rPr>
              <a:t>.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endParaRPr lang="sr-Latn-RS" altLang="en-US" sz="3200" b="1" dirty="0">
              <a:solidFill>
                <a:srgbClr val="217DC9"/>
              </a:solidFill>
            </a:endParaRPr>
          </a:p>
          <a:p>
            <a:r>
              <a:rPr lang="sr-Cyrl-RS" altLang="en-US" sz="3200" b="1" dirty="0">
                <a:solidFill>
                  <a:srgbClr val="217DC9"/>
                </a:solidFill>
              </a:rPr>
              <a:t>В</a:t>
            </a:r>
            <a:r>
              <a:rPr lang="en-US" altLang="en-US" sz="3200" b="1" dirty="0" err="1">
                <a:solidFill>
                  <a:srgbClr val="217DC9"/>
                </a:solidFill>
              </a:rPr>
              <a:t>акцинишите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своје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sr-Cyrl-RS" altLang="en-US" sz="3200" b="1" dirty="0">
                <a:solidFill>
                  <a:srgbClr val="217DC9"/>
                </a:solidFill>
              </a:rPr>
              <a:t>                                                 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свим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вакцинама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из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sr-Cyrl-RS" altLang="en-US" sz="3200" b="1" dirty="0">
                <a:solidFill>
                  <a:srgbClr val="217DC9"/>
                </a:solidFill>
              </a:rPr>
              <a:t>                                                       </a:t>
            </a:r>
            <a:r>
              <a:rPr lang="en-US" altLang="en-US" sz="3200" b="1" dirty="0" err="1">
                <a:solidFill>
                  <a:srgbClr val="217DC9"/>
                </a:solidFill>
              </a:rPr>
              <a:t>календара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вакцинације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sr-Cyrl-RS" altLang="en-US" sz="3200" b="1" dirty="0">
                <a:solidFill>
                  <a:srgbClr val="217DC9"/>
                </a:solidFill>
              </a:rPr>
              <a:t>                                                         </a:t>
            </a:r>
            <a:r>
              <a:rPr lang="en-US" altLang="en-US" sz="3200" b="1" dirty="0">
                <a:solidFill>
                  <a:srgbClr val="217DC9"/>
                </a:solidFill>
              </a:rPr>
              <a:t>и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допринесите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да</a:t>
            </a:r>
            <a:r>
              <a:rPr lang="en-US" altLang="en-US" sz="3200" b="1" dirty="0">
                <a:solidFill>
                  <a:srgbClr val="217DC9"/>
                </a:solidFill>
              </a:rPr>
              <a:t> у </a:t>
            </a:r>
            <a:r>
              <a:rPr lang="sr-Cyrl-RS" altLang="en-US" sz="3200" b="1" dirty="0">
                <a:solidFill>
                  <a:srgbClr val="217DC9"/>
                </a:solidFill>
              </a:rPr>
              <a:t>                                                </a:t>
            </a:r>
            <a:r>
              <a:rPr lang="en-US" altLang="en-US" sz="3200" b="1" dirty="0" err="1">
                <a:solidFill>
                  <a:srgbClr val="217DC9"/>
                </a:solidFill>
              </a:rPr>
              <a:t>будућности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нека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друга</a:t>
            </a:r>
            <a:r>
              <a:rPr lang="sr-Cyrl-RS" altLang="en-US" sz="3200" b="1" dirty="0">
                <a:solidFill>
                  <a:srgbClr val="217DC9"/>
                </a:solidFill>
              </a:rPr>
              <a:t>                                         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обољења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заувек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нестану</a:t>
            </a:r>
            <a:r>
              <a:rPr lang="sr-Cyrl-RS" altLang="en-US" sz="3200" b="1" dirty="0">
                <a:solidFill>
                  <a:srgbClr val="217DC9"/>
                </a:solidFill>
              </a:rPr>
              <a:t>                                                      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лица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земље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.</a:t>
            </a:r>
            <a:endParaRPr lang="en-US" altLang="en-US" sz="3200" b="1" dirty="0">
              <a:solidFill>
                <a:srgbClr val="217DC9"/>
              </a:solidFill>
            </a:endParaRPr>
          </a:p>
        </p:txBody>
      </p:sp>
      <p:pic>
        <p:nvPicPr>
          <p:cNvPr id="16388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b="5149"/>
          <a:stretch/>
        </p:blipFill>
        <p:spPr bwMode="auto">
          <a:xfrm>
            <a:off x="6750756" y="2838043"/>
            <a:ext cx="3194755" cy="37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_agitka_bela_poza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0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385033" y="942579"/>
            <a:ext cx="9245327" cy="4547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4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Вакцине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сваког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минута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спасу</a:t>
            </a: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 </a:t>
            </a:r>
            <a:r>
              <a:rPr lang="en-US" sz="4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људских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живота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!</a:t>
            </a:r>
          </a:p>
          <a:p>
            <a:pPr marL="428625" indent="-428625" algn="ctr" defTabSz="823516">
              <a:defRPr/>
            </a:pP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1531938" y="1250156"/>
            <a:ext cx="9144000" cy="413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lang="en-US" altLang="en-US" sz="1750">
              <a:latin typeface="Rockwell" panose="02060603020205020403" pitchFamily="18" charset="0"/>
            </a:endParaRPr>
          </a:p>
        </p:txBody>
      </p:sp>
      <p:pic>
        <p:nvPicPr>
          <p:cNvPr id="18435" name="Picture 3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624344" y="15524"/>
            <a:ext cx="1567656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414265" y="408427"/>
            <a:ext cx="7447079" cy="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defTabSz="823516">
              <a:defRPr/>
            </a:pP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Које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вакцине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деца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добијају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8437" name="Picture 5" descr="Prednja_strana_vakcinalni_kalenda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0" y="1509803"/>
            <a:ext cx="10990592" cy="534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03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2621" y="1230488"/>
            <a:ext cx="9862344" cy="5194035"/>
          </a:xfrm>
          <a:solidFill>
            <a:schemeClr val="bg1"/>
          </a:solidFill>
        </p:spPr>
        <p:txBody>
          <a:bodyPr/>
          <a:lstStyle/>
          <a:p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1. туберкулозе </a:t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2. дифтерије </a:t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3. тетануса</a:t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4. великог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кашља 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5. дечије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парализе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6. вирусне жутице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б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7. малих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богиња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8.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заушака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9.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црвенке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10.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изазваних 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бактеријом хемофилус инфлуенце типа б и </a:t>
            </a:r>
            <a:b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11. </a:t>
            </a:r>
            <a:r>
              <a:rPr lang="sr-Cyrl-RS" altLang="en-US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изазваних </a:t>
            </a:r>
            <a:r>
              <a:rPr lang="sr-Cyrl-R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бактеријом стрептокок пнеумоније. </a:t>
            </a:r>
            <a:endParaRPr lang="en-US" altLang="en-US" sz="3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50502" y="241319"/>
            <a:ext cx="9681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altLang="en-US" sz="2800" b="1" dirty="0">
                <a:solidFill>
                  <a:srgbClr val="0070C0"/>
                </a:solidFill>
              </a:rPr>
              <a:t>У НАШОЈ ЗЕМЉИ ДЕЦА СЕ ОБАВЕЗНО ВАКЦИНИШУ</a:t>
            </a:r>
          </a:p>
          <a:p>
            <a:pPr algn="ctr"/>
            <a:r>
              <a:rPr lang="sr-Cyrl-RS" altLang="en-US" sz="2800" b="1" dirty="0">
                <a:solidFill>
                  <a:srgbClr val="0070C0"/>
                </a:solidFill>
              </a:rPr>
              <a:t>ПРОТИВ 11 БОЛЕСТИ: 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7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/>
          </p:cNvSpPr>
          <p:nvPr/>
        </p:nvSpPr>
        <p:spPr bwMode="auto">
          <a:xfrm>
            <a:off x="451414" y="1250156"/>
            <a:ext cx="10718156" cy="5264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sr-Latn-RS" altLang="en-US" sz="36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217DC9"/>
                </a:solidFill>
              </a:rPr>
              <a:t>Будите</a:t>
            </a:r>
            <a:r>
              <a:rPr lang="en-US" altLang="en-US" sz="36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600" b="1" dirty="0">
                <a:solidFill>
                  <a:srgbClr val="217DC9"/>
                </a:solidFill>
              </a:rPr>
              <a:t>и </a:t>
            </a:r>
            <a:r>
              <a:rPr lang="en-US" altLang="en-US" sz="3600" b="1" dirty="0" err="1">
                <a:solidFill>
                  <a:srgbClr val="217DC9"/>
                </a:solidFill>
              </a:rPr>
              <a:t>ви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опуштени</a:t>
            </a:r>
            <a:r>
              <a:rPr lang="en-US" altLang="en-US" sz="3600" b="1" dirty="0">
                <a:solidFill>
                  <a:srgbClr val="217DC9"/>
                </a:solidFill>
              </a:rPr>
              <a:t> и </a:t>
            </a:r>
            <a:r>
              <a:rPr lang="en-US" altLang="en-US" sz="3600" b="1" dirty="0" err="1">
                <a:solidFill>
                  <a:srgbClr val="217DC9"/>
                </a:solidFill>
              </a:rPr>
              <a:t>насмешени</a:t>
            </a:r>
            <a:r>
              <a:rPr lang="en-US" altLang="en-US" sz="3600" b="1" dirty="0">
                <a:solidFill>
                  <a:srgbClr val="217DC9"/>
                </a:solidFill>
              </a:rPr>
              <a:t>,                                  </a:t>
            </a:r>
            <a:r>
              <a:rPr lang="en-US" altLang="en-US" sz="3600" b="1" dirty="0" err="1">
                <a:solidFill>
                  <a:srgbClr val="217DC9"/>
                </a:solidFill>
              </a:rPr>
              <a:t>како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не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би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било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преплављено</a:t>
            </a:r>
            <a:r>
              <a:rPr lang="en-US" altLang="en-US" sz="3600" b="1" dirty="0">
                <a:solidFill>
                  <a:srgbClr val="217DC9"/>
                </a:solidFill>
              </a:rPr>
              <a:t>                            </a:t>
            </a:r>
            <a:r>
              <a:rPr lang="en-US" altLang="en-US" sz="3600" b="1" dirty="0" err="1">
                <a:solidFill>
                  <a:srgbClr val="217DC9"/>
                </a:solidFill>
              </a:rPr>
              <a:t>вашим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узбуђењем</a:t>
            </a:r>
            <a:endParaRPr lang="en-US" altLang="en-US" sz="3600" b="1" dirty="0">
              <a:solidFill>
                <a:srgbClr val="217DC9"/>
              </a:solidFill>
            </a:endParaRPr>
          </a:p>
          <a:p>
            <a:pPr>
              <a:buFontTx/>
              <a:buChar char="-"/>
            </a:pPr>
            <a:r>
              <a:rPr lang="sr-Latn-RS" altLang="en-US" sz="36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217DC9"/>
                </a:solidFill>
              </a:rPr>
              <a:t>Понесите</a:t>
            </a:r>
            <a:r>
              <a:rPr lang="en-US" altLang="en-US" sz="36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600" b="1" dirty="0">
                <a:solidFill>
                  <a:srgbClr val="217DC9"/>
                </a:solidFill>
              </a:rPr>
              <a:t>у </a:t>
            </a:r>
            <a:r>
              <a:rPr lang="en-US" altLang="en-US" sz="3600" b="1" dirty="0" err="1">
                <a:solidFill>
                  <a:srgbClr val="217DC9"/>
                </a:solidFill>
              </a:rPr>
              <a:t>амбуланту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омиљену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sr-Latn-RS" altLang="en-US" sz="3600" b="1" dirty="0" smtClean="0">
                <a:solidFill>
                  <a:srgbClr val="217DC9"/>
                </a:solidFill>
              </a:rPr>
              <a:t>           </a:t>
            </a:r>
            <a:r>
              <a:rPr lang="en-US" altLang="en-US" sz="3600" b="1" dirty="0" err="1" smtClean="0">
                <a:solidFill>
                  <a:srgbClr val="217DC9"/>
                </a:solidFill>
              </a:rPr>
              <a:t>дететову</a:t>
            </a:r>
            <a:r>
              <a:rPr lang="sr-Latn-R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217DC9"/>
                </a:solidFill>
              </a:rPr>
              <a:t>играчку</a:t>
            </a:r>
            <a:r>
              <a:rPr lang="en-US" altLang="en-US" sz="3600" b="1" dirty="0">
                <a:solidFill>
                  <a:srgbClr val="217DC9"/>
                </a:solidFill>
              </a:rPr>
              <a:t>, </a:t>
            </a:r>
            <a:r>
              <a:rPr lang="en-US" altLang="en-US" sz="3600" b="1" dirty="0" err="1">
                <a:solidFill>
                  <a:srgbClr val="217DC9"/>
                </a:solidFill>
              </a:rPr>
              <a:t>ћебенце</a:t>
            </a:r>
            <a:r>
              <a:rPr lang="en-US" altLang="en-US" sz="3600" b="1" dirty="0">
                <a:solidFill>
                  <a:srgbClr val="217DC9"/>
                </a:solidFill>
              </a:rPr>
              <a:t>...</a:t>
            </a:r>
          </a:p>
          <a:p>
            <a:pPr>
              <a:buFontTx/>
              <a:buChar char="-"/>
            </a:pPr>
            <a:r>
              <a:rPr lang="sr-Latn-RS" altLang="en-US" sz="36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217DC9"/>
                </a:solidFill>
              </a:rPr>
              <a:t>Понесите</a:t>
            </a:r>
            <a:r>
              <a:rPr lang="en-US" altLang="en-US" sz="36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воду</a:t>
            </a:r>
            <a:r>
              <a:rPr lang="en-US" altLang="en-US" sz="3600" b="1" dirty="0">
                <a:solidFill>
                  <a:srgbClr val="217DC9"/>
                </a:solidFill>
              </a:rPr>
              <a:t>, </a:t>
            </a:r>
            <a:r>
              <a:rPr lang="en-US" altLang="en-US" sz="3600" b="1" dirty="0" err="1">
                <a:solidFill>
                  <a:srgbClr val="217DC9"/>
                </a:solidFill>
              </a:rPr>
              <a:t>флашицу</a:t>
            </a:r>
            <a:r>
              <a:rPr lang="en-US" altLang="en-US" sz="3600" b="1" dirty="0">
                <a:solidFill>
                  <a:srgbClr val="217DC9"/>
                </a:solidFill>
              </a:rPr>
              <a:t>...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811144" y="281781"/>
            <a:ext cx="8556485" cy="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Припрема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детета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вакцинацију</a:t>
            </a:r>
            <a:endParaRPr lang="en-US" sz="400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484" name="Picture 4" descr="m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72" y="4290220"/>
            <a:ext cx="2246313" cy="256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Baby_blan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52" y="4576961"/>
            <a:ext cx="3083719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Gloda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262" y="2878741"/>
            <a:ext cx="1837531" cy="15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Zvec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58" y="4737697"/>
            <a:ext cx="1466453" cy="19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Flas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91" y="4576961"/>
            <a:ext cx="943273" cy="2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Osme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851" y="1125143"/>
            <a:ext cx="1714500" cy="153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2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/>
          </p:cNvSpPr>
          <p:nvPr/>
        </p:nvSpPr>
        <p:spPr bwMode="auto">
          <a:xfrm>
            <a:off x="338668" y="1238250"/>
            <a:ext cx="11571110" cy="5264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sr-Latn-R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Слушајте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упутства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лекара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медицинске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сестре</a:t>
            </a:r>
            <a:r>
              <a:rPr lang="en-US" altLang="en-US" sz="3200" b="1" dirty="0">
                <a:solidFill>
                  <a:srgbClr val="217DC9"/>
                </a:solidFill>
              </a:rPr>
              <a:t>/</a:t>
            </a:r>
            <a:r>
              <a:rPr lang="en-US" altLang="en-US" sz="3200" b="1" dirty="0" err="1">
                <a:solidFill>
                  <a:srgbClr val="217DC9"/>
                </a:solidFill>
              </a:rPr>
              <a:t>техничара</a:t>
            </a:r>
            <a:endParaRPr lang="en-US" altLang="en-US" sz="3200" b="1" dirty="0">
              <a:solidFill>
                <a:srgbClr val="217DC9"/>
              </a:solidFill>
            </a:endParaRPr>
          </a:p>
          <a:p>
            <a:pPr>
              <a:buFontTx/>
              <a:buChar char="-"/>
            </a:pPr>
            <a:r>
              <a:rPr lang="sr-Latn-R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Ако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расплаче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>
                <a:solidFill>
                  <a:srgbClr val="217DC9"/>
                </a:solidFill>
              </a:rPr>
              <a:t>загрлите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га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помилујте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>
                <a:solidFill>
                  <a:srgbClr val="217DC9"/>
                </a:solidFill>
              </a:rPr>
              <a:t>(</a:t>
            </a:r>
            <a:r>
              <a:rPr lang="en-US" altLang="en-US" sz="3200" b="1" dirty="0" err="1">
                <a:solidFill>
                  <a:srgbClr val="217DC9"/>
                </a:solidFill>
              </a:rPr>
              <a:t>не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месту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убода</a:t>
            </a:r>
            <a:r>
              <a:rPr lang="en-US" altLang="en-US" sz="3200" b="1" dirty="0">
                <a:solidFill>
                  <a:srgbClr val="217DC9"/>
                </a:solidFill>
              </a:rPr>
              <a:t>),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скрените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му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пажњу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играчком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одведите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га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касније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на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омиљено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место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за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игру</a:t>
            </a:r>
            <a:r>
              <a:rPr lang="en-US" altLang="en-US" sz="3200" b="1" dirty="0">
                <a:solidFill>
                  <a:srgbClr val="217DC9"/>
                </a:solidFill>
              </a:rPr>
              <a:t>,                                     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понудите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омиљеном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храном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сл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822719" y="281781"/>
            <a:ext cx="8556485" cy="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r>
              <a:rPr lang="en-US" sz="4000" b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Припрема детета за вакцинацију</a:t>
            </a:r>
          </a:p>
        </p:txBody>
      </p:sp>
      <p:pic>
        <p:nvPicPr>
          <p:cNvPr id="21508" name="Picture 6" descr="priprema_za_vakcinaci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/>
          <a:stretch>
            <a:fillRect/>
          </a:stretch>
        </p:blipFill>
        <p:spPr bwMode="auto">
          <a:xfrm>
            <a:off x="8826059" y="3140560"/>
            <a:ext cx="3083719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par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3"/>
          <a:stretch>
            <a:fillRect/>
          </a:stretch>
        </p:blipFill>
        <p:spPr bwMode="auto">
          <a:xfrm>
            <a:off x="3363517" y="4121548"/>
            <a:ext cx="2266156" cy="247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304799" y="1203766"/>
            <a:ext cx="11356621" cy="543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sr-Cyrl-CS" altLang="en-US" sz="2800" b="1" dirty="0">
                <a:solidFill>
                  <a:srgbClr val="217DC9"/>
                </a:solidFill>
              </a:rPr>
              <a:t>Нежељене реакције након вакцинације су најчешће локалног типа, благе и пролазе без терапије и последица по здравље.</a:t>
            </a:r>
            <a:r>
              <a:rPr lang="sr-Cyrl-CS" altLang="en-US" sz="2800" b="1" dirty="0">
                <a:solidFill>
                  <a:srgbClr val="217DC9"/>
                </a:solidFill>
                <a:latin typeface="Rockwell" panose="02060603020205020403" pitchFamily="18" charset="0"/>
              </a:rPr>
              <a:t> </a:t>
            </a:r>
            <a:endParaRPr lang="en-US" altLang="en-US" sz="2800" b="1" dirty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sr-Latn-RS" altLang="en-US" sz="2800" b="1" dirty="0" smtClean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sr-Cyrl-CS" altLang="en-US" sz="2800" b="1" dirty="0" smtClean="0">
                <a:solidFill>
                  <a:srgbClr val="217DC9"/>
                </a:solidFill>
              </a:rPr>
              <a:t>Озбиљније </a:t>
            </a:r>
            <a:r>
              <a:rPr lang="sr-Cyrl-CS" altLang="en-US" sz="2800" b="1" dirty="0">
                <a:solidFill>
                  <a:srgbClr val="217DC9"/>
                </a:solidFill>
              </a:rPr>
              <a:t>последице су изразито ретке.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217DC9"/>
                </a:solidFill>
              </a:rPr>
              <a:t>Вероватноћа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да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се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током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живота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добије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тешка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217DC9"/>
                </a:solidFill>
              </a:rPr>
              <a:t>неже</a:t>
            </a:r>
            <a:r>
              <a:rPr lang="sr-Latn-RS" altLang="en-US" sz="2800" b="1" dirty="0" smtClean="0">
                <a:solidFill>
                  <a:srgbClr val="217DC9"/>
                </a:solidFill>
              </a:rPr>
              <a:t>-                  </a:t>
            </a:r>
            <a:r>
              <a:rPr lang="en-US" altLang="en-US" sz="2800" b="1" dirty="0" err="1" smtClean="0">
                <a:solidFill>
                  <a:srgbClr val="217DC9"/>
                </a:solidFill>
              </a:rPr>
              <a:t>љена</a:t>
            </a:r>
            <a:r>
              <a:rPr lang="en-US" altLang="en-US" sz="28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реакција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на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вакцине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је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мања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од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удара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грома</a:t>
            </a:r>
            <a:r>
              <a:rPr lang="en-US" altLang="en-US" sz="2800" b="1" dirty="0">
                <a:solidFill>
                  <a:srgbClr val="217DC9"/>
                </a:solidFill>
              </a:rPr>
              <a:t>.</a:t>
            </a:r>
            <a:r>
              <a:rPr lang="sr-Cyrl-CS" altLang="en-US" sz="2800" b="1" dirty="0">
                <a:solidFill>
                  <a:srgbClr val="217DC9"/>
                </a:solidFill>
                <a:latin typeface="Rockwell" panose="02060603020205020403" pitchFamily="18" charset="0"/>
              </a:rPr>
              <a:t> </a:t>
            </a:r>
            <a:endParaRPr lang="en-US" altLang="en-US" sz="2800" b="1" dirty="0">
              <a:solidFill>
                <a:srgbClr val="217DC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r-Cyrl-CS" altLang="en-US" sz="2800" b="1" dirty="0">
                <a:solidFill>
                  <a:srgbClr val="217DC9"/>
                </a:solidFill>
              </a:rPr>
              <a:t>Резултати бројних квалитетних студија указују </a:t>
            </a:r>
            <a:r>
              <a:rPr lang="sr-Cyrl-CS" altLang="en-US" sz="2800" b="1" dirty="0" smtClean="0">
                <a:solidFill>
                  <a:srgbClr val="217DC9"/>
                </a:solidFill>
              </a:rPr>
              <a:t>да</a:t>
            </a:r>
            <a:r>
              <a:rPr lang="sr-Latn-RS" altLang="en-US" sz="2800" b="1" dirty="0" smtClean="0">
                <a:solidFill>
                  <a:srgbClr val="217DC9"/>
                </a:solidFill>
              </a:rPr>
              <a:t>        </a:t>
            </a:r>
            <a:r>
              <a:rPr lang="en-US" altLang="en-US" sz="2800" b="1" dirty="0" smtClean="0">
                <a:solidFill>
                  <a:srgbClr val="217DC9"/>
                </a:solidFill>
              </a:rPr>
              <a:t>        </a:t>
            </a:r>
            <a:r>
              <a:rPr lang="sr-Cyrl-CS" altLang="en-US" sz="2800" b="1" dirty="0" smtClean="0">
                <a:solidFill>
                  <a:srgbClr val="FF0000"/>
                </a:solidFill>
              </a:rPr>
              <a:t>нема</a:t>
            </a:r>
            <a:r>
              <a:rPr lang="sr-Cyrl-CS" altLang="en-US" sz="2800" b="1" dirty="0" smtClean="0">
                <a:solidFill>
                  <a:srgbClr val="217DC9"/>
                </a:solidFill>
              </a:rPr>
              <a:t> </a:t>
            </a:r>
            <a:r>
              <a:rPr lang="sr-Cyrl-CS" altLang="en-US" sz="2800" b="1" dirty="0">
                <a:solidFill>
                  <a:srgbClr val="217DC9"/>
                </a:solidFill>
              </a:rPr>
              <a:t>повезаности између ММР вакцине и аутизма.</a:t>
            </a:r>
            <a:r>
              <a:rPr lang="sr-Cyrl-CS" altLang="en-US" sz="2800" dirty="0">
                <a:solidFill>
                  <a:srgbClr val="217DC9"/>
                </a:solidFill>
                <a:latin typeface="Rockwell" panose="02060603020205020403" pitchFamily="18" charset="0"/>
              </a:rPr>
              <a:t> </a:t>
            </a:r>
            <a:endParaRPr lang="en-US" altLang="en-US" sz="2800" dirty="0">
              <a:solidFill>
                <a:srgbClr val="217DC9"/>
              </a:solidFill>
              <a:latin typeface="Rockwell" panose="02060603020205020403" pitchFamily="18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980358" y="281781"/>
            <a:ext cx="8203504" cy="5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r>
              <a:rPr lang="en-US" sz="3125" b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Да ли вакцине имају нежељене ефекте?</a:t>
            </a:r>
          </a:p>
        </p:txBody>
      </p:sp>
      <p:pic>
        <p:nvPicPr>
          <p:cNvPr id="22533" name="Picture 8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030016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Kockice_l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41" y="2178635"/>
            <a:ext cx="2026046" cy="1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Toplo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8" y="2284812"/>
            <a:ext cx="2156846" cy="149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Čaša v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3704" r="26593" b="5629"/>
          <a:stretch>
            <a:fillRect/>
          </a:stretch>
        </p:blipFill>
        <p:spPr bwMode="auto">
          <a:xfrm>
            <a:off x="3704829" y="2420937"/>
            <a:ext cx="1004094" cy="159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540251" y="2877345"/>
            <a:ext cx="1477328" cy="30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8613" indent="-130175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25463" indent="-131763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3900" indent="-131763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0750" indent="-130175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779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351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923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495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75" b="1" dirty="0"/>
              <a:t>+ </a:t>
            </a:r>
            <a:r>
              <a:rPr lang="sr-Cyrl-RS" altLang="en-US" sz="1375" b="1" dirty="0"/>
              <a:t>парацетамол</a:t>
            </a:r>
            <a:endParaRPr lang="en-US" altLang="en-US" sz="1375" b="1" dirty="0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3956845" y="2889251"/>
            <a:ext cx="514885" cy="30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8613" indent="-130175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25463" indent="-131763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3900" indent="-131763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0750" indent="-130175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779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351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923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495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75" b="1" dirty="0"/>
              <a:t>H</a:t>
            </a:r>
            <a:r>
              <a:rPr lang="en-US" altLang="en-US" sz="1375" b="1" baseline="-25000" dirty="0"/>
              <a:t>2</a:t>
            </a:r>
            <a:r>
              <a:rPr lang="en-US" altLang="en-US" sz="1375" b="1" dirty="0"/>
              <a:t>O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9530802" y="3803490"/>
            <a:ext cx="550151" cy="30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8613" indent="-130175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25463" indent="-131763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3900" indent="-131763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0750" indent="-130175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779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351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923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49550" indent="-130175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1375" b="1" dirty="0"/>
              <a:t>ЛЕД</a:t>
            </a:r>
            <a:endParaRPr lang="en-US" altLang="en-US" sz="1375" b="1" dirty="0"/>
          </a:p>
        </p:txBody>
      </p:sp>
      <p:pic>
        <p:nvPicPr>
          <p:cNvPr id="12" name="Picture 3" descr="Logo_agitka_bela_pozad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8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/>
          </p:cNvSpPr>
          <p:nvPr/>
        </p:nvSpPr>
        <p:spPr bwMode="auto">
          <a:xfrm>
            <a:off x="519289" y="1333500"/>
            <a:ext cx="10767836" cy="423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rgbClr val="217DC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" b="1" dirty="0">
              <a:solidFill>
                <a:srgbClr val="217DC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r-Cyrl-CS" altLang="en-US" sz="2800" b="1" dirty="0">
                <a:solidFill>
                  <a:srgbClr val="217DC9"/>
                </a:solidFill>
              </a:rPr>
              <a:t>Имуни систем детета је довољно развијен да на </a:t>
            </a:r>
            <a:r>
              <a:rPr lang="en-US" altLang="en-US" sz="2800" b="1" dirty="0">
                <a:solidFill>
                  <a:srgbClr val="217DC9"/>
                </a:solidFill>
              </a:rPr>
              <a:t>            </a:t>
            </a:r>
            <a:r>
              <a:rPr lang="sr-Cyrl-CS" altLang="en-US" sz="2800" b="1" dirty="0">
                <a:solidFill>
                  <a:srgbClr val="217DC9"/>
                </a:solidFill>
              </a:rPr>
              <a:t>адекватан начин препозна сваки антиген из вакцина.</a:t>
            </a:r>
            <a:r>
              <a:rPr lang="en-US" altLang="en-US" sz="2800" b="1" dirty="0">
                <a:solidFill>
                  <a:srgbClr val="217DC9"/>
                </a:solidFill>
                <a:latin typeface="Rockwell" panose="02060603020205020403" pitchFamily="18" charset="0"/>
              </a:rPr>
              <a:t> </a:t>
            </a:r>
            <a:endParaRPr lang="en-US" altLang="en-US" sz="2800" b="1" dirty="0">
              <a:solidFill>
                <a:srgbClr val="217DC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r-Cyrl-CS" altLang="en-US" sz="2800" b="1" dirty="0">
                <a:solidFill>
                  <a:srgbClr val="217DC9"/>
                </a:solidFill>
              </a:rPr>
              <a:t>Свакога </a:t>
            </a:r>
            <a:r>
              <a:rPr lang="sr-Cyrl-CS" altLang="en-US" sz="2800" b="1" dirty="0" smtClean="0">
                <a:solidFill>
                  <a:srgbClr val="217DC9"/>
                </a:solidFill>
              </a:rPr>
              <a:t>дана </a:t>
            </a:r>
            <a:r>
              <a:rPr lang="sr-Cyrl-CS" altLang="en-US" sz="2800" b="1" dirty="0">
                <a:solidFill>
                  <a:srgbClr val="217DC9"/>
                </a:solidFill>
              </a:rPr>
              <a:t>имуни систем детета </a:t>
            </a:r>
            <a:r>
              <a:rPr lang="en-US" altLang="en-US" sz="2800" b="1" dirty="0">
                <a:solidFill>
                  <a:srgbClr val="217DC9"/>
                </a:solidFill>
              </a:rPr>
              <a:t>                                                 </a:t>
            </a:r>
            <a:r>
              <a:rPr lang="sr-Cyrl-CS" altLang="en-US" sz="2800" b="1" dirty="0">
                <a:solidFill>
                  <a:srgbClr val="217DC9"/>
                </a:solidFill>
              </a:rPr>
              <a:t>се сусреће са више милиона различитих </a:t>
            </a:r>
            <a:r>
              <a:rPr lang="en-US" altLang="en-US" sz="2800" b="1" dirty="0">
                <a:solidFill>
                  <a:srgbClr val="217DC9"/>
                </a:solidFill>
              </a:rPr>
              <a:t>                               </a:t>
            </a:r>
            <a:r>
              <a:rPr lang="sr-Cyrl-CS" altLang="en-US" sz="2800" b="1" dirty="0">
                <a:solidFill>
                  <a:srgbClr val="217DC9"/>
                </a:solidFill>
              </a:rPr>
              <a:t>узрочника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sr-Cyrl-CS" altLang="en-US" sz="2800" b="1" dirty="0">
                <a:solidFill>
                  <a:srgbClr val="217DC9"/>
                </a:solidFill>
              </a:rPr>
              <a:t>(вируси,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sr-Cyrl-CS" altLang="en-US" sz="2800" b="1" dirty="0">
                <a:solidFill>
                  <a:srgbClr val="217DC9"/>
                </a:solidFill>
              </a:rPr>
              <a:t>бактерије) </a:t>
            </a:r>
            <a:r>
              <a:rPr lang="en-US" altLang="en-US" sz="2800" b="1" dirty="0">
                <a:solidFill>
                  <a:srgbClr val="217DC9"/>
                </a:solidFill>
              </a:rPr>
              <a:t>                                                         </a:t>
            </a:r>
            <a:r>
              <a:rPr lang="sr-Cyrl-CS" altLang="en-US" sz="2800" b="1" dirty="0">
                <a:solidFill>
                  <a:srgbClr val="217DC9"/>
                </a:solidFill>
              </a:rPr>
              <a:t>и на ефикасан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sr-Cyrl-CS" altLang="en-US" sz="2800" b="1" dirty="0">
                <a:solidFill>
                  <a:srgbClr val="217DC9"/>
                </a:solidFill>
              </a:rPr>
              <a:t>начин их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sr-Cyrl-CS" altLang="en-US" sz="2800" b="1" dirty="0">
                <a:solidFill>
                  <a:srgbClr val="217DC9"/>
                </a:solidFill>
              </a:rPr>
              <a:t>препознаје </a:t>
            </a:r>
            <a:r>
              <a:rPr lang="en-US" altLang="en-US" sz="2800" b="1" dirty="0">
                <a:solidFill>
                  <a:srgbClr val="217DC9"/>
                </a:solidFill>
              </a:rPr>
              <a:t>                                                     </a:t>
            </a:r>
            <a:r>
              <a:rPr lang="sr-Cyrl-CS" altLang="en-US" sz="2800" b="1" dirty="0">
                <a:solidFill>
                  <a:srgbClr val="217DC9"/>
                </a:solidFill>
              </a:rPr>
              <a:t>и бори се против њих.</a:t>
            </a:r>
            <a:r>
              <a:rPr lang="sr-Cyrl-CS" altLang="en-US" sz="2800" b="1" dirty="0">
                <a:solidFill>
                  <a:srgbClr val="217DC9"/>
                </a:solidFill>
                <a:latin typeface="Rockwell" panose="02060603020205020403" pitchFamily="18" charset="0"/>
              </a:rPr>
              <a:t> </a:t>
            </a:r>
            <a:endParaRPr lang="en-US" altLang="en-US" sz="2800" b="1" dirty="0">
              <a:solidFill>
                <a:srgbClr val="217DC9"/>
              </a:solidFill>
            </a:endParaRPr>
          </a:p>
        </p:txBody>
      </p:sp>
      <p:pic>
        <p:nvPicPr>
          <p:cNvPr id="23555" name="Picture 5" descr="Imuni_si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1"/>
            <a:ext cx="1944688" cy="22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289844" y="269875"/>
            <a:ext cx="6891735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88" tIns="57144" rIns="114288" bIns="57144">
            <a:spAutoFit/>
          </a:bodyPr>
          <a:lstStyle/>
          <a:p>
            <a:pPr marL="428625" indent="-428625" defTabSz="823516">
              <a:defRPr/>
            </a:pPr>
            <a:r>
              <a:rPr lang="sr-Cyrl-CS" sz="3125" b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Да ли деца прерано добијају </a:t>
            </a:r>
            <a:endParaRPr lang="en-US" sz="3125" b="1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defTabSz="823516">
              <a:defRPr/>
            </a:pPr>
            <a:r>
              <a:rPr lang="sr-Cyrl-CS" sz="3125" b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превише вакцина одједанпут?</a:t>
            </a:r>
            <a:r>
              <a:rPr lang="en-US" sz="3125" b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3557" name="Picture 8" descr="Imuni_siste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 b="13481"/>
          <a:stretch>
            <a:fillRect/>
          </a:stretch>
        </p:blipFill>
        <p:spPr bwMode="auto">
          <a:xfrm>
            <a:off x="8260205" y="3087687"/>
            <a:ext cx="341511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17"/>
          <p:cNvGrpSpPr>
            <a:grpSpLocks/>
          </p:cNvGrpSpPr>
          <p:nvPr/>
        </p:nvGrpSpPr>
        <p:grpSpPr bwMode="auto">
          <a:xfrm rot="20539219">
            <a:off x="1485324" y="4917463"/>
            <a:ext cx="2278063" cy="662781"/>
            <a:chOff x="180" y="3020"/>
            <a:chExt cx="1148" cy="334"/>
          </a:xfrm>
        </p:grpSpPr>
        <p:pic>
          <p:nvPicPr>
            <p:cNvPr id="23575" name="Picture 14" descr="Viru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3029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15" descr="Virus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3020"/>
              <a:ext cx="2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16" descr="Virus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3027"/>
              <a:ext cx="35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5296145" y="4655490"/>
            <a:ext cx="2278063" cy="662781"/>
            <a:chOff x="180" y="3020"/>
            <a:chExt cx="1148" cy="334"/>
          </a:xfrm>
        </p:grpSpPr>
        <p:pic>
          <p:nvPicPr>
            <p:cNvPr id="23572" name="Picture 19" descr="Viru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3029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0" descr="Virus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3020"/>
              <a:ext cx="2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1" descr="Virus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3027"/>
              <a:ext cx="35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0" name="Group 22"/>
          <p:cNvGrpSpPr>
            <a:grpSpLocks/>
          </p:cNvGrpSpPr>
          <p:nvPr/>
        </p:nvGrpSpPr>
        <p:grpSpPr bwMode="auto">
          <a:xfrm rot="976432">
            <a:off x="4820047" y="5784455"/>
            <a:ext cx="2278063" cy="662781"/>
            <a:chOff x="180" y="3020"/>
            <a:chExt cx="1148" cy="334"/>
          </a:xfrm>
        </p:grpSpPr>
        <p:pic>
          <p:nvPicPr>
            <p:cNvPr id="23569" name="Picture 23" descr="Viru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3029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4" descr="Virus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3020"/>
              <a:ext cx="2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5" descr="Virus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3027"/>
              <a:ext cx="35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26"/>
          <p:cNvGrpSpPr>
            <a:grpSpLocks/>
          </p:cNvGrpSpPr>
          <p:nvPr/>
        </p:nvGrpSpPr>
        <p:grpSpPr bwMode="auto">
          <a:xfrm>
            <a:off x="7808516" y="5851923"/>
            <a:ext cx="2278063" cy="662781"/>
            <a:chOff x="180" y="3020"/>
            <a:chExt cx="1148" cy="334"/>
          </a:xfrm>
        </p:grpSpPr>
        <p:pic>
          <p:nvPicPr>
            <p:cNvPr id="23566" name="Picture 27" descr="Viru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3029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28" descr="Virus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3020"/>
              <a:ext cx="2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29" descr="Virus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3027"/>
              <a:ext cx="35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41"/>
          <p:cNvGrpSpPr>
            <a:grpSpLocks/>
          </p:cNvGrpSpPr>
          <p:nvPr/>
        </p:nvGrpSpPr>
        <p:grpSpPr bwMode="auto">
          <a:xfrm>
            <a:off x="1696187" y="5924786"/>
            <a:ext cx="2289969" cy="674688"/>
            <a:chOff x="180" y="3014"/>
            <a:chExt cx="1154" cy="340"/>
          </a:xfrm>
        </p:grpSpPr>
        <p:pic>
          <p:nvPicPr>
            <p:cNvPr id="23563" name="Picture 38" descr="Virus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3020"/>
              <a:ext cx="2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39" descr="Viru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3029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40" descr="Virus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3014"/>
              <a:ext cx="35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236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485421" y="1345406"/>
            <a:ext cx="11187289" cy="413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lang="en-US" altLang="en-US" sz="1200" b="1" dirty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sr-Cyrl-CS" altLang="en-US" sz="2800" b="1" dirty="0">
                <a:solidFill>
                  <a:srgbClr val="217DC9"/>
                </a:solidFill>
              </a:rPr>
              <a:t>Често се чују примери да су деца у прошлости прележавала заразне болести па им сада ништа не фали. </a:t>
            </a:r>
            <a:endParaRPr lang="en-US" altLang="en-US" sz="2800" b="1" dirty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sr-Cyrl-CS" altLang="en-US" sz="2800" b="1" dirty="0">
                <a:solidFill>
                  <a:srgbClr val="217DC9"/>
                </a:solidFill>
              </a:rPr>
              <a:t>Међутим, превиђа се да је у истом том периоду (пре увођења вакцина) значајан број деце умирао управо од оних болести које су неки прележали. </a:t>
            </a:r>
            <a:endParaRPr lang="en-US" altLang="en-US" sz="2800" b="1" dirty="0">
              <a:solidFill>
                <a:srgbClr val="217DC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900" b="1" dirty="0">
              <a:solidFill>
                <a:srgbClr val="217DC9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sr-Cyrl-CS" altLang="en-US" sz="2800" b="1" dirty="0">
                <a:solidFill>
                  <a:srgbClr val="CC0000"/>
                </a:solidFill>
              </a:rPr>
              <a:t>Како бисмо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избегли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најтеже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последице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болести</a:t>
            </a:r>
            <a:r>
              <a:rPr lang="en-US" altLang="en-US" sz="2800" b="1" dirty="0">
                <a:solidFill>
                  <a:srgbClr val="CC0000"/>
                </a:solidFill>
              </a:rPr>
              <a:t> - </a:t>
            </a:r>
            <a:r>
              <a:rPr lang="sr-Cyrl-CS" altLang="en-US" sz="2800" b="1" dirty="0">
                <a:solidFill>
                  <a:srgbClr val="CC0000"/>
                </a:solidFill>
              </a:rPr>
              <a:t>сигурније је вакцинисати се.</a:t>
            </a:r>
            <a:endParaRPr lang="en-US" altLang="en-US" sz="2800" b="1" dirty="0">
              <a:solidFill>
                <a:srgbClr val="CC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675261" y="160736"/>
            <a:ext cx="8867276" cy="13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r>
              <a:rPr lang="sr-Cyrl-C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Зашто је боље вакцинисати се </a:t>
            </a:r>
            <a:endParaRPr lang="en-US" sz="400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sr-Cyrl-C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него прележати заразне болести?</a:t>
            </a:r>
            <a:endParaRPr lang="en-US" sz="400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4581" name="Picture 5" descr="p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806157"/>
            <a:ext cx="2192735" cy="20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Bogi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41" y="5349875"/>
            <a:ext cx="2000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mum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31" y="5258595"/>
            <a:ext cx="1881188" cy="14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Logo_agitka_bela_pozad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32023" y="160736"/>
            <a:ext cx="9351767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r>
              <a:rPr lang="sr-Cyrl-CS" sz="3125" b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Зашто вакцинисани треба да брину у случају </a:t>
            </a:r>
            <a:endParaRPr lang="en-US" sz="3125" b="1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sr-Cyrl-CS" sz="3125" b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појаве епидемије, када су они заштићени?</a:t>
            </a:r>
            <a:r>
              <a:rPr lang="sr-Cyrl-CS" sz="3125">
                <a:solidFill>
                  <a:srgbClr val="217DC9"/>
                </a:solidFill>
                <a:latin typeface="Arial" charset="0"/>
                <a:cs typeface="Arial" charset="0"/>
              </a:rPr>
              <a:t> </a:t>
            </a:r>
            <a:endParaRPr lang="en-US" sz="3125">
              <a:solidFill>
                <a:srgbClr val="217DC9"/>
              </a:solidFill>
              <a:latin typeface="Arial" charset="0"/>
              <a:cs typeface="Arial" charset="0"/>
            </a:endParaRPr>
          </a:p>
        </p:txBody>
      </p:sp>
      <p:sp>
        <p:nvSpPr>
          <p:cNvPr id="25604" name="Rectangle 5"/>
          <p:cNvSpPr>
            <a:spLocks/>
          </p:cNvSpPr>
          <p:nvPr/>
        </p:nvSpPr>
        <p:spPr bwMode="auto">
          <a:xfrm>
            <a:off x="135467" y="1321594"/>
            <a:ext cx="11593689" cy="413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600" b="1" dirty="0">
                <a:solidFill>
                  <a:srgbClr val="217DC9"/>
                </a:solidFill>
              </a:rPr>
              <a:t>	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217DC9"/>
                </a:solidFill>
              </a:rPr>
              <a:t>     </a:t>
            </a:r>
            <a:r>
              <a:rPr lang="sr-Cyrl-CS" altLang="en-US" sz="2800" b="1" dirty="0">
                <a:solidFill>
                  <a:srgbClr val="217DC9"/>
                </a:solidFill>
              </a:rPr>
              <a:t>У епидемијама, највећи број оболелих ће се регистровати међу невакцинисаним или непотпуно вакцинисаним особама.</a:t>
            </a:r>
            <a:endParaRPr lang="en-US" altLang="en-US" sz="2800" b="1" dirty="0">
              <a:solidFill>
                <a:srgbClr val="217DC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217DC9"/>
                </a:solidFill>
              </a:rPr>
              <a:t>     </a:t>
            </a:r>
            <a:r>
              <a:rPr lang="sr-Cyrl-CS" altLang="en-US" sz="2800" b="1" dirty="0">
                <a:solidFill>
                  <a:srgbClr val="217DC9"/>
                </a:solidFill>
              </a:rPr>
              <a:t>У епидемијама са великим бројем оболелих, иако у знатно мањем броју, може се догодити да оболе и вакцинисани. Клиничка слика обољења код вакцинисаних је неупоредиво блажа у односу на оне који нису вакцинисани.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217DC9"/>
                </a:solidFill>
              </a:rPr>
              <a:t>     </a:t>
            </a:r>
            <a:r>
              <a:rPr lang="sr-Cyrl-CS" altLang="en-US" sz="2400" b="1" dirty="0">
                <a:solidFill>
                  <a:srgbClr val="CC0000"/>
                </a:solidFill>
              </a:rPr>
              <a:t>Вакцинација није само мера спречавања </a:t>
            </a:r>
            <a:r>
              <a:rPr lang="sr-Cyrl-CS" altLang="en-US" sz="2400" b="1" dirty="0" smtClean="0">
                <a:solidFill>
                  <a:srgbClr val="CC0000"/>
                </a:solidFill>
              </a:rPr>
              <a:t>оболевања,</a:t>
            </a:r>
            <a:r>
              <a:rPr lang="sr-Latn-RS" altLang="en-US" sz="2400" b="1" dirty="0" smtClean="0">
                <a:solidFill>
                  <a:srgbClr val="CC0000"/>
                </a:solidFill>
              </a:rPr>
              <a:t> </a:t>
            </a:r>
            <a:r>
              <a:rPr lang="sr-Cyrl-CS" altLang="en-US" sz="2400" b="1" dirty="0" smtClean="0">
                <a:solidFill>
                  <a:srgbClr val="CC0000"/>
                </a:solidFill>
              </a:rPr>
              <a:t>него </a:t>
            </a:r>
            <a:r>
              <a:rPr lang="sr-Cyrl-CS" altLang="en-US" sz="2400" b="1" dirty="0">
                <a:solidFill>
                  <a:srgbClr val="CC0000"/>
                </a:solidFill>
              </a:rPr>
              <a:t>је и мера превенције компликација услед оболевања </a:t>
            </a:r>
            <a:r>
              <a:rPr lang="en-US" altLang="en-US" sz="2400" b="1" dirty="0">
                <a:solidFill>
                  <a:srgbClr val="CC0000"/>
                </a:solidFill>
              </a:rPr>
              <a:t> (</a:t>
            </a:r>
            <a:r>
              <a:rPr lang="en-US" altLang="en-US" sz="2400" b="1" dirty="0" err="1">
                <a:solidFill>
                  <a:srgbClr val="CC0000"/>
                </a:solidFill>
              </a:rPr>
              <a:t>са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болничким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лечењем</a:t>
            </a:r>
            <a:r>
              <a:rPr lang="en-US" altLang="en-US" sz="2400" b="1" dirty="0">
                <a:solidFill>
                  <a:srgbClr val="CC0000"/>
                </a:solidFill>
              </a:rPr>
              <a:t>),</a:t>
            </a:r>
            <a:r>
              <a:rPr lang="sr-Cyrl-CS" altLang="en-US" sz="2400" b="1" dirty="0">
                <a:solidFill>
                  <a:srgbClr val="CC0000"/>
                </a:solidFill>
              </a:rPr>
              <a:t> или чак смртних исхода.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pic>
        <p:nvPicPr>
          <p:cNvPr id="25605" name="Picture 9" descr="Respi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8070" r="8057"/>
          <a:stretch>
            <a:fillRect/>
          </a:stretch>
        </p:blipFill>
        <p:spPr bwMode="auto">
          <a:xfrm>
            <a:off x="647700" y="5068712"/>
            <a:ext cx="3243959" cy="162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_agitka_bela_poza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3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525991" y="0"/>
            <a:ext cx="6789738" cy="1287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cap="none" dirty="0" err="1" smtClean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Значај</a:t>
            </a:r>
            <a:r>
              <a:rPr lang="en-US" sz="5400" b="1" cap="none" dirty="0" smtClean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cap="none" dirty="0" err="1" smtClean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вакцинације</a:t>
            </a:r>
            <a:endParaRPr lang="en-US" sz="5400" b="1" cap="none" dirty="0" smtClean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63549" y="1225904"/>
            <a:ext cx="10373783" cy="26913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sr-Cyrl-C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У борби против заразних болести</a:t>
            </a:r>
            <a:r>
              <a:rPr lang="en-U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,</a:t>
            </a:r>
            <a:r>
              <a:rPr lang="sr-Cyrl-CS" altLang="en-US" sz="3600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sr-Cyrl-CS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вакцинација</a:t>
            </a:r>
            <a:r>
              <a:rPr lang="sr-Cyrl-CS" altLang="en-US" sz="3600" dirty="0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Arial" panose="020B0604020202020204" pitchFamily="34" charset="0"/>
              </a:rPr>
              <a:t>је</a:t>
            </a:r>
            <a:r>
              <a:rPr lang="en-US" altLang="en-US" sz="3600" b="1" dirty="0" smtClean="0">
                <a:solidFill>
                  <a:srgbClr val="217DC9"/>
                </a:solidFill>
                <a:latin typeface="Arial" panose="020B0604020202020204" pitchFamily="34" charset="0"/>
              </a:rPr>
              <a:t>,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217DC9"/>
                </a:solidFill>
                <a:latin typeface="Arial" panose="020B0604020202020204" pitchFamily="34" charset="0"/>
              </a:rPr>
              <a:t>поред</a:t>
            </a:r>
            <a:r>
              <a:rPr lang="sr-Cyrl-C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 обезбеђивањ</a:t>
            </a:r>
            <a:r>
              <a:rPr lang="en-U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а</a:t>
            </a:r>
            <a:r>
              <a:rPr lang="sr-Cyrl-C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 хигијенски исправне воде за пиће</a:t>
            </a:r>
            <a:r>
              <a:rPr lang="en-U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 и </a:t>
            </a:r>
            <a:r>
              <a:rPr lang="en-US" altLang="en-US" sz="3600" dirty="0" err="1" smtClean="0">
                <a:solidFill>
                  <a:srgbClr val="217DC9"/>
                </a:solidFill>
                <a:latin typeface="Arial" panose="020B0604020202020204" pitchFamily="34" charset="0"/>
              </a:rPr>
              <a:t>правилног</a:t>
            </a:r>
            <a:r>
              <a:rPr lang="en-U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217DC9"/>
                </a:solidFill>
                <a:latin typeface="Arial" panose="020B0604020202020204" pitchFamily="34" charset="0"/>
              </a:rPr>
              <a:t>прања</a:t>
            </a:r>
            <a:r>
              <a:rPr lang="en-U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217DC9"/>
                </a:solidFill>
                <a:latin typeface="Arial" panose="020B0604020202020204" pitchFamily="34" charset="0"/>
              </a:rPr>
              <a:t>руку</a:t>
            </a:r>
            <a:r>
              <a:rPr lang="sr-Cyrl-CS" altLang="en-US" sz="3600" dirty="0" smtClean="0">
                <a:solidFill>
                  <a:srgbClr val="217DC9"/>
                </a:solidFill>
                <a:latin typeface="Arial" panose="020B0604020202020204" pitchFamily="34" charset="0"/>
              </a:rPr>
              <a:t>,</a:t>
            </a:r>
            <a:r>
              <a:rPr lang="sr-Cyrl-CS" altLang="en-US" sz="3600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у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Arial" panose="020B0604020202020204" pitchFamily="34" charset="0"/>
              </a:rPr>
              <a:t>највећој</a:t>
            </a:r>
            <a:r>
              <a:rPr lang="en-US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Arial" panose="020B0604020202020204" pitchFamily="34" charset="0"/>
              </a:rPr>
              <a:t>мери</a:t>
            </a:r>
            <a:r>
              <a:rPr lang="en-US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sr-Cyrl-CS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допринела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Arial" panose="020B0604020202020204" pitchFamily="34" charset="0"/>
              </a:rPr>
              <a:t>смањењу</a:t>
            </a:r>
            <a:r>
              <a:rPr lang="sr-Cyrl-CS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 оболевања и умирања људи</a:t>
            </a:r>
            <a:r>
              <a:rPr lang="sr-Cyrl-CS" altLang="en-US" sz="3600" dirty="0" smtClean="0">
                <a:solidFill>
                  <a:srgbClr val="CC0000"/>
                </a:solidFill>
                <a:latin typeface="Arial" panose="020B0604020202020204" pitchFamily="34" charset="0"/>
              </a:rPr>
              <a:t>.</a:t>
            </a:r>
            <a:r>
              <a:rPr lang="sr-Cyrl-CS" altLang="en-US" sz="3600" dirty="0" smtClean="0">
                <a:solidFill>
                  <a:srgbClr val="CC0000"/>
                </a:solidFill>
                <a:latin typeface="Rockwell" panose="02060603020205020403" pitchFamily="18" charset="0"/>
              </a:rPr>
              <a:t> </a:t>
            </a:r>
            <a:endParaRPr lang="en-US" altLang="en-US" sz="3600" dirty="0">
              <a:solidFill>
                <a:srgbClr val="CC0000"/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5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634133" y="5222847"/>
            <a:ext cx="1557867" cy="153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9" y="3793068"/>
            <a:ext cx="2353556" cy="235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77" y="4181037"/>
            <a:ext cx="3054239" cy="192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79" y="3810610"/>
            <a:ext cx="2524037" cy="249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85502" y="7937"/>
            <a:ext cx="10605122" cy="1846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Кога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штитимо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када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се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вакцинишемо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 marL="428625" indent="-428625" algn="ctr" defTabSz="823516">
              <a:defRPr/>
            </a:pPr>
            <a:r>
              <a:rPr lang="en-US" sz="187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...</a:t>
            </a:r>
            <a:r>
              <a:rPr lang="en-US" sz="187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или</a:t>
            </a:r>
            <a:r>
              <a:rPr lang="en-US" sz="187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...</a:t>
            </a:r>
          </a:p>
          <a:p>
            <a:pPr marL="428625" indent="-428625" algn="ctr" defTabSz="823516">
              <a:defRPr/>
            </a:pPr>
            <a:endParaRPr lang="en-US" sz="100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Како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ефекти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вакцинације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постају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већи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од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заштите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нас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самих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 marL="428625" indent="-428625" algn="ctr" defTabSz="823516">
              <a:defRPr/>
            </a:pPr>
            <a:endParaRPr lang="en-US" sz="2625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6629" name="Picture 9" descr="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/>
          <a:stretch>
            <a:fillRect/>
          </a:stretch>
        </p:blipFill>
        <p:spPr bwMode="auto">
          <a:xfrm>
            <a:off x="7312952" y="5363766"/>
            <a:ext cx="1547813" cy="138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beb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48" y="2899559"/>
            <a:ext cx="2228454" cy="18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Beb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23" y="5332496"/>
            <a:ext cx="1559719" cy="132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3" descr="beb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55" y="5384465"/>
            <a:ext cx="2049859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Logo_agitka_bela_pozad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/>
          </p:cNvSpPr>
          <p:nvPr/>
        </p:nvSpPr>
        <p:spPr bwMode="auto">
          <a:xfrm>
            <a:off x="158043" y="1649016"/>
            <a:ext cx="11413067" cy="3714750"/>
          </a:xfrm>
          <a:prstGeom prst="rect">
            <a:avLst/>
          </a:prstGeom>
          <a:noFill/>
          <a:ln>
            <a:noFill/>
          </a:ln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217DC9"/>
                </a:solidFill>
              </a:rPr>
              <a:t>    </a:t>
            </a:r>
            <a:r>
              <a:rPr lang="en-US" altLang="en-US" sz="2800" b="1" dirty="0" err="1">
                <a:solidFill>
                  <a:srgbClr val="217DC9"/>
                </a:solidFill>
              </a:rPr>
              <a:t>Вакцинисане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особе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не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само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да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штите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себе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од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заразних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болести</a:t>
            </a:r>
            <a:r>
              <a:rPr lang="en-US" altLang="en-US" sz="2800" b="1" dirty="0">
                <a:solidFill>
                  <a:srgbClr val="217DC9"/>
                </a:solidFill>
              </a:rPr>
              <a:t>, </a:t>
            </a:r>
            <a:r>
              <a:rPr lang="en-US" altLang="en-US" sz="2800" b="1" dirty="0" err="1">
                <a:solidFill>
                  <a:srgbClr val="217DC9"/>
                </a:solidFill>
              </a:rPr>
              <a:t>него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спречавају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ширење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болести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унутар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заједнице</a:t>
            </a:r>
            <a:r>
              <a:rPr lang="en-US" altLang="en-US" sz="2800" b="1" dirty="0">
                <a:solidFill>
                  <a:srgbClr val="217DC9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217DC9"/>
                </a:solidFill>
              </a:rPr>
              <a:t>    </a:t>
            </a:r>
            <a:r>
              <a:rPr lang="en-US" altLang="en-US" sz="2400" b="1" dirty="0" err="1">
                <a:solidFill>
                  <a:srgbClr val="CC0000"/>
                </a:solidFill>
              </a:rPr>
              <a:t>Вакцинисани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индиректно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штите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невакцинисане</a:t>
            </a:r>
            <a:r>
              <a:rPr lang="en-US" altLang="en-US" sz="2400" b="1" dirty="0">
                <a:solidFill>
                  <a:srgbClr val="CC0000"/>
                </a:solidFill>
              </a:rPr>
              <a:t>, </a:t>
            </a:r>
            <a:r>
              <a:rPr lang="en-US" altLang="en-US" sz="2400" b="1" dirty="0" err="1">
                <a:solidFill>
                  <a:srgbClr val="CC0000"/>
                </a:solidFill>
              </a:rPr>
              <a:t>који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то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нису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урадили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због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тога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што</a:t>
            </a:r>
            <a:r>
              <a:rPr lang="en-US" altLang="en-US" sz="2400" b="1" dirty="0">
                <a:solidFill>
                  <a:srgbClr val="CC0000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1125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	</a:t>
            </a:r>
            <a:r>
              <a:rPr lang="en-US" altLang="en-US" sz="2000" b="1" dirty="0">
                <a:solidFill>
                  <a:srgbClr val="CC0000"/>
                </a:solidFill>
              </a:rPr>
              <a:t>- </a:t>
            </a:r>
            <a:r>
              <a:rPr lang="en-US" altLang="en-US" sz="2000" b="1" dirty="0" err="1">
                <a:solidFill>
                  <a:srgbClr val="CC0000"/>
                </a:solidFill>
              </a:rPr>
              <a:t>управо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чекају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на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позив</a:t>
            </a:r>
            <a:r>
              <a:rPr lang="en-US" altLang="en-US" sz="2000" b="1" dirty="0">
                <a:solidFill>
                  <a:srgbClr val="CC0000"/>
                </a:solidFill>
              </a:rPr>
              <a:t>, </a:t>
            </a:r>
          </a:p>
          <a:p>
            <a:pPr>
              <a:lnSpc>
                <a:spcPct val="80000"/>
              </a:lnSpc>
              <a:spcBef>
                <a:spcPts val="1125"/>
              </a:spcBef>
              <a:buNone/>
            </a:pPr>
            <a:r>
              <a:rPr lang="en-US" altLang="en-US" sz="2000" b="1" dirty="0">
                <a:solidFill>
                  <a:srgbClr val="CC0000"/>
                </a:solidFill>
              </a:rPr>
              <a:t>	- </a:t>
            </a:r>
            <a:r>
              <a:rPr lang="en-US" altLang="en-US" sz="2000" b="1" dirty="0" err="1">
                <a:solidFill>
                  <a:srgbClr val="CC0000"/>
                </a:solidFill>
              </a:rPr>
              <a:t>још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нису</a:t>
            </a:r>
            <a:r>
              <a:rPr lang="en-US" altLang="en-US" sz="2000" b="1" dirty="0">
                <a:solidFill>
                  <a:srgbClr val="CC0000"/>
                </a:solidFill>
              </a:rPr>
              <a:t> у </a:t>
            </a:r>
            <a:r>
              <a:rPr lang="en-US" altLang="en-US" sz="2000" b="1" dirty="0" err="1">
                <a:solidFill>
                  <a:srgbClr val="CC0000"/>
                </a:solidFill>
              </a:rPr>
              <a:t>узрасту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да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приме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поједину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вакцину</a:t>
            </a:r>
            <a:r>
              <a:rPr lang="en-US" altLang="en-US" sz="2000" b="1" dirty="0">
                <a:solidFill>
                  <a:srgbClr val="CC0000"/>
                </a:solidFill>
              </a:rPr>
              <a:t>, </a:t>
            </a:r>
          </a:p>
          <a:p>
            <a:pPr>
              <a:lnSpc>
                <a:spcPct val="80000"/>
              </a:lnSpc>
              <a:spcBef>
                <a:spcPts val="1125"/>
              </a:spcBef>
              <a:buNone/>
            </a:pPr>
            <a:r>
              <a:rPr lang="en-US" altLang="en-US" sz="2000" b="1" dirty="0">
                <a:solidFill>
                  <a:srgbClr val="CC0000"/>
                </a:solidFill>
              </a:rPr>
              <a:t>  - </a:t>
            </a:r>
            <a:r>
              <a:rPr lang="en-US" altLang="en-US" sz="2000" b="1" dirty="0" err="1">
                <a:solidFill>
                  <a:srgbClr val="CC0000"/>
                </a:solidFill>
              </a:rPr>
              <a:t>имају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неку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акутну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или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хроничну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болест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због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CC0000"/>
                </a:solidFill>
              </a:rPr>
              <a:t>које</a:t>
            </a:r>
            <a:r>
              <a:rPr lang="en-US" altLang="en-US" sz="20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је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вакцинација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одложена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sr-Latn-RS" altLang="en-US" sz="2000" b="1" dirty="0" smtClean="0">
                <a:solidFill>
                  <a:srgbClr val="CC0000"/>
                </a:solidFill>
              </a:rPr>
              <a:t>                  </a:t>
            </a:r>
            <a:r>
              <a:rPr lang="en-US" altLang="en-US" sz="2000" b="1" dirty="0" err="1" smtClean="0">
                <a:solidFill>
                  <a:srgbClr val="CC0000"/>
                </a:solidFill>
              </a:rPr>
              <a:t>на</a:t>
            </a:r>
            <a:r>
              <a:rPr lang="en-US" altLang="en-US" sz="20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краће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или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дуже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време</a:t>
            </a:r>
            <a:r>
              <a:rPr lang="en-US" altLang="en-US" sz="2000" b="1" dirty="0">
                <a:solidFill>
                  <a:srgbClr val="CC0000"/>
                </a:solidFill>
              </a:rPr>
              <a:t>, </a:t>
            </a:r>
          </a:p>
          <a:p>
            <a:pPr>
              <a:lnSpc>
                <a:spcPct val="80000"/>
              </a:lnSpc>
              <a:spcBef>
                <a:spcPts val="1125"/>
              </a:spcBef>
              <a:buNone/>
            </a:pPr>
            <a:r>
              <a:rPr lang="en-US" altLang="en-US" sz="2000" b="1" dirty="0">
                <a:solidFill>
                  <a:srgbClr val="CC0000"/>
                </a:solidFill>
              </a:rPr>
              <a:t>  - </a:t>
            </a:r>
            <a:r>
              <a:rPr lang="en-US" altLang="en-US" sz="2000" b="1" dirty="0" err="1">
                <a:solidFill>
                  <a:srgbClr val="CC0000"/>
                </a:solidFill>
              </a:rPr>
              <a:t>имају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алергију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на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вакцину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или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неки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њен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састојак</a:t>
            </a:r>
            <a:r>
              <a:rPr lang="en-US" altLang="en-US" sz="2000" b="1" dirty="0">
                <a:solidFill>
                  <a:srgbClr val="CC0000"/>
                </a:solidFill>
              </a:rPr>
              <a:t>...</a:t>
            </a:r>
            <a:r>
              <a:rPr lang="en-US" altLang="en-US" sz="2400" dirty="0">
                <a:solidFill>
                  <a:srgbClr val="CC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8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52501" y="1"/>
            <a:ext cx="10021094" cy="690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endParaRPr lang="en-US" sz="125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Вакцинисане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особе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формирају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својеврстан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штит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који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невакцинисане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особе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чува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од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контакта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болешћу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       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они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остају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заштићени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428625" indent="-428625" algn="ctr" defTabSz="823516">
              <a:defRPr/>
            </a:pPr>
            <a:endParaRPr lang="en-US" sz="125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Тај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ефекат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индиректне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заштите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невакцинисаних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особа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унутар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заједнице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само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због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тога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што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су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окружени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вакцинисаним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појединцима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назива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се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428625" indent="-428625" algn="ctr" defTabSz="823516">
              <a:defRPr/>
            </a:pPr>
            <a:endParaRPr lang="en-US" sz="2625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endParaRPr lang="en-US" sz="2625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endParaRPr lang="en-US" sz="2625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endParaRPr lang="en-US" sz="2625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2625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КОЛЕКТИВНИ ИМУНИТЕТ.</a:t>
            </a:r>
          </a:p>
          <a:p>
            <a:pPr marL="428625" indent="-428625" algn="ctr" defTabSz="823516">
              <a:defRPr/>
            </a:pPr>
            <a:endParaRPr lang="en-US" sz="225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 ВЕЋИНУ ВАКЦИНАМА СПРЕЧИВИХ БОЛЕСТИ</a:t>
            </a:r>
          </a:p>
          <a:p>
            <a:pPr marL="428625" indent="-428625" algn="ctr" defTabSz="823516">
              <a:defRPr/>
            </a:pPr>
            <a:r>
              <a:rPr lang="en-US" sz="2625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95% ВАКЦИНИСАНОГ СТАНОВНИШТВА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428625" indent="-428625" algn="ctr" defTabSz="823516">
              <a:defRPr/>
            </a:pPr>
            <a:r>
              <a:rPr lang="en-US" sz="2625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ГРАДИ </a:t>
            </a:r>
          </a:p>
          <a:p>
            <a:pPr marL="428625" indent="-428625" algn="ctr" defTabSz="823516">
              <a:defRPr/>
            </a:pPr>
            <a:r>
              <a:rPr lang="en-US" sz="2625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КОЛЕКТИВНИ ИМУНИТЕТ</a:t>
            </a:r>
            <a:r>
              <a:rPr lang="en-US" sz="26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27652" name="Picture 6" descr="Kolektivni imuni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48" y="2839642"/>
            <a:ext cx="2813844" cy="16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_agitka_bela_poza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2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/>
        </p:nvSpPr>
        <p:spPr bwMode="auto">
          <a:xfrm>
            <a:off x="6689212" y="898726"/>
            <a:ext cx="4355702" cy="25302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lang="en-US" altLang="en-US" sz="3000">
              <a:solidFill>
                <a:srgbClr val="CC0000"/>
              </a:solidFill>
              <a:latin typeface="Rockwell" panose="02060603020205020403" pitchFamily="18" charset="0"/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7061" r="43562" b="5556"/>
          <a:stretch>
            <a:fillRect/>
          </a:stretch>
        </p:blipFill>
        <p:spPr bwMode="auto">
          <a:xfrm>
            <a:off x="952500" y="0"/>
            <a:ext cx="48756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952501" y="3209709"/>
            <a:ext cx="1847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250"/>
          </a:p>
        </p:txBody>
      </p:sp>
      <p:pic>
        <p:nvPicPr>
          <p:cNvPr id="28677" name="Picture 9" descr="D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30" y="701459"/>
            <a:ext cx="4383484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934281" y="1953573"/>
            <a:ext cx="3837781" cy="84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25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Погледајте</a:t>
            </a:r>
            <a:r>
              <a:rPr lang="en-US" altLang="en-US" sz="1625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25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анимирани</a:t>
            </a:r>
            <a:r>
              <a:rPr lang="en-US" altLang="en-US" sz="1625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25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филм</a:t>
            </a:r>
            <a:r>
              <a:rPr lang="sr-Latn-RS" altLang="en-US" sz="1625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Cyrl-RS" altLang="en-US" sz="1625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„видео-клип“ </a:t>
            </a:r>
            <a:r>
              <a:rPr lang="en-US" altLang="en-US" sz="1625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 </a:t>
            </a:r>
            <a:r>
              <a:rPr lang="en-US" altLang="en-US" sz="1625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колективном</a:t>
            </a:r>
            <a:r>
              <a:rPr lang="en-US" altLang="en-US" sz="1625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25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имунитету</a:t>
            </a:r>
            <a:r>
              <a:rPr lang="en-US" altLang="en-US" sz="1625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104" t="35063" r="28498" b="32136"/>
          <a:stretch/>
        </p:blipFill>
        <p:spPr>
          <a:xfrm>
            <a:off x="9476727" y="3670969"/>
            <a:ext cx="2069280" cy="2074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4057" t="35021" r="67373" b="32136"/>
          <a:stretch/>
        </p:blipFill>
        <p:spPr>
          <a:xfrm>
            <a:off x="6234789" y="3701672"/>
            <a:ext cx="2088034" cy="207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4392" y="5777894"/>
            <a:ext cx="250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/>
              <a:t>Анимирани филм:</a:t>
            </a:r>
          </a:p>
          <a:p>
            <a:pPr algn="ctr"/>
            <a:r>
              <a:rPr lang="sr-Cyrl-RS" dirty="0" smtClean="0"/>
              <a:t>„Колективни имунитет“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56953" y="5777893"/>
            <a:ext cx="250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/>
              <a:t>Видео-клип:</a:t>
            </a:r>
          </a:p>
          <a:p>
            <a:pPr algn="ctr"/>
            <a:r>
              <a:rPr lang="sr-Cyrl-RS" dirty="0" smtClean="0"/>
              <a:t>„Колективни имунитет“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5156"/>
          <a:stretch>
            <a:fillRect/>
          </a:stretch>
        </p:blipFill>
        <p:spPr bwMode="auto">
          <a:xfrm>
            <a:off x="1758156" y="1335486"/>
            <a:ext cx="8937625" cy="45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5156"/>
          <a:stretch>
            <a:fillRect/>
          </a:stretch>
        </p:blipFill>
        <p:spPr bwMode="auto">
          <a:xfrm>
            <a:off x="1758156" y="1335486"/>
            <a:ext cx="8937625" cy="45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0" b="6268"/>
          <a:stretch>
            <a:fillRect/>
          </a:stretch>
        </p:blipFill>
        <p:spPr bwMode="auto">
          <a:xfrm>
            <a:off x="1750219" y="5462985"/>
            <a:ext cx="8927704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16"/>
          <p:cNvGrpSpPr>
            <a:grpSpLocks/>
          </p:cNvGrpSpPr>
          <p:nvPr/>
        </p:nvGrpSpPr>
        <p:grpSpPr bwMode="auto">
          <a:xfrm>
            <a:off x="1750219" y="1363266"/>
            <a:ext cx="8945563" cy="7540625"/>
            <a:chOff x="402" y="673"/>
            <a:chExt cx="4508" cy="3800"/>
          </a:xfrm>
        </p:grpSpPr>
        <p:pic>
          <p:nvPicPr>
            <p:cNvPr id="2970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09" b="5156"/>
            <a:stretch>
              <a:fillRect/>
            </a:stretch>
          </p:blipFill>
          <p:spPr bwMode="auto">
            <a:xfrm>
              <a:off x="406" y="673"/>
              <a:ext cx="4504" cy="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90" b="6268"/>
            <a:stretch>
              <a:fillRect/>
            </a:stretch>
          </p:blipFill>
          <p:spPr bwMode="auto">
            <a:xfrm>
              <a:off x="402" y="2753"/>
              <a:ext cx="4499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1470422" y="-35719"/>
            <a:ext cx="9596438" cy="15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88" tIns="57144" rIns="114288" bIns="57144">
            <a:spAutoFit/>
          </a:bodyPr>
          <a:lstStyle/>
          <a:p>
            <a:pPr marL="428625" indent="-428625" algn="ctr" defTabSz="823516">
              <a:defRPr/>
            </a:pP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Одговоре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додатна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питања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можете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добити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интернет</a:t>
            </a:r>
            <a:r>
              <a:rPr lang="en-US" sz="3125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25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страници</a:t>
            </a:r>
            <a:endParaRPr lang="en-US" sz="3125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28625" indent="-428625" algn="ctr" defTabSz="823516">
              <a:defRPr/>
            </a:pPr>
            <a:r>
              <a:rPr lang="en-US" sz="3125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www.izjzv.org.rs/app/vakcine/</a:t>
            </a:r>
          </a:p>
        </p:txBody>
      </p:sp>
      <p:pic>
        <p:nvPicPr>
          <p:cNvPr id="29703" name="Picture 19" descr="Web_stranica_qr_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517" y="5332017"/>
            <a:ext cx="1525984" cy="15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22" y="635924"/>
            <a:ext cx="10932508" cy="498124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sr-Latn-RS" sz="2000" b="1" dirty="0">
                <a:solidFill>
                  <a:srgbClr val="0070C0"/>
                </a:solidFill>
              </a:rPr>
              <a:t>1) P</a:t>
            </a:r>
            <a:r>
              <a:rPr lang="en-US" sz="2000" b="1" dirty="0" err="1">
                <a:solidFill>
                  <a:srgbClr val="0070C0"/>
                </a:solidFill>
              </a:rPr>
              <a:t>ravilnik</a:t>
            </a:r>
            <a:r>
              <a:rPr lang="en-US" sz="2000" b="1" dirty="0">
                <a:solidFill>
                  <a:srgbClr val="0070C0"/>
                </a:solidFill>
              </a:rPr>
              <a:t> o </a:t>
            </a:r>
            <a:r>
              <a:rPr lang="en-US" sz="2000" b="1" dirty="0" err="1">
                <a:solidFill>
                  <a:srgbClr val="0070C0"/>
                </a:solidFill>
              </a:rPr>
              <a:t>imunizaciji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načinu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zaštite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lekovima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dirty="0" err="1">
                <a:solidFill>
                  <a:srgbClr val="0070C0"/>
                </a:solidFill>
              </a:rPr>
              <a:t>S</a:t>
            </a:r>
            <a:r>
              <a:rPr lang="en-US" sz="2000" b="1" dirty="0" err="1">
                <a:solidFill>
                  <a:srgbClr val="0070C0"/>
                </a:solidFill>
              </a:rPr>
              <a:t>lužbeni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glasnik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R</a:t>
            </a:r>
            <a:r>
              <a:rPr lang="en-US" sz="2000" b="1" dirty="0" err="1">
                <a:solidFill>
                  <a:srgbClr val="0070C0"/>
                </a:solidFill>
              </a:rPr>
              <a:t>epublike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 err="1">
                <a:solidFill>
                  <a:srgbClr val="0070C0"/>
                </a:solidFill>
              </a:rPr>
              <a:t>S</a:t>
            </a:r>
            <a:r>
              <a:rPr lang="en-US" sz="2000" b="1" dirty="0" err="1">
                <a:solidFill>
                  <a:srgbClr val="0070C0"/>
                </a:solidFill>
              </a:rPr>
              <a:t>rbije</a:t>
            </a:r>
            <a:r>
              <a:rPr lang="en-US" sz="2000" b="1" dirty="0">
                <a:solidFill>
                  <a:srgbClr val="0070C0"/>
                </a:solidFill>
              </a:rPr>
              <a:t>, br. 88/2017, 11/2018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14/2018).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sr-Latn-RS" sz="2000" b="1" dirty="0">
                <a:solidFill>
                  <a:srgbClr val="0070C0"/>
                </a:solidFill>
              </a:rPr>
              <a:t>2) P</a:t>
            </a:r>
            <a:r>
              <a:rPr lang="en-US" sz="2000" b="1" dirty="0" err="1">
                <a:solidFill>
                  <a:srgbClr val="0070C0"/>
                </a:solidFill>
              </a:rPr>
              <a:t>etrović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V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Š</a:t>
            </a:r>
            <a:r>
              <a:rPr lang="en-US" sz="2000" b="1" dirty="0" err="1">
                <a:solidFill>
                  <a:srgbClr val="0070C0"/>
                </a:solidFill>
              </a:rPr>
              <a:t>eguljev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Z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R</a:t>
            </a:r>
            <a:r>
              <a:rPr lang="en-US" sz="2000" b="1" dirty="0" err="1">
                <a:solidFill>
                  <a:srgbClr val="0070C0"/>
                </a:solidFill>
              </a:rPr>
              <a:t>adovanović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Z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dirty="0">
                <a:solidFill>
                  <a:srgbClr val="0070C0"/>
                </a:solidFill>
              </a:rPr>
              <a:t>I</a:t>
            </a:r>
            <a:r>
              <a:rPr lang="en-US" sz="2000" b="1" dirty="0" err="1">
                <a:solidFill>
                  <a:srgbClr val="0070C0"/>
                </a:solidFill>
              </a:rPr>
              <a:t>munizacija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protiv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zaraznih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bolesti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dirty="0" err="1">
                <a:solidFill>
                  <a:srgbClr val="0070C0"/>
                </a:solidFill>
              </a:rPr>
              <a:t>M</a:t>
            </a:r>
            <a:r>
              <a:rPr lang="en-US" sz="2000" b="1" dirty="0" err="1">
                <a:solidFill>
                  <a:srgbClr val="0070C0"/>
                </a:solidFill>
              </a:rPr>
              <a:t>edicinski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fakultet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 err="1">
                <a:solidFill>
                  <a:srgbClr val="0070C0"/>
                </a:solidFill>
              </a:rPr>
              <a:t>U</a:t>
            </a:r>
            <a:r>
              <a:rPr lang="en-US" sz="2000" b="1" dirty="0" err="1">
                <a:solidFill>
                  <a:srgbClr val="0070C0"/>
                </a:solidFill>
              </a:rPr>
              <a:t>niverziteta</a:t>
            </a:r>
            <a:r>
              <a:rPr lang="en-US" sz="2000" b="1" dirty="0">
                <a:solidFill>
                  <a:srgbClr val="0070C0"/>
                </a:solidFill>
              </a:rPr>
              <a:t> u </a:t>
            </a:r>
            <a:r>
              <a:rPr lang="sr-Latn-RS" sz="2000" b="1" dirty="0" err="1">
                <a:solidFill>
                  <a:srgbClr val="0070C0"/>
                </a:solidFill>
              </a:rPr>
              <a:t>N</a:t>
            </a:r>
            <a:r>
              <a:rPr lang="en-US" sz="2000" b="1" dirty="0" err="1">
                <a:solidFill>
                  <a:srgbClr val="0070C0"/>
                </a:solidFill>
              </a:rPr>
              <a:t>ovom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 err="1">
                <a:solidFill>
                  <a:srgbClr val="0070C0"/>
                </a:solidFill>
              </a:rPr>
              <a:t>S</a:t>
            </a:r>
            <a:r>
              <a:rPr lang="en-US" sz="2000" b="1" dirty="0" err="1">
                <a:solidFill>
                  <a:srgbClr val="0070C0"/>
                </a:solidFill>
              </a:rPr>
              <a:t>adu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dirty="0" err="1">
                <a:solidFill>
                  <a:srgbClr val="0070C0"/>
                </a:solidFill>
              </a:rPr>
              <a:t>N</a:t>
            </a:r>
            <a:r>
              <a:rPr lang="en-US" sz="2000" b="1" dirty="0" err="1">
                <a:solidFill>
                  <a:srgbClr val="0070C0"/>
                </a:solidFill>
              </a:rPr>
              <a:t>ovi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ad. 2015. ISBN 978-86-7197-452-3.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sr-Latn-RS" sz="2000" b="1" dirty="0">
                <a:solidFill>
                  <a:srgbClr val="0070C0"/>
                </a:solidFill>
              </a:rPr>
              <a:t>3)  R</a:t>
            </a:r>
            <a:r>
              <a:rPr lang="en-US" sz="2000" b="1" dirty="0" err="1">
                <a:solidFill>
                  <a:srgbClr val="0070C0"/>
                </a:solidFill>
              </a:rPr>
              <a:t>istić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V</a:t>
            </a:r>
            <a:r>
              <a:rPr lang="en-US" sz="2000" b="1" dirty="0" err="1">
                <a:solidFill>
                  <a:srgbClr val="0070C0"/>
                </a:solidFill>
              </a:rPr>
              <a:t>ukas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A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M</a:t>
            </a:r>
            <a:r>
              <a:rPr lang="en-US" sz="2000" b="1" dirty="0" err="1">
                <a:solidFill>
                  <a:srgbClr val="0070C0"/>
                </a:solidFill>
              </a:rPr>
              <a:t>edić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P</a:t>
            </a:r>
            <a:r>
              <a:rPr lang="en-US" sz="2000" b="1" dirty="0" err="1">
                <a:solidFill>
                  <a:srgbClr val="0070C0"/>
                </a:solidFill>
              </a:rPr>
              <a:t>etrović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V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dirty="0" err="1">
                <a:solidFill>
                  <a:srgbClr val="0070C0"/>
                </a:solidFill>
              </a:rPr>
              <a:t>R</a:t>
            </a:r>
            <a:r>
              <a:rPr lang="en-US" sz="2000" b="1" dirty="0" err="1">
                <a:solidFill>
                  <a:srgbClr val="0070C0"/>
                </a:solidFill>
              </a:rPr>
              <a:t>azlozi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neimunizovanja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dece</a:t>
            </a:r>
            <a:r>
              <a:rPr lang="en-US" sz="2000" b="1" dirty="0">
                <a:solidFill>
                  <a:srgbClr val="0070C0"/>
                </a:solidFill>
              </a:rPr>
              <a:t> u </a:t>
            </a:r>
            <a:r>
              <a:rPr lang="sr-Latn-RS" sz="2000" b="1" dirty="0">
                <a:solidFill>
                  <a:srgbClr val="0070C0"/>
                </a:solidFill>
              </a:rPr>
              <a:t>AP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 err="1">
                <a:solidFill>
                  <a:srgbClr val="0070C0"/>
                </a:solidFill>
              </a:rPr>
              <a:t>V</a:t>
            </a:r>
            <a:r>
              <a:rPr lang="en-US" sz="2000" b="1" dirty="0" err="1">
                <a:solidFill>
                  <a:srgbClr val="0070C0"/>
                </a:solidFill>
              </a:rPr>
              <a:t>ojvodini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 err="1">
                <a:solidFill>
                  <a:srgbClr val="0070C0"/>
                </a:solidFill>
              </a:rPr>
              <a:t>rbija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i="1" dirty="0">
                <a:solidFill>
                  <a:srgbClr val="0070C0"/>
                </a:solidFill>
              </a:rPr>
              <a:t>P</a:t>
            </a:r>
            <a:r>
              <a:rPr lang="en-US" sz="2000" b="1" i="1" dirty="0">
                <a:solidFill>
                  <a:srgbClr val="0070C0"/>
                </a:solidFill>
              </a:rPr>
              <a:t>rev </a:t>
            </a:r>
            <a:r>
              <a:rPr lang="en-US" sz="2000" b="1" i="1" dirty="0" err="1">
                <a:solidFill>
                  <a:srgbClr val="0070C0"/>
                </a:solidFill>
              </a:rPr>
              <a:t>ped</a:t>
            </a:r>
            <a:r>
              <a:rPr lang="en-US" sz="2000" b="1" i="1" dirty="0">
                <a:solidFill>
                  <a:srgbClr val="0070C0"/>
                </a:solidFill>
              </a:rPr>
              <a:t>. </a:t>
            </a:r>
            <a:r>
              <a:rPr lang="en-US" sz="2000" b="1" dirty="0">
                <a:solidFill>
                  <a:srgbClr val="0070C0"/>
                </a:solidFill>
              </a:rPr>
              <a:t>2017; 3(1-2):57-62.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sr-Latn-RS" sz="2000" b="1" dirty="0">
                <a:solidFill>
                  <a:srgbClr val="0070C0"/>
                </a:solidFill>
              </a:rPr>
              <a:t>4) R</a:t>
            </a:r>
            <a:r>
              <a:rPr lang="en-US" sz="2000" b="1" dirty="0" err="1">
                <a:solidFill>
                  <a:srgbClr val="0070C0"/>
                </a:solidFill>
              </a:rPr>
              <a:t>istić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Š</a:t>
            </a:r>
            <a:r>
              <a:rPr lang="en-US" sz="2000" b="1" dirty="0" err="1">
                <a:solidFill>
                  <a:srgbClr val="0070C0"/>
                </a:solidFill>
              </a:rPr>
              <a:t>eguljev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Z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>
                <a:solidFill>
                  <a:srgbClr val="0070C0"/>
                </a:solidFill>
              </a:rPr>
              <a:t>P</a:t>
            </a:r>
            <a:r>
              <a:rPr lang="en-US" sz="2000" b="1" dirty="0" err="1">
                <a:solidFill>
                  <a:srgbClr val="0070C0"/>
                </a:solidFill>
              </a:rPr>
              <a:t>etrović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V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>
                <a:solidFill>
                  <a:srgbClr val="0070C0"/>
                </a:solidFill>
              </a:rPr>
              <a:t>V</a:t>
            </a:r>
            <a:r>
              <a:rPr lang="en-US" sz="2000" b="1" dirty="0" err="1">
                <a:solidFill>
                  <a:srgbClr val="0070C0"/>
                </a:solidFill>
              </a:rPr>
              <a:t>uleković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V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D</a:t>
            </a:r>
            <a:r>
              <a:rPr lang="en-US" sz="2000" b="1" dirty="0" err="1">
                <a:solidFill>
                  <a:srgbClr val="0070C0"/>
                </a:solidFill>
              </a:rPr>
              <a:t>ugandžija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T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dirty="0" err="1">
                <a:solidFill>
                  <a:srgbClr val="0070C0"/>
                </a:solidFill>
              </a:rPr>
              <a:t>U</a:t>
            </a:r>
            <a:r>
              <a:rPr lang="en-US" sz="2000" b="1" dirty="0" err="1">
                <a:solidFill>
                  <a:srgbClr val="0070C0"/>
                </a:solidFill>
              </a:rPr>
              <a:t>ticaj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sociodemografskih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karakteristika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roditelja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obuhvat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imunizacijom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dece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i="1" dirty="0" err="1">
                <a:solidFill>
                  <a:srgbClr val="0070C0"/>
                </a:solidFill>
              </a:rPr>
              <a:t>O</a:t>
            </a:r>
            <a:r>
              <a:rPr lang="en-US" sz="2000" b="1" i="1" dirty="0" err="1">
                <a:solidFill>
                  <a:srgbClr val="0070C0"/>
                </a:solidFill>
              </a:rPr>
              <a:t>pšta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medicina</a:t>
            </a:r>
            <a:r>
              <a:rPr lang="en-US" sz="2000" b="1" i="1" dirty="0">
                <a:solidFill>
                  <a:srgbClr val="0070C0"/>
                </a:solidFill>
              </a:rPr>
              <a:t>. </a:t>
            </a:r>
            <a:r>
              <a:rPr lang="en-US" sz="2000" b="1" dirty="0">
                <a:solidFill>
                  <a:srgbClr val="0070C0"/>
                </a:solidFill>
              </a:rPr>
              <a:t>2013; 19(1-2):19-25.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sr-Latn-RS" sz="2000" b="1" dirty="0">
                <a:solidFill>
                  <a:srgbClr val="0070C0"/>
                </a:solidFill>
              </a:rPr>
              <a:t>5) R</a:t>
            </a:r>
            <a:r>
              <a:rPr lang="en-US" sz="2000" b="1" dirty="0" err="1">
                <a:solidFill>
                  <a:srgbClr val="0070C0"/>
                </a:solidFill>
              </a:rPr>
              <a:t>istić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>
                <a:solidFill>
                  <a:srgbClr val="0070C0"/>
                </a:solidFill>
              </a:rPr>
              <a:t>Š</a:t>
            </a:r>
            <a:r>
              <a:rPr lang="en-US" sz="2000" b="1" dirty="0" err="1">
                <a:solidFill>
                  <a:srgbClr val="0070C0"/>
                </a:solidFill>
              </a:rPr>
              <a:t>eguljev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Z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>
                <a:solidFill>
                  <a:srgbClr val="0070C0"/>
                </a:solidFill>
              </a:rPr>
              <a:t>P</a:t>
            </a:r>
            <a:r>
              <a:rPr lang="en-US" sz="2000" b="1" dirty="0" err="1">
                <a:solidFill>
                  <a:srgbClr val="0070C0"/>
                </a:solidFill>
              </a:rPr>
              <a:t>etrović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V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>
                <a:solidFill>
                  <a:srgbClr val="0070C0"/>
                </a:solidFill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</a:rPr>
              <a:t>ugandžija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T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sr-Latn-RS" sz="2000" b="1" dirty="0" err="1">
                <a:solidFill>
                  <a:srgbClr val="0070C0"/>
                </a:solidFill>
              </a:rPr>
              <a:t>S</a:t>
            </a:r>
            <a:r>
              <a:rPr lang="en-US" sz="2000" b="1" dirty="0" err="1">
                <a:solidFill>
                  <a:srgbClr val="0070C0"/>
                </a:solidFill>
              </a:rPr>
              <a:t>tanimirov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R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dirty="0" err="1">
                <a:solidFill>
                  <a:srgbClr val="0070C0"/>
                </a:solidFill>
              </a:rPr>
              <a:t>O</a:t>
            </a:r>
            <a:r>
              <a:rPr lang="en-US" sz="2000" b="1" dirty="0" err="1">
                <a:solidFill>
                  <a:srgbClr val="0070C0"/>
                </a:solidFill>
              </a:rPr>
              <a:t>dnos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stavova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roditelja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prema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imunizaciji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obuhvata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imunizacijom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dece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sr-Latn-RS" sz="2000" b="1" i="1" dirty="0" err="1">
                <a:solidFill>
                  <a:srgbClr val="0070C0"/>
                </a:solidFill>
              </a:rPr>
              <a:t>M</a:t>
            </a:r>
            <a:r>
              <a:rPr lang="en-US" sz="2000" b="1" i="1" dirty="0" err="1">
                <a:solidFill>
                  <a:srgbClr val="0070C0"/>
                </a:solidFill>
              </a:rPr>
              <a:t>edicina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danas</a:t>
            </a:r>
            <a:r>
              <a:rPr lang="en-US" sz="2000" b="1" i="1" dirty="0">
                <a:solidFill>
                  <a:srgbClr val="0070C0"/>
                </a:solidFill>
              </a:rPr>
              <a:t>.</a:t>
            </a:r>
            <a:r>
              <a:rPr lang="en-US" sz="2000" b="1" dirty="0">
                <a:solidFill>
                  <a:srgbClr val="0070C0"/>
                </a:solidFill>
              </a:rPr>
              <a:t> 2012; 11(10-12):315-23.</a:t>
            </a:r>
            <a:r>
              <a:rPr lang="sr-Latn-RS" sz="2000" b="1" dirty="0">
                <a:solidFill>
                  <a:srgbClr val="0070C0"/>
                </a:solidFill>
              </a:rPr>
              <a:t/>
            </a:r>
            <a:br>
              <a:rPr lang="sr-Latn-RS" sz="2000" b="1" dirty="0">
                <a:solidFill>
                  <a:srgbClr val="0070C0"/>
                </a:solidFill>
              </a:rPr>
            </a:br>
            <a:r>
              <a:rPr lang="sr-Latn-RS" sz="2000" b="1" dirty="0">
                <a:solidFill>
                  <a:srgbClr val="0070C0"/>
                </a:solidFill>
              </a:rPr>
              <a:t>6) </a:t>
            </a:r>
            <a:r>
              <a:rPr lang="en-US" sz="2000" b="1" dirty="0" err="1">
                <a:solidFill>
                  <a:srgbClr val="0070C0"/>
                </a:solidFill>
              </a:rPr>
              <a:t>Rappuoli</a:t>
            </a:r>
            <a:r>
              <a:rPr lang="en-US" sz="2000" b="1" dirty="0">
                <a:solidFill>
                  <a:srgbClr val="0070C0"/>
                </a:solidFill>
              </a:rPr>
              <a:t> R, Pizza M, Del </a:t>
            </a:r>
            <a:r>
              <a:rPr lang="en-US" sz="2000" b="1" dirty="0" err="1">
                <a:solidFill>
                  <a:srgbClr val="0070C0"/>
                </a:solidFill>
              </a:rPr>
              <a:t>Giudice</a:t>
            </a:r>
            <a:r>
              <a:rPr lang="en-US" sz="2000" b="1" dirty="0">
                <a:solidFill>
                  <a:srgbClr val="0070C0"/>
                </a:solidFill>
              </a:rPr>
              <a:t> G, De Gregorio E. Vaccines, new opportunities for a new society. </a:t>
            </a:r>
            <a:r>
              <a:rPr lang="en-US" sz="2000" b="1" dirty="0" err="1">
                <a:solidFill>
                  <a:srgbClr val="0070C0"/>
                </a:solidFill>
              </a:rPr>
              <a:t>Proc</a:t>
            </a:r>
            <a:r>
              <a:rPr lang="en-US" sz="2000" b="1" dirty="0">
                <a:solidFill>
                  <a:srgbClr val="0070C0"/>
                </a:solidFill>
              </a:rPr>
              <a:t> Natl </a:t>
            </a:r>
            <a:r>
              <a:rPr lang="en-US" sz="2000" b="1" dirty="0" err="1">
                <a:solidFill>
                  <a:srgbClr val="0070C0"/>
                </a:solidFill>
              </a:rPr>
              <a:t>Acad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Sci</a:t>
            </a:r>
            <a:r>
              <a:rPr lang="en-US" sz="2000" b="1" dirty="0">
                <a:solidFill>
                  <a:srgbClr val="0070C0"/>
                </a:solidFill>
              </a:rPr>
              <a:t> U S A. 2014;111(34):12288-93.</a:t>
            </a:r>
            <a:r>
              <a:rPr lang="sr-Latn-RS" sz="2000" b="1" dirty="0">
                <a:solidFill>
                  <a:srgbClr val="0070C0"/>
                </a:solidFill>
              </a:rPr>
              <a:t/>
            </a:r>
            <a:br>
              <a:rPr lang="sr-Latn-RS" sz="2000" b="1" dirty="0">
                <a:solidFill>
                  <a:srgbClr val="0070C0"/>
                </a:solidFill>
              </a:rPr>
            </a:br>
            <a:r>
              <a:rPr lang="sr-Latn-RS" sz="2000" b="1" dirty="0">
                <a:solidFill>
                  <a:srgbClr val="0070C0"/>
                </a:solidFill>
              </a:rPr>
              <a:t>7) </a:t>
            </a:r>
            <a:r>
              <a:rPr lang="en-US" sz="2000" b="1" dirty="0">
                <a:solidFill>
                  <a:srgbClr val="0070C0"/>
                </a:solidFill>
              </a:rPr>
              <a:t>World Health Organization. Measles vaccines: WHO position paper. Weekly Epidemiological Record. 2017; 92:205–228</a:t>
            </a:r>
            <a:r>
              <a:rPr lang="sr-Latn-RS" sz="2000" b="1" dirty="0">
                <a:solidFill>
                  <a:srgbClr val="0070C0"/>
                </a:solidFill>
              </a:rPr>
              <a:t/>
            </a:r>
            <a:br>
              <a:rPr lang="sr-Latn-RS" sz="2000" b="1" dirty="0">
                <a:solidFill>
                  <a:srgbClr val="0070C0"/>
                </a:solidFill>
              </a:rPr>
            </a:br>
            <a:r>
              <a:rPr lang="sr-Latn-RS" sz="2000" b="1" dirty="0">
                <a:solidFill>
                  <a:srgbClr val="0070C0"/>
                </a:solidFill>
              </a:rPr>
              <a:t>8) </a:t>
            </a:r>
            <a:r>
              <a:rPr lang="en-US" sz="2000" b="1" dirty="0">
                <a:solidFill>
                  <a:srgbClr val="0070C0"/>
                </a:solidFill>
              </a:rPr>
              <a:t>Centers for Disease Control and Prevention</a:t>
            </a:r>
            <a:r>
              <a:rPr lang="sr-Latn-RS" sz="2000" b="1" dirty="0">
                <a:solidFill>
                  <a:srgbClr val="0070C0"/>
                </a:solidFill>
              </a:rPr>
              <a:t>. </a:t>
            </a:r>
            <a:r>
              <a:rPr lang="en-US" sz="2000" b="1" dirty="0">
                <a:solidFill>
                  <a:srgbClr val="0070C0"/>
                </a:solidFill>
              </a:rPr>
              <a:t>CDC’s Strategic Framework for Global Immunization, 2016–2020</a:t>
            </a:r>
            <a:r>
              <a:rPr lang="sr-Latn-RS" sz="2000" b="1" dirty="0">
                <a:solidFill>
                  <a:srgbClr val="0070C0"/>
                </a:solidFill>
              </a:rPr>
              <a:t>. </a:t>
            </a:r>
            <a:r>
              <a:rPr lang="en-US" sz="2000" b="1" dirty="0">
                <a:solidFill>
                  <a:srgbClr val="0070C0"/>
                </a:solidFill>
              </a:rPr>
              <a:t>Atlanta, GA: May 2016</a:t>
            </a:r>
            <a:r>
              <a:rPr lang="sr-Latn-RS" sz="2000" b="1" dirty="0">
                <a:solidFill>
                  <a:srgbClr val="0070C0"/>
                </a:solidFill>
              </a:rPr>
              <a:t>. Dostupo na: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www.cdc.gov/globalhealth/immunization</a:t>
            </a:r>
            <a:br>
              <a:rPr lang="en-US" sz="2000" b="1" dirty="0">
                <a:solidFill>
                  <a:srgbClr val="0070C0"/>
                </a:solidFill>
              </a:rPr>
            </a:b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>
          <a:xfrm>
            <a:off x="1216423" y="156965"/>
            <a:ext cx="9536906" cy="545703"/>
          </a:xfrm>
        </p:spPr>
        <p:txBody>
          <a:bodyPr>
            <a:normAutofit/>
          </a:bodyPr>
          <a:lstStyle/>
          <a:p>
            <a:pPr algn="ctr"/>
            <a:r>
              <a:rPr lang="sr-Cyrl-RS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Литература</a:t>
            </a:r>
            <a:endParaRPr lang="en-US" altLang="en-US" sz="28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862424" y="5805363"/>
            <a:ext cx="2976033" cy="362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06666" y="6183136"/>
            <a:ext cx="7205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200" b="1" dirty="0"/>
              <a:t>Унапређење </a:t>
            </a:r>
            <a:r>
              <a:rPr lang="en-US" altLang="en-US" sz="1200" b="1" dirty="0" err="1"/>
              <a:t>здравствене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писмености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популације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Знањем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до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здравих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избора</a:t>
            </a:r>
            <a:r>
              <a:rPr lang="en-US" altLang="en-US" sz="1200" b="1" dirty="0"/>
              <a:t>“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394510" y="5452886"/>
            <a:ext cx="1744717" cy="1348604"/>
            <a:chOff x="10394510" y="5452886"/>
            <a:chExt cx="1744717" cy="13486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5"/>
            <a:stretch/>
          </p:blipFill>
          <p:spPr>
            <a:xfrm>
              <a:off x="10499834" y="5737123"/>
              <a:ext cx="1639393" cy="10643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94510" y="5452886"/>
              <a:ext cx="174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Институт за јавно здравље Војводине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8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/>
          </p:cNvSpPr>
          <p:nvPr/>
        </p:nvSpPr>
        <p:spPr bwMode="auto">
          <a:xfrm>
            <a:off x="284340" y="1000125"/>
            <a:ext cx="5360106" cy="3308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5830" tIns="32914" rIns="65830" bIns="32914"/>
          <a:lstStyle/>
          <a:p>
            <a: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itchFamily="2" charset="2"/>
              <a:buNone/>
              <a:defRPr/>
            </a:pPr>
            <a:r>
              <a:rPr lang="sr-Cyrl-C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Захваљујући имунизацији многе болести се више не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појављују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sr-Cyrl-C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(или се ретко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појављују</a:t>
            </a:r>
            <a:r>
              <a:rPr lang="sr-Cyrl-CS" sz="4000" b="1" dirty="0" smtClean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en-US" sz="4000" b="1" dirty="0" smtClean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sz="400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24838" r="59808" b="8241"/>
          <a:stretch>
            <a:fillRect/>
          </a:stretch>
        </p:blipFill>
        <p:spPr bwMode="auto">
          <a:xfrm>
            <a:off x="6008687" y="0"/>
            <a:ext cx="6183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agitka_bela_poza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0" y="4985474"/>
            <a:ext cx="1896533" cy="18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5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463549" y="824086"/>
            <a:ext cx="11434939" cy="292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830" tIns="32914" rIns="65830" bIns="32914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900" b="1" dirty="0">
              <a:solidFill>
                <a:srgbClr val="217DC9"/>
              </a:solidFill>
            </a:endParaRPr>
          </a:p>
          <a:p>
            <a:r>
              <a:rPr lang="sr-Cyrl-CS" altLang="en-US" sz="3200" b="1" dirty="0">
                <a:solidFill>
                  <a:srgbClr val="217DC9"/>
                </a:solidFill>
              </a:rPr>
              <a:t>Вакцине се добијају убијањем или ослабљивањем узрочника (бактерија, вируса</a:t>
            </a:r>
            <a:r>
              <a:rPr lang="sr-Cyrl-CS" altLang="en-US" sz="3200" b="1" dirty="0" smtClean="0">
                <a:solidFill>
                  <a:srgbClr val="217DC9"/>
                </a:solidFill>
              </a:rPr>
              <a:t>) </a:t>
            </a:r>
            <a:r>
              <a:rPr lang="sr-Cyrl-CS" altLang="en-US" sz="3200" b="1" dirty="0">
                <a:solidFill>
                  <a:srgbClr val="217DC9"/>
                </a:solidFill>
              </a:rPr>
              <a:t>тако да су безбедне за примаоца.</a:t>
            </a:r>
          </a:p>
          <a:p>
            <a:r>
              <a:rPr lang="sr-Cyrl-CS" altLang="en-US" sz="3200" b="1" dirty="0">
                <a:solidFill>
                  <a:srgbClr val="217DC9"/>
                </a:solidFill>
              </a:rPr>
              <a:t>Имуни систем детета је довољно „зрео“ да безбедно прими и обради све узрочнике из вакцина које су предвиђене за узраст.</a:t>
            </a:r>
            <a:endParaRPr lang="en-US" altLang="en-US" sz="3200" b="1" dirty="0">
              <a:solidFill>
                <a:srgbClr val="217DC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sr-Latn-CS" altLang="en-US" sz="3200" b="1" dirty="0">
              <a:solidFill>
                <a:srgbClr val="217DC9"/>
              </a:solidFill>
            </a:endParaRPr>
          </a:p>
        </p:txBody>
      </p:sp>
      <p:pic>
        <p:nvPicPr>
          <p:cNvPr id="5" name="Picture 3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5401" y="4876800"/>
            <a:ext cx="200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9637" y="191857"/>
            <a:ext cx="6171221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marL="342900" indent="-342900" algn="ctr" defTabSz="658813">
              <a:defRPr/>
            </a:pP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Чињенице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о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вакцинама</a:t>
            </a:r>
            <a:endParaRPr lang="en-US" sz="400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7" y="3927663"/>
            <a:ext cx="4978930" cy="278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463549" y="1000125"/>
            <a:ext cx="11389783" cy="330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830" tIns="32914" rIns="65830" bIns="32914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en-US" sz="2800" b="1" dirty="0">
                <a:solidFill>
                  <a:srgbClr val="217DC9"/>
                </a:solidFill>
              </a:rPr>
              <a:t>Р</a:t>
            </a:r>
            <a:r>
              <a:rPr lang="sr-Cyrl-CS" altLang="en-US" sz="2800" b="1" dirty="0">
                <a:solidFill>
                  <a:srgbClr val="217DC9"/>
                </a:solidFill>
              </a:rPr>
              <a:t>ади достизања </a:t>
            </a:r>
            <a:r>
              <a:rPr lang="en-US" altLang="en-US" sz="2800" b="1" dirty="0" err="1">
                <a:solidFill>
                  <a:srgbClr val="217DC9"/>
                </a:solidFill>
              </a:rPr>
              <a:t>потребног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нивоа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имунитета</a:t>
            </a:r>
            <a:r>
              <a:rPr lang="en-US" altLang="en-US" sz="2800" b="1" dirty="0">
                <a:solidFill>
                  <a:srgbClr val="217DC9"/>
                </a:solidFill>
              </a:rPr>
              <a:t> (</a:t>
            </a:r>
            <a:r>
              <a:rPr lang="sr-Cyrl-CS" altLang="en-US" sz="2800" b="1" dirty="0">
                <a:solidFill>
                  <a:srgbClr val="217DC9"/>
                </a:solidFill>
              </a:rPr>
              <a:t>титра антитела</a:t>
            </a:r>
            <a:r>
              <a:rPr lang="en-US" altLang="en-US" sz="2800" b="1" dirty="0">
                <a:solidFill>
                  <a:srgbClr val="217DC9"/>
                </a:solidFill>
              </a:rPr>
              <a:t>)</a:t>
            </a:r>
            <a:r>
              <a:rPr lang="sr-Cyrl-CS" altLang="en-US" sz="2800" b="1" dirty="0">
                <a:solidFill>
                  <a:srgbClr val="217DC9"/>
                </a:solidFill>
              </a:rPr>
              <a:t> који ће нас штитити од одређене заразне болести, живе вакцине је довољно дати једном (вакцина против туберкулозе) или два пута (вакцина против малих богиња, заушака и рубеоле</a:t>
            </a:r>
            <a:r>
              <a:rPr lang="en-US" altLang="en-US" sz="2800" b="1" dirty="0">
                <a:solidFill>
                  <a:srgbClr val="217DC9"/>
                </a:solidFill>
              </a:rPr>
              <a:t>/ММР</a:t>
            </a:r>
            <a:r>
              <a:rPr lang="sr-Cyrl-CS" altLang="en-US" sz="2800" b="1" dirty="0">
                <a:solidFill>
                  <a:srgbClr val="217DC9"/>
                </a:solidFill>
              </a:rPr>
              <a:t>), док се мртве вакцине морају давати више пута.</a:t>
            </a:r>
            <a:endParaRPr lang="en-US" altLang="en-US" sz="2800" b="1" dirty="0">
              <a:solidFill>
                <a:srgbClr val="217DC9"/>
              </a:solidFill>
            </a:endParaRPr>
          </a:p>
          <a:p>
            <a:r>
              <a:rPr lang="en-US" altLang="en-US" sz="2800" b="1" dirty="0" err="1">
                <a:solidFill>
                  <a:srgbClr val="217DC9"/>
                </a:solidFill>
              </a:rPr>
              <a:t>Састојци</a:t>
            </a:r>
            <a:r>
              <a:rPr lang="en-US" altLang="en-US" sz="2800" b="1" dirty="0">
                <a:solidFill>
                  <a:srgbClr val="217DC9"/>
                </a:solidFill>
              </a:rPr>
              <a:t> у </a:t>
            </a:r>
            <a:r>
              <a:rPr lang="en-US" altLang="en-US" sz="2800" b="1" dirty="0" err="1">
                <a:solidFill>
                  <a:srgbClr val="217DC9"/>
                </a:solidFill>
              </a:rPr>
              <a:t>вакцинама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су</a:t>
            </a:r>
            <a:r>
              <a:rPr lang="en-US" altLang="en-US" sz="2800" b="1" dirty="0">
                <a:solidFill>
                  <a:srgbClr val="217DC9"/>
                </a:solidFill>
              </a:rPr>
              <a:t> у </a:t>
            </a:r>
            <a:r>
              <a:rPr lang="en-US" altLang="en-US" sz="2800" b="1" dirty="0" err="1">
                <a:solidFill>
                  <a:srgbClr val="217DC9"/>
                </a:solidFill>
              </a:rPr>
              <a:t>количинама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које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су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испитано</a:t>
            </a:r>
            <a:r>
              <a:rPr lang="en-US" altLang="en-US" sz="2800" b="1" dirty="0">
                <a:solidFill>
                  <a:srgbClr val="217DC9"/>
                </a:solidFill>
              </a:rPr>
              <a:t> </a:t>
            </a:r>
            <a:r>
              <a:rPr lang="en-US" altLang="en-US" sz="2800" b="1" dirty="0" err="1">
                <a:solidFill>
                  <a:srgbClr val="217DC9"/>
                </a:solidFill>
              </a:rPr>
              <a:t>безбедне</a:t>
            </a:r>
            <a:r>
              <a:rPr lang="en-US" altLang="en-US" sz="2800" b="1" dirty="0">
                <a:solidFill>
                  <a:srgbClr val="217DC9"/>
                </a:solidFill>
              </a:rPr>
              <a:t>.</a:t>
            </a:r>
            <a:endParaRPr lang="sr-Cyrl-CS" altLang="en-US" sz="2800" b="1" dirty="0">
              <a:solidFill>
                <a:srgbClr val="217DC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217DC9"/>
              </a:solidFill>
            </a:endParaRPr>
          </a:p>
        </p:txBody>
      </p:sp>
      <p:pic>
        <p:nvPicPr>
          <p:cNvPr id="5" name="Picture 3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1235" y="208106"/>
            <a:ext cx="6171221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marL="342900" indent="-342900" algn="ctr" defTabSz="658813">
              <a:defRPr/>
            </a:pP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Чињенице</a:t>
            </a:r>
            <a:r>
              <a:rPr 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о </a:t>
            </a:r>
            <a:r>
              <a:rPr 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вакцинама</a:t>
            </a:r>
            <a:endParaRPr lang="en-US" sz="4000" b="1" dirty="0">
              <a:solidFill>
                <a:srgbClr val="217D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97" y="3990798"/>
            <a:ext cx="5277292" cy="261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93779" y="4481791"/>
            <a:ext cx="43559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sz="2000" dirty="0"/>
              <a:t>A</a:t>
            </a:r>
            <a:r>
              <a:rPr lang="sr-Cyrl-RS" altLang="en-US" sz="2000" dirty="0"/>
              <a:t>нтитела организам </a:t>
            </a:r>
            <a:r>
              <a:rPr lang="sr-Cyrl-RS" altLang="en-US" sz="2000" dirty="0" smtClean="0"/>
              <a:t>ств</a:t>
            </a:r>
            <a:r>
              <a:rPr lang="sr-Latn-RS" altLang="en-US" sz="2000" dirty="0" smtClean="0"/>
              <a:t>a</a:t>
            </a:r>
            <a:r>
              <a:rPr lang="sr-Cyrl-RS" altLang="en-US" sz="2000" dirty="0" smtClean="0"/>
              <a:t>ра </a:t>
            </a:r>
            <a:r>
              <a:rPr lang="sr-Cyrl-RS" altLang="en-US" sz="2000" dirty="0"/>
              <a:t>након природног сусрета </a:t>
            </a:r>
          </a:p>
          <a:p>
            <a:r>
              <a:rPr lang="sr-Cyrl-RS" altLang="en-US" sz="2000" dirty="0"/>
              <a:t>са  микроорганизмима (прележавањем болести)</a:t>
            </a:r>
          </a:p>
          <a:p>
            <a:r>
              <a:rPr lang="sr-Cyrl-RS" altLang="en-US" sz="2000" dirty="0"/>
              <a:t>ИЛИ ВАКЦИНАЦИЈОМ</a:t>
            </a:r>
          </a:p>
        </p:txBody>
      </p:sp>
    </p:spTree>
    <p:extLst>
      <p:ext uri="{BB962C8B-B14F-4D97-AF65-F5344CB8AC3E}">
        <p14:creationId xmlns:p14="http://schemas.microsoft.com/office/powerpoint/2010/main" val="134403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1049867" y="1284023"/>
            <a:ext cx="9626071" cy="489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Cyrl-CS" altLang="en-US" sz="3200" b="1" dirty="0">
                <a:solidFill>
                  <a:srgbClr val="217DC9"/>
                </a:solidFill>
              </a:rPr>
              <a:t>Давањем више вакцина истовремено постиже се иста заштита као и када би се оне дале појединачно, а мањим бројем посета лекару истовремено се заштити више деце од више различитих обољења.</a:t>
            </a:r>
            <a:endParaRPr lang="ru-RU" altLang="en-US" sz="3200" b="1" dirty="0">
              <a:solidFill>
                <a:srgbClr val="217DC9"/>
              </a:solidFill>
            </a:endParaRPr>
          </a:p>
          <a:p>
            <a:r>
              <a:rPr lang="ru-RU" altLang="en-US" sz="3200" b="1" dirty="0">
                <a:solidFill>
                  <a:srgbClr val="217DC9"/>
                </a:solidFill>
              </a:rPr>
              <a:t>Дугогодишњи висок обухват вакцинама доприноси томе да се неке заразне болести искорене или сведу на ретку појаву.</a:t>
            </a:r>
            <a:endParaRPr lang="sr-Cyrl-CS" altLang="en-US" sz="3200" b="1" dirty="0">
              <a:solidFill>
                <a:srgbClr val="217DC9"/>
              </a:solidFill>
            </a:endParaRPr>
          </a:p>
          <a:p>
            <a:r>
              <a:rPr lang="sr-Cyrl-CS" altLang="en-US" sz="3200" b="1" dirty="0">
                <a:solidFill>
                  <a:srgbClr val="217DC9"/>
                </a:solidFill>
              </a:rPr>
              <a:t>Колективни имунитет се обезбеђује само високим % вакцинисаних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  <a:r>
              <a:rPr lang="sr-Cyrl-CS" altLang="en-US" sz="3200" b="1" dirty="0">
                <a:solidFill>
                  <a:srgbClr val="217DC9"/>
                </a:solidFill>
              </a:rPr>
              <a:t>	</a:t>
            </a:r>
            <a:endParaRPr lang="en-US" altLang="en-US" sz="3200" b="1" dirty="0">
              <a:solidFill>
                <a:srgbClr val="217DC9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730830" y="343782"/>
            <a:ext cx="6730344" cy="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>
            <a:lvl1pPr marL="342900" indent="-3429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Чињенице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</a:t>
            </a: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вакцинама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pic>
        <p:nvPicPr>
          <p:cNvPr id="5" name="Picture 3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3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/>
          </p:cNvSpPr>
          <p:nvPr/>
        </p:nvSpPr>
        <p:spPr bwMode="auto">
          <a:xfrm>
            <a:off x="778933" y="1345540"/>
            <a:ext cx="9960505" cy="430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217DC9"/>
                </a:solidFill>
              </a:rPr>
              <a:t>Вакцине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су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најбезбеднији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лек</a:t>
            </a:r>
            <a:r>
              <a:rPr lang="en-US" altLang="en-US" sz="3600" b="1" dirty="0">
                <a:solidFill>
                  <a:srgbClr val="217DC9"/>
                </a:solidFill>
              </a:rPr>
              <a:t> у </a:t>
            </a:r>
            <a:r>
              <a:rPr lang="en-US" altLang="en-US" sz="3600" b="1" dirty="0" err="1">
                <a:solidFill>
                  <a:srgbClr val="217DC9"/>
                </a:solidFill>
              </a:rPr>
              <a:t>превенцији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болести</a:t>
            </a:r>
            <a:r>
              <a:rPr lang="en-US" altLang="en-US" sz="3600" b="1" dirty="0">
                <a:solidFill>
                  <a:srgbClr val="217DC9"/>
                </a:solidFill>
              </a:rPr>
              <a:t>. </a:t>
            </a:r>
          </a:p>
          <a:p>
            <a:r>
              <a:rPr lang="en-US" altLang="en-US" sz="3600" b="1" dirty="0" err="1">
                <a:solidFill>
                  <a:srgbClr val="217DC9"/>
                </a:solidFill>
              </a:rPr>
              <a:t>Састојци</a:t>
            </a:r>
            <a:r>
              <a:rPr lang="en-US" altLang="en-US" sz="3600" b="1" dirty="0">
                <a:solidFill>
                  <a:srgbClr val="217DC9"/>
                </a:solidFill>
              </a:rPr>
              <a:t> у </a:t>
            </a:r>
            <a:r>
              <a:rPr lang="en-US" altLang="en-US" sz="3600" b="1" dirty="0" err="1">
                <a:solidFill>
                  <a:srgbClr val="217DC9"/>
                </a:solidFill>
              </a:rPr>
              <a:t>вакцинама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су</a:t>
            </a:r>
            <a:r>
              <a:rPr lang="en-US" altLang="en-US" sz="3600" b="1" dirty="0">
                <a:solidFill>
                  <a:srgbClr val="217DC9"/>
                </a:solidFill>
              </a:rPr>
              <a:t> у </a:t>
            </a:r>
            <a:r>
              <a:rPr lang="en-US" altLang="en-US" sz="3600" b="1" dirty="0" err="1">
                <a:solidFill>
                  <a:srgbClr val="217DC9"/>
                </a:solidFill>
              </a:rPr>
              <a:t>количинама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које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су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нешкодљиве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за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ваше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600" b="1" dirty="0">
                <a:solidFill>
                  <a:srgbClr val="217DC9"/>
                </a:solidFill>
              </a:rPr>
              <a:t>.</a:t>
            </a:r>
          </a:p>
          <a:p>
            <a:r>
              <a:rPr lang="en-US" altLang="en-US" sz="3600" b="1" dirty="0" err="1">
                <a:solidFill>
                  <a:srgbClr val="217DC9"/>
                </a:solidFill>
              </a:rPr>
              <a:t>Нема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разлика</a:t>
            </a:r>
            <a:r>
              <a:rPr lang="en-US" altLang="en-US" sz="3600" b="1" dirty="0">
                <a:solidFill>
                  <a:srgbClr val="217DC9"/>
                </a:solidFill>
              </a:rPr>
              <a:t> у </a:t>
            </a:r>
            <a:r>
              <a:rPr lang="en-US" altLang="en-US" sz="3600" b="1" dirty="0" err="1">
                <a:solidFill>
                  <a:srgbClr val="217DC9"/>
                </a:solidFill>
              </a:rPr>
              <a:t>саставу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вакцина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које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добија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ваше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или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деца</a:t>
            </a:r>
            <a:r>
              <a:rPr lang="en-US" altLang="en-US" sz="3600" b="1" dirty="0">
                <a:solidFill>
                  <a:srgbClr val="217DC9"/>
                </a:solidFill>
              </a:rPr>
              <a:t> у </a:t>
            </a:r>
            <a:r>
              <a:rPr lang="en-US" altLang="en-US" sz="3600" b="1" dirty="0" err="1">
                <a:solidFill>
                  <a:srgbClr val="217DC9"/>
                </a:solidFill>
              </a:rPr>
              <a:t>развијеним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земљама</a:t>
            </a:r>
            <a:r>
              <a:rPr lang="en-US" altLang="en-US" sz="3600" b="1" dirty="0">
                <a:solidFill>
                  <a:srgbClr val="217DC9"/>
                </a:solidFill>
              </a:rPr>
              <a:t>.</a:t>
            </a:r>
          </a:p>
          <a:p>
            <a:r>
              <a:rPr lang="en-US" altLang="en-US" sz="3600" b="1" dirty="0" err="1">
                <a:solidFill>
                  <a:srgbClr val="217DC9"/>
                </a:solidFill>
              </a:rPr>
              <a:t>Вакцинишите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на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sr-Latn-RS" altLang="en-US" sz="3600" b="1" dirty="0">
                <a:solidFill>
                  <a:srgbClr val="217DC9"/>
                </a:solidFill>
              </a:rPr>
              <a:t>                                             </a:t>
            </a:r>
            <a:r>
              <a:rPr lang="en-US" altLang="en-US" sz="3600" b="1" dirty="0" err="1">
                <a:solidFill>
                  <a:srgbClr val="217DC9"/>
                </a:solidFill>
              </a:rPr>
              <a:t>време</a:t>
            </a:r>
            <a:r>
              <a:rPr lang="en-US" altLang="en-US" sz="3600" b="1" dirty="0">
                <a:solidFill>
                  <a:srgbClr val="217DC9"/>
                </a:solidFill>
              </a:rPr>
              <a:t> и </a:t>
            </a:r>
            <a:r>
              <a:rPr lang="en-US" altLang="en-US" sz="3600" b="1" dirty="0" err="1">
                <a:solidFill>
                  <a:srgbClr val="217DC9"/>
                </a:solidFill>
              </a:rPr>
              <a:t>не</a:t>
            </a:r>
            <a:r>
              <a:rPr lang="en-US" altLang="en-US" sz="3600" b="1" dirty="0">
                <a:solidFill>
                  <a:srgbClr val="217DC9"/>
                </a:solidFill>
              </a:rPr>
              <a:t> </a:t>
            </a:r>
            <a:r>
              <a:rPr lang="en-US" altLang="en-US" sz="3600" b="1" dirty="0" err="1">
                <a:solidFill>
                  <a:srgbClr val="217DC9"/>
                </a:solidFill>
              </a:rPr>
              <a:t>брините</a:t>
            </a:r>
            <a:r>
              <a:rPr lang="en-US" altLang="en-US" sz="3600" b="1" dirty="0">
                <a:solidFill>
                  <a:srgbClr val="217DC9"/>
                </a:solidFill>
              </a:rPr>
              <a:t>. 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730830" y="343782"/>
            <a:ext cx="6730344" cy="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>
            <a:lvl1pPr marL="342900" indent="-3429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Чињенице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</a:t>
            </a: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вакцинама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pic>
        <p:nvPicPr>
          <p:cNvPr id="6" name="Picture 3" descr="Logo_agitka_bela_poz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0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428978" y="1111250"/>
            <a:ext cx="11266311" cy="47009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217DC9"/>
                </a:solidFill>
              </a:rPr>
              <a:t>Немојте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чекати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појаву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епидемије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ризиковати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дође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озбиљног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поремећаја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здравља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вашег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детета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одлагањем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вакцинације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</a:p>
          <a:p>
            <a:r>
              <a:rPr lang="en-US" altLang="en-US" sz="3200" b="1" dirty="0" err="1">
                <a:solidFill>
                  <a:srgbClr val="217DC9"/>
                </a:solidFill>
              </a:rPr>
              <a:t>Право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вашег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детета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>
                <a:solidFill>
                  <a:srgbClr val="217DC9"/>
                </a:solidFill>
              </a:rPr>
              <a:t>као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деце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света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>
                <a:solidFill>
                  <a:srgbClr val="217DC9"/>
                </a:solidFill>
              </a:rPr>
              <a:t>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буде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вакцинисано</a:t>
            </a:r>
            <a:r>
              <a:rPr lang="en-US" altLang="en-US" sz="3200" b="1" dirty="0">
                <a:solidFill>
                  <a:srgbClr val="217DC9"/>
                </a:solidFill>
              </a:rPr>
              <a:t>.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Немојте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му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то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право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ускратити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</a:p>
          <a:p>
            <a:r>
              <a:rPr lang="en-US" altLang="en-US" sz="3200" b="1" dirty="0" err="1">
                <a:solidFill>
                  <a:srgbClr val="217DC9"/>
                </a:solidFill>
              </a:rPr>
              <a:t>Вакцинишите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своје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заштитите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                              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њега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његове</a:t>
            </a:r>
            <a:r>
              <a:rPr lang="sr-Latn-R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другаре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из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                                            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окружења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који</a:t>
            </a:r>
            <a:r>
              <a:rPr lang="sr-Latn-R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можда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нису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                                              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смели</a:t>
            </a:r>
            <a:r>
              <a:rPr lang="en-US" altLang="en-US" sz="3200" b="1" dirty="0" smtClean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бити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217DC9"/>
                </a:solidFill>
              </a:rPr>
              <a:t>вакцинисани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</a:p>
          <a:p>
            <a:pPr>
              <a:buFontTx/>
              <a:buNone/>
            </a:pPr>
            <a:r>
              <a:rPr lang="sr-Cyrl-CS" altLang="en-US" sz="3200" b="1" dirty="0">
                <a:solidFill>
                  <a:srgbClr val="217DC9"/>
                </a:solidFill>
              </a:rPr>
              <a:t>	</a:t>
            </a:r>
            <a:endParaRPr lang="en-US" altLang="en-US" sz="3200" b="1" dirty="0">
              <a:solidFill>
                <a:srgbClr val="217DC9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730830" y="321204"/>
            <a:ext cx="6730344" cy="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>
            <a:lvl1pPr marL="342900" indent="-3429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Чињенице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</a:t>
            </a: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вакцинама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5"/>
          <a:stretch/>
        </p:blipFill>
        <p:spPr bwMode="auto">
          <a:xfrm>
            <a:off x="7021688" y="4183339"/>
            <a:ext cx="2664179" cy="26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_agitka_bela_poza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6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496711" y="1254125"/>
            <a:ext cx="10588978" cy="409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8" tIns="41143" rIns="82288" bIns="41143"/>
          <a:lstStyle>
            <a:lvl1pPr marL="131763" indent="-131763"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217DC9"/>
                </a:solidFill>
              </a:rPr>
              <a:t>Бољи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избор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вакцинисати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него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чекати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оболи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>
                <a:solidFill>
                  <a:srgbClr val="217DC9"/>
                </a:solidFill>
              </a:rPr>
              <a:t>јер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исход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обољевања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од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заразних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болести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увек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неизвестан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</a:p>
          <a:p>
            <a:r>
              <a:rPr lang="en-US" altLang="en-US" sz="3200" b="1" dirty="0" err="1">
                <a:solidFill>
                  <a:srgbClr val="217DC9"/>
                </a:solidFill>
              </a:rPr>
              <a:t>Реакције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после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вакцинације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најчешће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су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благе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пролазне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>
                <a:solidFill>
                  <a:srgbClr val="217DC9"/>
                </a:solidFill>
              </a:rPr>
              <a:t>без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икаквог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ризика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здравље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детета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</a:p>
          <a:p>
            <a:r>
              <a:rPr lang="en-US" altLang="en-US" sz="3200" b="1" dirty="0" err="1">
                <a:solidFill>
                  <a:srgbClr val="217DC9"/>
                </a:solidFill>
              </a:rPr>
              <a:t>Уместо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на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интернету</a:t>
            </a:r>
            <a:r>
              <a:rPr lang="en-US" altLang="en-US" sz="3200" b="1" dirty="0">
                <a:solidFill>
                  <a:srgbClr val="217DC9"/>
                </a:solidFill>
              </a:rPr>
              <a:t>,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савете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sr-Latn-RS" altLang="en-US" sz="3200" b="1" dirty="0">
                <a:solidFill>
                  <a:srgbClr val="217DC9"/>
                </a:solidFill>
              </a:rPr>
              <a:t>                                         </a:t>
            </a:r>
            <a:r>
              <a:rPr lang="en-US" altLang="en-US" sz="3200" b="1" dirty="0">
                <a:solidFill>
                  <a:srgbClr val="217DC9"/>
                </a:solidFill>
              </a:rPr>
              <a:t>у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вези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вакцина</a:t>
            </a:r>
            <a:r>
              <a:rPr lang="en-US" altLang="en-US" sz="3200" b="1" dirty="0">
                <a:solidFill>
                  <a:srgbClr val="217DC9"/>
                </a:solidFill>
              </a:rPr>
              <a:t> и </a:t>
            </a:r>
            <a:r>
              <a:rPr lang="en-US" altLang="en-US" sz="3200" b="1" dirty="0" err="1">
                <a:solidFill>
                  <a:srgbClr val="217DC9"/>
                </a:solidFill>
              </a:rPr>
              <a:t>вакцинације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sr-Latn-RS" altLang="en-US" sz="3200" b="1" dirty="0">
                <a:solidFill>
                  <a:srgbClr val="217DC9"/>
                </a:solidFill>
              </a:rPr>
              <a:t>                              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потражите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код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педијатра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sr-Latn-RS" altLang="en-US" sz="3200" b="1" dirty="0">
                <a:solidFill>
                  <a:srgbClr val="217DC9"/>
                </a:solidFill>
              </a:rPr>
              <a:t>                                                </a:t>
            </a:r>
            <a:r>
              <a:rPr lang="en-US" altLang="en-US" sz="3200" b="1" dirty="0" err="1">
                <a:solidFill>
                  <a:srgbClr val="217DC9"/>
                </a:solidFill>
              </a:rPr>
              <a:t>свог</a:t>
            </a:r>
            <a:r>
              <a:rPr lang="en-US" altLang="en-US" sz="3200" b="1" dirty="0">
                <a:solidFill>
                  <a:srgbClr val="217DC9"/>
                </a:solidFill>
              </a:rPr>
              <a:t> </a:t>
            </a:r>
            <a:r>
              <a:rPr lang="en-US" altLang="en-US" sz="3200" b="1" dirty="0" err="1">
                <a:solidFill>
                  <a:srgbClr val="217DC9"/>
                </a:solidFill>
              </a:rPr>
              <a:t>детета</a:t>
            </a:r>
            <a:r>
              <a:rPr lang="en-US" altLang="en-US" sz="3200" b="1" dirty="0">
                <a:solidFill>
                  <a:srgbClr val="217DC9"/>
                </a:solidFill>
              </a:rPr>
              <a:t>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730830" y="388938"/>
            <a:ext cx="6730344" cy="7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288" tIns="57144" rIns="114288" bIns="57144">
            <a:spAutoFit/>
          </a:bodyPr>
          <a:lstStyle>
            <a:lvl1pPr marL="342900" indent="-3429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8813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Чињенице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</a:t>
            </a:r>
            <a:r>
              <a:rPr lang="en-US" altLang="en-US" sz="4000" b="1" dirty="0" err="1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вакцинама</a:t>
            </a:r>
            <a:r>
              <a:rPr lang="en-US" altLang="en-US" sz="4000" b="1" dirty="0">
                <a:solidFill>
                  <a:srgbClr val="217D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6226" r="7927" b="4597"/>
          <a:stretch>
            <a:fillRect/>
          </a:stretch>
        </p:blipFill>
        <p:spPr bwMode="auto">
          <a:xfrm>
            <a:off x="6818490" y="3611611"/>
            <a:ext cx="3000113" cy="326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_agitka_bela_poza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1600" r="17999" b="21201"/>
          <a:stretch>
            <a:fillRect/>
          </a:stretch>
        </p:blipFill>
        <p:spPr bwMode="auto">
          <a:xfrm>
            <a:off x="10182579" y="4874014"/>
            <a:ext cx="2009422" cy="19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6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1024</Words>
  <Application>Microsoft Office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Rockwell</vt:lpstr>
      <vt:lpstr>Wingdings</vt:lpstr>
      <vt:lpstr>Office Theme</vt:lpstr>
      <vt:lpstr> Значај вакцинације</vt:lpstr>
      <vt:lpstr>Значај вакцинације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туберкулозе  2. дифтерије  3. тетануса 4. великог кашља  5. дечије парализе 6. вирусне жутице б 7. малих богиња 8. заушака 9. црвенке 10. изазваних бактеријом хемофилус инфлуенце типа б и  11. изазваних бактеријом стрептокок пнеумоније.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 Pravilnik o imunizaciji i načinu zaštite lekovima. Službeni glasnik Republike Srbije, br. 88/2017, 11/2018 i 14/2018). 2) Petrović V, Šeguljev Z, Radovanović Z. Imunizacija protiv zaraznih bolesti. Medicinski fakultet Univerziteta u Novom Sadu. Novi Sad. 2015. ISBN 978-86-7197-452-3. 3)  Ristić M, Vukas A, Medić S, Petrović V. Razlozi neimunizovanja dece u AP Vojvodini, Srbija. Prev ped. 2017; 3(1-2):57-62. 4) Ristić M, Šeguljev Z, Petrović V, Vuleković V, Dugandžija T. Uticaj sociodemografskih karakteristika roditelja na obuhvat imunizacijom dece. Opšta medicina. 2013; 19(1-2):19-25. 5) Ristić M, Šeguljev Z, Petrović V, Dugandžija T, Stanimirov B. Odnos stavova roditelja prema imunizaciji i obuhvata imunizacijom dece. Medicina danas. 2012; 11(10-12):315-23. 6) Rappuoli R, Pizza M, Del Giudice G, De Gregorio E. Vaccines, new opportunities for a new society. Proc Natl Acad Sci U S A. 2014;111(34):12288-93. 7) World Health Organization. Measles vaccines: WHO position paper. Weekly Epidemiological Record. 2017; 92:205–228 8) Centers for Disease Control and Prevention. CDC’s Strategic Framework for Global Immunization, 2016–2020. Atlanta, GA: May 2016. Dostupo na: www.cdc.gov/globalhealth/immunization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Значај вакцинације</dc:title>
  <dc:creator>Ukropina</dc:creator>
  <cp:lastModifiedBy>Korisnik</cp:lastModifiedBy>
  <cp:revision>24</cp:revision>
  <dcterms:created xsi:type="dcterms:W3CDTF">2020-08-18T09:45:32Z</dcterms:created>
  <dcterms:modified xsi:type="dcterms:W3CDTF">2020-12-05T18:56:15Z</dcterms:modified>
</cp:coreProperties>
</file>