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5" r:id="rId8"/>
    <p:sldId id="264" r:id="rId9"/>
    <p:sldId id="263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77424"/>
            <a:ext cx="9144000" cy="1980421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ЗНАЧАЈ ПРЕВЕНТИВНИХ ПРЕГЛЕДА</a:t>
            </a:r>
            <a:r>
              <a:rPr lang="sr-Cyrl-R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(општих и стоматолошких)</a:t>
            </a:r>
            <a:endParaRPr lang="sr-Latn-R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2" y="2732199"/>
            <a:ext cx="5778214" cy="3310810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3547032" y="2157845"/>
            <a:ext cx="487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„УЛАГАЊЕ У БУДУЋЕ ГЕНЕРАЦИЈЕ“</a:t>
            </a:r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15516" y="6443119"/>
            <a:ext cx="7205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5011053" y="6162132"/>
            <a:ext cx="241617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881" y="5090614"/>
            <a:ext cx="264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Доц. др Душан Чанковић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65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преглед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полазак у школу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53935" y="1325563"/>
            <a:ext cx="10699865" cy="4297315"/>
          </a:xfrm>
        </p:spPr>
        <p:txBody>
          <a:bodyPr>
            <a:noAutofit/>
          </a:bodyPr>
          <a:lstStyle/>
          <a:p>
            <a:r>
              <a:rPr lang="sr-Cyrl-RS" sz="3600" dirty="0"/>
              <a:t>Превентивни преглед </a:t>
            </a:r>
            <a:r>
              <a:rPr lang="sr-Cyrl-RS" sz="3600" dirty="0" smtClean="0"/>
              <a:t>код изабраног </a:t>
            </a:r>
            <a:r>
              <a:rPr lang="en-US" sz="3600" dirty="0" smtClean="0"/>
              <a:t>                         </a:t>
            </a:r>
            <a:r>
              <a:rPr lang="sr-Cyrl-RS" sz="3600" dirty="0" smtClean="0"/>
              <a:t>дечијег лекара</a:t>
            </a:r>
            <a:endParaRPr lang="sr-Cyrl-RS" sz="1600" dirty="0"/>
          </a:p>
          <a:p>
            <a:r>
              <a:rPr lang="sr-Cyrl-RS" sz="3600" dirty="0"/>
              <a:t>ОРЛ преглед </a:t>
            </a:r>
            <a:endParaRPr lang="sr-Cyrl-RS" sz="3200" dirty="0"/>
          </a:p>
          <a:p>
            <a:r>
              <a:rPr lang="sr-Cyrl-RS" sz="3600" dirty="0"/>
              <a:t>Офталмолошки преглед 	</a:t>
            </a:r>
            <a:endParaRPr lang="sr-Cyrl-RS" sz="1800" dirty="0"/>
          </a:p>
          <a:p>
            <a:r>
              <a:rPr lang="sr-Cyrl-RS" sz="3600" dirty="0"/>
              <a:t>Физијатријски преглед </a:t>
            </a:r>
            <a:endParaRPr lang="sr-Cyrl-RS" sz="3200" dirty="0"/>
          </a:p>
          <a:p>
            <a:r>
              <a:rPr lang="sr-Cyrl-RS" sz="3600" dirty="0"/>
              <a:t>Тест функције говора 	</a:t>
            </a:r>
            <a:endParaRPr lang="sr-Cyrl-RS" sz="3200" dirty="0"/>
          </a:p>
          <a:p>
            <a:r>
              <a:rPr lang="ru-RU" sz="3600" dirty="0"/>
              <a:t>Ревакцинација против дифтерије, </a:t>
            </a:r>
            <a:r>
              <a:rPr lang="en-US" sz="3600" dirty="0" smtClean="0"/>
              <a:t>                          </a:t>
            </a:r>
            <a:r>
              <a:rPr lang="ru-RU" sz="3600" dirty="0" smtClean="0"/>
              <a:t>тетануса</a:t>
            </a:r>
            <a:r>
              <a:rPr lang="ru-RU" sz="3600" dirty="0"/>
              <a:t>, дечје парализе, </a:t>
            </a:r>
            <a:r>
              <a:rPr lang="en-US" sz="3600" dirty="0" smtClean="0"/>
              <a:t>                                                   </a:t>
            </a:r>
            <a:r>
              <a:rPr lang="ru-RU" sz="3600" dirty="0" smtClean="0"/>
              <a:t>малих </a:t>
            </a:r>
            <a:r>
              <a:rPr lang="ru-RU" sz="3600" dirty="0"/>
              <a:t>богиња, заушака и црвенке 	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88" y="2303141"/>
            <a:ext cx="1640879" cy="19106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73" y="2633518"/>
            <a:ext cx="2194386" cy="16510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59" y="4703042"/>
            <a:ext cx="2581241" cy="2117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04" y="926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1925" y="240434"/>
            <a:ext cx="11353800" cy="939973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преглед зуба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199" y="1557597"/>
            <a:ext cx="10807931" cy="4733117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Први превентивни преглед зуба и усне дупље најкасније спровести до 12. месеца живота</a:t>
            </a:r>
            <a:endParaRPr lang="sr-Cyrl-RS" sz="3600" dirty="0"/>
          </a:p>
          <a:p>
            <a:r>
              <a:rPr lang="sr-Cyrl-RS" sz="3600" dirty="0" smtClean="0"/>
              <a:t>Сваких 6 месеци</a:t>
            </a:r>
            <a:r>
              <a:rPr lang="en-US" sz="3600" dirty="0" smtClean="0"/>
              <a:t>,</a:t>
            </a:r>
            <a:r>
              <a:rPr lang="sr-Cyrl-RS" sz="3600" dirty="0" smtClean="0"/>
              <a:t> или у договору са изабраним стоматологом</a:t>
            </a:r>
            <a:r>
              <a:rPr lang="en-US" sz="3600" dirty="0" smtClean="0"/>
              <a:t>,</a:t>
            </a:r>
            <a:r>
              <a:rPr lang="sr-Cyrl-RS" sz="3600" dirty="0" smtClean="0"/>
              <a:t> заказати превентивни преглед зуба</a:t>
            </a:r>
            <a:endParaRPr lang="sr-Cyrl-RS" sz="3600" dirty="0"/>
          </a:p>
          <a:p>
            <a:r>
              <a:rPr lang="sr-Cyrl-RS" sz="3600" dirty="0" smtClean="0"/>
              <a:t>Обавезан превентивни преглед зуба и усне дупље пред полазак у школу</a:t>
            </a:r>
          </a:p>
          <a:p>
            <a:endParaRPr lang="sr-Cyrl-RS" sz="3600" dirty="0"/>
          </a:p>
          <a:p>
            <a:endParaRPr lang="sr-Latn-RS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0"/>
            <a:ext cx="2000250" cy="16573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42" y="4252569"/>
            <a:ext cx="3436108" cy="25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Литература: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64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Правилник о садржају и обиму права на здравствену заштиту из обавезног здравственог осигурања и о партиципацији за 2020. годину "Службени гласник РС", бр.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Симић С. (ур). Социјална медицина. Уџбеник за студенте медицине. Медицински факултет, Универзитет у Београду; 2012.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Радовановић З. (ур) Епидемиологија. Уџбеници 75. Медицински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факултет, Универзитет у Новом Саду;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2012.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Bonita R,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Beaglehole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Kjellstrom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T. Basic epidemiology 2</a:t>
            </a:r>
            <a:r>
              <a:rPr lang="en-US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edition. WHO: 2006.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Raffle A, Gray M. Screening evidence and practice. New York: Oxford University Press; 2007.</a:t>
            </a:r>
            <a:endParaRPr lang="sr-Latn-R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Saunders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Barr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McHale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amelmann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policies for addressing the social determinants of health and health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inequities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Copenhagen: WHO Regional Office for Europe; 2017 (Health Evidence Network (HEN) synthesis report 52).</a:t>
            </a:r>
          </a:p>
          <a:p>
            <a:pPr marL="514350" indent="-514350">
              <a:buFont typeface="+mj-lt"/>
              <a:buAutoNum type="arabicPeriod"/>
            </a:pPr>
            <a:endParaRPr lang="sr-Cyrl-R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5011053" y="6162132"/>
            <a:ext cx="241617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15516" y="6443119"/>
            <a:ext cx="7205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55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 превентивних прегледа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669537"/>
            <a:ext cx="10515600" cy="21422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ткривање </a:t>
            </a:r>
            <a:r>
              <a:rPr lang="sr-Cyrl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промена или </a:t>
            </a: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болести у </a:t>
            </a: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раној </a:t>
            </a: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фази</a:t>
            </a:r>
            <a:r>
              <a:rPr lang="sr-Cyrl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(без симптома),</a:t>
            </a: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ради започињања раног лечења и спречавања даљег </a:t>
            </a: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напредовања </a:t>
            </a:r>
            <a:r>
              <a:rPr lang="sr-Cyrl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промена или</a:t>
            </a: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болести.</a:t>
            </a:r>
            <a:endParaRPr 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29" y="3649288"/>
            <a:ext cx="3208712" cy="32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3290"/>
            <a:ext cx="10515600" cy="10391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СУ ВАЖНИ РЕДОВНИ ПРЕВЕНТИВНИ ПРЕГЛЕДИ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95832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омажу у решавању могућих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здравствених проблема </a:t>
            </a: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пре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него </a:t>
            </a: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што почну. </a:t>
            </a:r>
            <a:endParaRPr lang="sr-Cyrl-R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Помажу у препознавању фактора ризика.</a:t>
            </a:r>
          </a:p>
          <a:p>
            <a:pPr algn="just"/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адрже прегледе 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по органима и системима</a:t>
            </a: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као и одговарајуће лабораторијске претраге.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8" y="1097436"/>
            <a:ext cx="3334603" cy="27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9016" y="22423"/>
            <a:ext cx="10515600" cy="1325563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ПРЕДНОСТИ ПРЕВЕНТИВНИХ ПРЕГЛЕДА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6879" y="1419300"/>
            <a:ext cx="11073939" cy="4875304"/>
          </a:xfrm>
        </p:spPr>
        <p:txBody>
          <a:bodyPr>
            <a:normAutofit/>
          </a:bodyPr>
          <a:lstStyle/>
          <a:p>
            <a:pPr lvl="0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Смањење ризика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болести</a:t>
            </a:r>
          </a:p>
          <a:p>
            <a:pPr marL="0" lv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Рано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упознавање здравственог стања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откривање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болести опасне по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</a:p>
          <a:p>
            <a:pPr marL="0" lv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Повећање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шансе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 корекцију,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лечење и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излечење</a:t>
            </a:r>
          </a:p>
          <a:p>
            <a:pPr lvl="0"/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Ограничење ризика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од компликација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пажљивим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надгледањем постојећих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стања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1" y="1203490"/>
            <a:ext cx="3582751" cy="21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90" y="4534478"/>
            <a:ext cx="2821610" cy="18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6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01397"/>
            <a:ext cx="10515600" cy="66759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ПРЕДНОСТИ ПРЕВЕНТИВНИХ ПРЕГЛЕДА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27264" y="1238530"/>
            <a:ext cx="10926536" cy="5012145"/>
          </a:xfrm>
        </p:spPr>
        <p:txBody>
          <a:bodyPr>
            <a:noAutofit/>
          </a:bodyPr>
          <a:lstStyle/>
          <a:p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Унапређење здравља</a:t>
            </a:r>
          </a:p>
          <a:p>
            <a:pPr lvl="0"/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Смањење трошкова 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здравствене заштите током </a:t>
            </a:r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времена, 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избегавањем скупих медицинских </a:t>
            </a:r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услуга</a:t>
            </a:r>
            <a:endParaRPr lang="sr-Latn-R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Успостављање доброг партнерства 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са лекаром </a:t>
            </a:r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 ефикаснијег спровођења корекције или лечења </a:t>
            </a:r>
            <a:endParaRPr lang="sr-Cyrl-R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Обавештавање о 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новим медицинским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информацијама 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или технологијама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које </a:t>
            </a: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доступне</a:t>
            </a:r>
            <a:endParaRPr lang="sr-Latn-R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r-Latn-R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89" y="4175457"/>
            <a:ext cx="3365306" cy="25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0903" y="314033"/>
            <a:ext cx="10665279" cy="93299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преглед – НОВОРОЂЕНЧЕ</a:t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(први месец)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67127" y="1595417"/>
            <a:ext cx="10515600" cy="4844596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Вакцинација против туберкулозе и хепатитиса Б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Скрининг фенилкетонурије (генетски поремећај)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хипотиреоидизма (смањена функција штитне жлезде)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Неонатални скриниг на оштећење слуха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Рана детекција прематурне ретинопатије (обољење крвних судова ока код превремено рођене деце)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Превентивни преглед изабраног дечијег лекара на терену (само код деце са ризиком)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1180743"/>
            <a:ext cx="2182557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1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0"/>
            <a:ext cx="10795907" cy="128179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преглед – ОДОЈЧЕ</a:t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другог месеца до краја прве године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63537" y="1696100"/>
            <a:ext cx="11270569" cy="4431746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ВАКЦИНАЦИЈА против дифтерије, тетануса, великог кашља, дечије парализе, хепатитиса Б, хемофилуса инфлуенце и обољења изазваних бактеријом стрептококусом пнеумоније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Ултразвучни преглед ради раног откривања дисплазије (неправиланог развоја) кукова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Превентивни преглед изабраног дечијег лекара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 функције говора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(само код деце са ризиком) 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207" y="4357978"/>
            <a:ext cx="2324793" cy="23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271" y="0"/>
            <a:ext cx="11979729" cy="889907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преглед у 2. години живота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7431" r="9686"/>
          <a:stretch/>
        </p:blipFill>
        <p:spPr>
          <a:xfrm>
            <a:off x="9539785" y="960950"/>
            <a:ext cx="2374712" cy="2704459"/>
          </a:xfrm>
          <a:prstGeom prst="rect">
            <a:avLst/>
          </a:prstGeom>
        </p:spPr>
      </p:pic>
      <p:sp>
        <p:nvSpPr>
          <p:cNvPr id="6" name="Čuvar mesta za sadržaj 2"/>
          <p:cNvSpPr txBox="1">
            <a:spLocks/>
          </p:cNvSpPr>
          <p:nvPr/>
        </p:nvSpPr>
        <p:spPr>
          <a:xfrm>
            <a:off x="212271" y="960950"/>
            <a:ext cx="9573174" cy="571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dirty="0" smtClean="0"/>
              <a:t>Превентивни преглед два пута – у узрасту од 13. до 15. месеца и од 18. до 24. месеца живота</a:t>
            </a:r>
            <a:endParaRPr lang="sr-Cyrl-RS" sz="2400" dirty="0" smtClean="0"/>
          </a:p>
          <a:p>
            <a:r>
              <a:rPr lang="sr-Cyrl-RS" sz="3600" dirty="0" smtClean="0"/>
              <a:t>Ревакцинација против </a:t>
            </a:r>
            <a:r>
              <a:rPr lang="ru-RU" sz="3600" dirty="0" smtClean="0"/>
              <a:t>дифтерије, тетануса, великог кашља и дечје парализе 	</a:t>
            </a:r>
            <a:endParaRPr lang="sr-Cyrl-RS" sz="2400" dirty="0" smtClean="0"/>
          </a:p>
          <a:p>
            <a:r>
              <a:rPr lang="ru-RU" sz="3600" dirty="0" smtClean="0"/>
              <a:t>Вакцинација против малих богиња, заушака и црвенке (</a:t>
            </a:r>
            <a:r>
              <a:rPr lang="sr-Latn-RS" sz="3600" i="1" dirty="0" smtClean="0"/>
              <a:t>rubelle</a:t>
            </a:r>
            <a:r>
              <a:rPr lang="ru-RU" sz="3600" dirty="0" smtClean="0"/>
              <a:t>) 	</a:t>
            </a:r>
            <a:endParaRPr lang="sr-Cyrl-RS" sz="2400" dirty="0" smtClean="0"/>
          </a:p>
          <a:p>
            <a:r>
              <a:rPr lang="sr-Cyrl-RS" sz="3600" dirty="0" smtClean="0"/>
              <a:t>Тест функције чула слуха, само код деце под ризиком</a:t>
            </a:r>
            <a:endParaRPr lang="sr-Cyrl-RS" sz="2400" dirty="0" smtClean="0"/>
          </a:p>
          <a:p>
            <a:r>
              <a:rPr lang="sr-Cyrl-RS" sz="3600" dirty="0" smtClean="0"/>
              <a:t>Контролни преглед у 3. години живота</a:t>
            </a:r>
          </a:p>
          <a:p>
            <a:endParaRPr lang="sr-Cyrl-RS" sz="3600" dirty="0" smtClean="0"/>
          </a:p>
          <a:p>
            <a:endParaRPr lang="sr-Cyrl-R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r-Cyrl-RS" sz="3600" dirty="0" smtClean="0"/>
          </a:p>
          <a:p>
            <a:endParaRPr lang="sr-Cyrl-RS" sz="3600" dirty="0" smtClean="0"/>
          </a:p>
          <a:p>
            <a:endParaRPr lang="sr-Latn-R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43" y="4038600"/>
            <a:ext cx="16192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преглед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4. </a:t>
            </a:r>
            <a: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 живота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69960" y="1625374"/>
            <a:ext cx="10515600" cy="3836533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Превентивни преглед код изабраног дечијег лекара</a:t>
            </a:r>
          </a:p>
          <a:p>
            <a:pPr marL="0" indent="0">
              <a:buNone/>
            </a:pPr>
            <a:endParaRPr lang="sr-Cyrl-RS" sz="1800" dirty="0"/>
          </a:p>
          <a:p>
            <a:r>
              <a:rPr lang="sr-Cyrl-RS" sz="3600" dirty="0" err="1" smtClean="0"/>
              <a:t>Офталмолошки</a:t>
            </a:r>
            <a:r>
              <a:rPr lang="sr-Cyrl-RS" sz="3600" dirty="0" smtClean="0"/>
              <a:t> преглед</a:t>
            </a:r>
          </a:p>
          <a:p>
            <a:pPr marL="0" indent="0">
              <a:buNone/>
            </a:pPr>
            <a:endParaRPr lang="sr-Cyrl-RS" sz="1800" dirty="0"/>
          </a:p>
          <a:p>
            <a:r>
              <a:rPr lang="sr-Cyrl-RS" sz="3600" dirty="0" smtClean="0"/>
              <a:t>Тест функције говора</a:t>
            </a:r>
          </a:p>
          <a:p>
            <a:pPr marL="0" indent="0">
              <a:buNone/>
            </a:pPr>
            <a:endParaRPr lang="sr-Cyrl-RS" sz="1800" dirty="0"/>
          </a:p>
          <a:p>
            <a:r>
              <a:rPr lang="sr-Cyrl-RS" sz="3600" dirty="0" smtClean="0"/>
              <a:t>Контролни преглед у 5. години живота</a:t>
            </a:r>
            <a:endParaRPr lang="sr-Latn-RS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82" y="2089191"/>
            <a:ext cx="2958444" cy="20936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32" y="4182859"/>
            <a:ext cx="1513522" cy="24638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12379" r="13827"/>
          <a:stretch/>
        </p:blipFill>
        <p:spPr>
          <a:xfrm>
            <a:off x="6096000" y="2602739"/>
            <a:ext cx="2361063" cy="17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604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tema</vt:lpstr>
      <vt:lpstr>ЗНАЧАЈ ПРЕВЕНТИВНИХ ПРЕГЛЕДА (општих и стоматолошких)</vt:lpstr>
      <vt:lpstr>Циљ превентивних прегледа</vt:lpstr>
      <vt:lpstr>ЗАШТО СУ ВАЖНИ РЕДОВНИ ПРЕВЕНТИВНИ ПРЕГЛЕДИ?</vt:lpstr>
      <vt:lpstr>ПРЕДНОСТИ ПРЕВЕНТИВНИХ ПРЕГЛЕДА</vt:lpstr>
      <vt:lpstr>ПРЕДНОСТИ ПРЕВЕНТИВНИХ ПРЕГЛЕДА</vt:lpstr>
      <vt:lpstr>Превентивни преглед – НОВОРОЂЕНЧЕ (први месец)</vt:lpstr>
      <vt:lpstr>Превентивни преглед – ОДОЈЧЕ од другог месеца до краја прве године</vt:lpstr>
      <vt:lpstr>Превентивни преглед у 2. години живота</vt:lpstr>
      <vt:lpstr>Превентивни преглед  у 4. години живота</vt:lpstr>
      <vt:lpstr>Превентивни преглед  пред полазак у школу</vt:lpstr>
      <vt:lpstr>Превентивни преглед зуба</vt:lpstr>
      <vt:lpstr>Литература: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57</cp:revision>
  <dcterms:created xsi:type="dcterms:W3CDTF">2020-02-26T08:59:08Z</dcterms:created>
  <dcterms:modified xsi:type="dcterms:W3CDTF">2020-12-04T15:59:30Z</dcterms:modified>
</cp:coreProperties>
</file>