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333333"/>
    <a:srgbClr val="89804D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DE598-2A21-422A-838A-48E7BE70F697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361849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C7713-580C-4FDF-8BCC-18EBB1C39B54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415839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7A0611-F5CB-404E-B36A-23747FA7A251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166948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1A949-8EBB-4621-B7CB-AA4D5B8F75B9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81946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D1146-2678-46A1-B063-71C6176446EC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110966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1E64E-92BE-4797-86CE-45D52BB43A1B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104382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3F043-ADEF-4304-9B03-EFF8EF026252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051385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AFCAF-F5F8-4ABA-B482-23D1EA43FA2B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0006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4DD83-95A0-427F-9EBB-CD2E4C7EE640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325136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AEABD-6942-40D2-B4D4-8A6DD497EEA8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902447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r-Latn-C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F8261-C18E-47A0-95DA-CECCB7CDA449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03878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1C6E254-A69E-406B-9FD3-474A8B69532B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6350" y="3863975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+mj-lt"/>
              <a:ea typeface="ＭＳ Ｐゴシック" pitchFamily="-111" charset="-128"/>
            </a:endParaRPr>
          </a:p>
        </p:txBody>
      </p:sp>
      <p:pic>
        <p:nvPicPr>
          <p:cNvPr id="2053" name="Picture 10" descr="Fizicka-aktivnost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817938"/>
            <a:ext cx="866775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5288" y="836613"/>
            <a:ext cx="8424862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4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ea typeface="MS PGothic" pitchFamily="34" charset="-128"/>
                <a:cs typeface="Arial" charset="0"/>
              </a:rPr>
              <a:t>ШТА</a:t>
            </a:r>
            <a:r>
              <a:rPr lang="ru-RU" sz="24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MS PGothic" pitchFamily="34" charset="-128"/>
                <a:cs typeface="Arial" charset="0"/>
              </a:rPr>
              <a:t> </a:t>
            </a:r>
            <a:r>
              <a:rPr lang="ru-RU" sz="20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MS PGothic" pitchFamily="34" charset="-128"/>
                <a:cs typeface="Arial" charset="0"/>
              </a:rPr>
              <a:t>је то “физичка активност”? (ФА)</a:t>
            </a:r>
            <a:endParaRPr lang="en-US" sz="2000" b="1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MS PGothic" pitchFamily="34" charset="-128"/>
              <a:cs typeface="Arial" charset="0"/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205038"/>
            <a:ext cx="8748713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sr-Latn-CS" altLang="sr-Latn-RS" sz="2000" b="1">
                <a:solidFill>
                  <a:srgbClr val="1C1C1C"/>
                </a:solidFill>
                <a:latin typeface="Palatino Linotype" panose="02040502050505030304" pitchFamily="18" charset="0"/>
              </a:rPr>
              <a:t>Физичка активност</a:t>
            </a:r>
            <a:r>
              <a:rPr lang="sr-Latn-CS" altLang="sr-Latn-RS" sz="2000">
                <a:latin typeface="Palatino Linotype" panose="02040502050505030304" pitchFamily="18" charset="0"/>
              </a:rPr>
              <a:t> </a:t>
            </a:r>
            <a:r>
              <a:rPr lang="sr-Latn-CS" altLang="sr-Latn-RS" sz="2000">
                <a:solidFill>
                  <a:schemeClr val="accent1"/>
                </a:solidFill>
                <a:latin typeface="Palatino Linotype" panose="02040502050505030304" pitchFamily="18" charset="0"/>
              </a:rPr>
              <a:t>се дефинише као било које телесно кретање у продукцији скелетних мишића које захтева потрошњу енергије.</a:t>
            </a:r>
          </a:p>
          <a:p>
            <a:pPr algn="just" eaLnBrk="1" hangingPunct="1"/>
            <a:endParaRPr lang="sr-Latn-CS" altLang="sr-Latn-RS" sz="2000">
              <a:solidFill>
                <a:schemeClr val="accent1"/>
              </a:solidFill>
              <a:latin typeface="Palatino Linotype" panose="02040502050505030304" pitchFamily="18" charset="0"/>
            </a:endParaRPr>
          </a:p>
          <a:p>
            <a:pPr algn="just" eaLnBrk="1" hangingPunct="1"/>
            <a:endParaRPr lang="sr-Latn-CS" altLang="sr-Latn-RS" sz="2000">
              <a:solidFill>
                <a:schemeClr val="accent1"/>
              </a:solidFill>
              <a:latin typeface="Palatino Linotype" panose="02040502050505030304" pitchFamily="18" charset="0"/>
            </a:endParaRPr>
          </a:p>
          <a:p>
            <a:pPr lvl="1" algn="just"/>
            <a:r>
              <a:rPr lang="sr-Cyrl-CS" altLang="sr-Latn-RS" sz="2000">
                <a:solidFill>
                  <a:schemeClr val="folHlink"/>
                </a:solidFill>
                <a:latin typeface="Palatino Linotype" panose="02040502050505030304" pitchFamily="18" charset="0"/>
              </a:rPr>
              <a:t>....Активност приликом које долази до убрзаног рада срца и дисања</a:t>
            </a:r>
            <a:endParaRPr lang="sr-Latn-CS" altLang="sr-Latn-RS" sz="2000">
              <a:solidFill>
                <a:schemeClr val="folHlink"/>
              </a:solidFill>
              <a:latin typeface="Palatino Linotype" panose="02040502050505030304" pitchFamily="18" charset="0"/>
            </a:endParaRPr>
          </a:p>
          <a:p>
            <a:pPr lvl="1" algn="just"/>
            <a:endParaRPr lang="sr-Latn-CS" altLang="sr-Latn-RS" sz="2000">
              <a:solidFill>
                <a:schemeClr val="folHlink"/>
              </a:solidFill>
              <a:latin typeface="Palatino Linotype" panose="02040502050505030304" pitchFamily="18" charset="0"/>
            </a:endParaRPr>
          </a:p>
          <a:p>
            <a:pPr lvl="1" algn="just"/>
            <a:r>
              <a:rPr lang="sr-Cyrl-CS" altLang="sr-Latn-RS" sz="2000">
                <a:solidFill>
                  <a:schemeClr val="folHlink"/>
                </a:solidFill>
                <a:latin typeface="Palatino Linotype" panose="02040502050505030304" pitchFamily="18" charset="0"/>
              </a:rPr>
              <a:t>.... Када се задувамо и ознојимо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7" descr="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2417763"/>
            <a:ext cx="4032250" cy="281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 bwMode="auto">
          <a:xfrm>
            <a:off x="6350" y="3863975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+mj-lt"/>
              <a:ea typeface="ＭＳ Ｐゴシック" pitchFamily="-111" charset="-128"/>
            </a:endParaRPr>
          </a:p>
        </p:txBody>
      </p:sp>
      <p:sp>
        <p:nvSpPr>
          <p:cNvPr id="11270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3413125"/>
          </a:xfrm>
        </p:spPr>
        <p:txBody>
          <a:bodyPr/>
          <a:lstStyle/>
          <a:p>
            <a:pPr algn="just" eaLnBrk="1" hangingPunct="1"/>
            <a:r>
              <a:rPr lang="sr-Cyrl-CS" altLang="sr-Latn-RS" sz="2000" smtClean="0">
                <a:latin typeface="Palatino Linotype" panose="02040502050505030304" pitchFamily="18" charset="0"/>
              </a:rPr>
              <a:t>За децу која су неактивна, препоручује се постепено повећавање трајања ФА све док се не достигне препоручени циљ. Током времена, постепено се повећава трајање, учесталост и интензитет ФА.</a:t>
            </a:r>
            <a:endParaRPr lang="sr-Latn-CS" altLang="sr-Latn-RS" sz="2000" smtClean="0">
              <a:latin typeface="Palatino Linotype" panose="02040502050505030304" pitchFamily="18" charset="0"/>
            </a:endParaRPr>
          </a:p>
          <a:p>
            <a:pPr algn="just" eaLnBrk="1" hangingPunct="1"/>
            <a:endParaRPr lang="sr-Latn-CS" altLang="sr-Latn-RS" sz="2000" smtClean="0">
              <a:latin typeface="Palatino Linotype" panose="02040502050505030304" pitchFamily="18" charset="0"/>
            </a:endParaRPr>
          </a:p>
          <a:p>
            <a:pPr algn="just" eaLnBrk="1" hangingPunct="1"/>
            <a:endParaRPr lang="sr-Cyrl-CS" altLang="sr-Latn-RS" sz="2000" smtClean="0">
              <a:latin typeface="Palatino Linotype" panose="02040502050505030304" pitchFamily="18" charset="0"/>
            </a:endParaRPr>
          </a:p>
          <a:p>
            <a:pPr algn="just" eaLnBrk="1" hangingPunct="1"/>
            <a:r>
              <a:rPr lang="sr-Cyrl-CS" altLang="sr-Latn-RS" sz="2000" smtClean="0">
                <a:latin typeface="Palatino Linotype" panose="02040502050505030304" pitchFamily="18" charset="0"/>
              </a:rPr>
              <a:t>За децу која су тренутно неактивна, бављење чак и мањом којичином ФА од препоручене донеће користи за здравље у односу на никаву физичку активност.</a:t>
            </a:r>
            <a:endParaRPr lang="sr-Latn-CS" altLang="sr-Latn-RS" sz="2000" smtClean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6350" y="3863975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+mj-lt"/>
              <a:ea typeface="ＭＳ Ｐゴシック" pitchFamily="-111" charset="-128"/>
            </a:endParaRPr>
          </a:p>
        </p:txBody>
      </p:sp>
      <p:pic>
        <p:nvPicPr>
          <p:cNvPr id="12293" name="Picture 7" descr="11"/>
          <p:cNvPicPr>
            <a:picLocks noChangeAspect="1" noChangeArrowheads="1"/>
          </p:cNvPicPr>
          <p:nvPr/>
        </p:nvPicPr>
        <p:blipFill>
          <a:blip r:embed="rId2">
            <a:lum brigh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2133600"/>
            <a:ext cx="3960812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Rectangle 3"/>
          <p:cNvSpPr>
            <a:spLocks noGrp="1"/>
          </p:cNvSpPr>
          <p:nvPr>
            <p:ph type="body" idx="1"/>
          </p:nvPr>
        </p:nvSpPr>
        <p:spPr>
          <a:xfrm>
            <a:off x="611188" y="908050"/>
            <a:ext cx="8229600" cy="485775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sr-Cyrl-CS" altLang="sr-Latn-RS" sz="2000" b="1" smtClean="0">
                <a:solidFill>
                  <a:schemeClr val="folHlink"/>
                </a:solidFill>
                <a:latin typeface="Palatino Linotype" panose="02040502050505030304" pitchFamily="18" charset="0"/>
              </a:rPr>
              <a:t>Препоруке за одрасле 18-64 година</a:t>
            </a:r>
            <a:endParaRPr lang="sr-Latn-CS" altLang="sr-Latn-RS" sz="2000" b="1" smtClean="0">
              <a:solidFill>
                <a:schemeClr val="folHlink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sr-Cyrl-CS" altLang="sr-Latn-RS" sz="2000" b="1" smtClean="0">
              <a:solidFill>
                <a:schemeClr val="folHlink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sr-Cyrl-CS" altLang="sr-Latn-RS" sz="2000" smtClean="0">
                <a:latin typeface="Palatino Linotype" panose="02040502050505030304" pitchFamily="18" charset="0"/>
              </a:rPr>
              <a:t>Одрасли треба да акумулирају најмање 150 минута недељно умерене аеробне ФА</a:t>
            </a:r>
            <a:r>
              <a:rPr lang="sr-Cyrl-CS" altLang="sr-Latn-RS" sz="2000" b="1" smtClean="0">
                <a:latin typeface="Palatino Linotype" panose="02040502050505030304" pitchFamily="18" charset="0"/>
              </a:rPr>
              <a:t> или</a:t>
            </a:r>
            <a:r>
              <a:rPr lang="sr-Cyrl-CS" altLang="sr-Latn-RS" sz="2000" smtClean="0">
                <a:latin typeface="Palatino Linotype" panose="02040502050505030304" pitchFamily="18" charset="0"/>
              </a:rPr>
              <a:t> најмање 75 минута недељно интензивне аеробне ФА, </a:t>
            </a:r>
            <a:r>
              <a:rPr lang="sr-Cyrl-CS" altLang="sr-Latn-RS" sz="2000" b="1" smtClean="0">
                <a:latin typeface="Palatino Linotype" panose="02040502050505030304" pitchFamily="18" charset="0"/>
              </a:rPr>
              <a:t>или</a:t>
            </a:r>
            <a:r>
              <a:rPr lang="sr-Cyrl-CS" altLang="sr-Latn-RS" sz="2000" smtClean="0">
                <a:latin typeface="Palatino Linotype" panose="02040502050505030304" pitchFamily="18" charset="0"/>
              </a:rPr>
              <a:t> одговарајућу комбинације умерене и интензивне активности.</a:t>
            </a:r>
            <a:endParaRPr lang="sr-Latn-CS" altLang="sr-Latn-RS" sz="2000" smtClean="0"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sr-Cyrl-CS" altLang="sr-Latn-RS" sz="2000" smtClean="0"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sr-Cyrl-CS" altLang="sr-Latn-RS" sz="2000" smtClean="0">
                <a:latin typeface="Palatino Linotype" panose="02040502050505030304" pitchFamily="18" charset="0"/>
              </a:rPr>
              <a:t>Аеробна активност треба да траје у блоковима од најмање 10 минута</a:t>
            </a:r>
            <a:endParaRPr lang="sr-Latn-CS" altLang="sr-Latn-RS" sz="2000" smtClean="0"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sr-Cyrl-CS" altLang="sr-Latn-RS" sz="2000" smtClean="0"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sr-Cyrl-CS" altLang="sr-Latn-RS" sz="2000" smtClean="0">
                <a:latin typeface="Palatino Linotype" panose="02040502050505030304" pitchFamily="18" charset="0"/>
              </a:rPr>
              <a:t>За додатне користи за здравље, одрасли могу повећати дужину ФА умереног интензитета на 300 минута недељно </a:t>
            </a:r>
            <a:r>
              <a:rPr lang="sr-Cyrl-CS" altLang="sr-Latn-RS" sz="2000" b="1" smtClean="0">
                <a:latin typeface="Palatino Linotype" panose="02040502050505030304" pitchFamily="18" charset="0"/>
              </a:rPr>
              <a:t>или </a:t>
            </a:r>
            <a:r>
              <a:rPr lang="sr-Cyrl-CS" altLang="sr-Latn-RS" sz="2000" smtClean="0">
                <a:latin typeface="Palatino Linotype" panose="02040502050505030304" pitchFamily="18" charset="0"/>
              </a:rPr>
              <a:t>150 минута интензивне ФА,</a:t>
            </a:r>
            <a:r>
              <a:rPr lang="sr-Cyrl-CS" altLang="sr-Latn-RS" sz="2000" b="1" smtClean="0">
                <a:latin typeface="Palatino Linotype" panose="02040502050505030304" pitchFamily="18" charset="0"/>
              </a:rPr>
              <a:t> или</a:t>
            </a:r>
            <a:r>
              <a:rPr lang="sr-Cyrl-CS" altLang="sr-Latn-RS" sz="2000" smtClean="0">
                <a:latin typeface="Palatino Linotype" panose="02040502050505030304" pitchFamily="18" charset="0"/>
              </a:rPr>
              <a:t> комбинацију те две</a:t>
            </a:r>
            <a:endParaRPr lang="sr-Latn-CS" altLang="sr-Latn-RS" sz="2000" smtClean="0"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sr-Cyrl-CS" altLang="sr-Latn-RS" sz="2000" smtClean="0"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sr-Cyrl-CS" altLang="sr-Latn-RS" sz="2000" smtClean="0">
                <a:latin typeface="Palatino Linotype" panose="02040502050505030304" pitchFamily="18" charset="0"/>
              </a:rPr>
              <a:t>Вежбе истезања мишића (велике групе мишића) треба спроводити бар 2 пута недељно</a:t>
            </a:r>
            <a:r>
              <a:rPr lang="sr-Latn-CS" altLang="sr-Latn-RS" sz="2000" smtClean="0">
                <a:latin typeface="Palatino Linotype" panose="02040502050505030304" pitchFamily="18" charset="0"/>
              </a:rPr>
              <a:t>11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7" descr="12"/>
          <p:cNvPicPr>
            <a:picLocks noChangeAspect="1" noChangeArrowheads="1"/>
          </p:cNvPicPr>
          <p:nvPr/>
        </p:nvPicPr>
        <p:blipFill>
          <a:blip r:embed="rId2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4000500"/>
            <a:ext cx="501967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 bwMode="auto">
          <a:xfrm>
            <a:off x="6350" y="3863975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+mj-lt"/>
              <a:ea typeface="ＭＳ Ｐゴシック" pitchFamily="-111" charset="-128"/>
            </a:endParaRPr>
          </a:p>
        </p:txBody>
      </p:sp>
      <p:sp>
        <p:nvSpPr>
          <p:cNvPr id="13318" name="Rectangle 3"/>
          <p:cNvSpPr>
            <a:spLocks noGrp="1"/>
          </p:cNvSpPr>
          <p:nvPr>
            <p:ph type="body" idx="1"/>
          </p:nvPr>
        </p:nvSpPr>
        <p:spPr>
          <a:xfrm>
            <a:off x="611188" y="1341438"/>
            <a:ext cx="8229600" cy="31242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sr-Latn-CS" altLang="sr-Latn-RS" sz="2000" smtClean="0">
                <a:solidFill>
                  <a:schemeClr val="tx2"/>
                </a:solidFill>
                <a:latin typeface="Palatino Linotype" panose="02040502050505030304" pitchFamily="18" charset="0"/>
              </a:rPr>
              <a:t>	</a:t>
            </a:r>
            <a:r>
              <a:rPr lang="sr-Cyrl-CS" altLang="sr-Latn-RS" sz="2000" smtClean="0">
                <a:solidFill>
                  <a:srgbClr val="333333"/>
                </a:solidFill>
                <a:latin typeface="Palatino Linotype" panose="02040502050505030304" pitchFamily="18" charset="0"/>
              </a:rPr>
              <a:t>И за одрасле важи концепт акумулирања, нпр 2 пута по 15 минута дневно, односно 5 пута по 30 минута недељно; </a:t>
            </a:r>
            <a:endParaRPr lang="sr-Latn-CS" altLang="sr-Latn-RS" sz="2000" smtClean="0">
              <a:solidFill>
                <a:srgbClr val="333333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sr-Latn-CS" altLang="sr-Latn-RS" sz="2000" smtClean="0">
              <a:solidFill>
                <a:srgbClr val="333333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sr-Cyrl-CS" altLang="sr-Latn-RS" sz="2000" smtClean="0"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sr-Latn-CS" altLang="sr-Latn-RS" sz="2000" smtClean="0">
                <a:latin typeface="Palatino Linotype" panose="02040502050505030304" pitchFamily="18" charset="0"/>
              </a:rPr>
              <a:t>	</a:t>
            </a:r>
            <a:r>
              <a:rPr lang="sr-Cyrl-CS" altLang="sr-Latn-RS" sz="2000" smtClean="0">
                <a:solidFill>
                  <a:schemeClr val="tx2"/>
                </a:solidFill>
                <a:latin typeface="Palatino Linotype" panose="02040502050505030304" pitchFamily="18" charset="0"/>
              </a:rPr>
              <a:t>За неактивне одрасле или особе са здравственим проблемима, користи за здравље се постижу и самим преласком из категорије “неактивни” у категорију “бар мало активни”. Препоручује се постепено повећање трајања, учесталости и интензитета ФА.</a:t>
            </a:r>
            <a:endParaRPr lang="sr-Latn-CS" altLang="sr-Latn-RS" sz="200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8" descr="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148" t="-36444" r="11703"/>
          <a:stretch>
            <a:fillRect/>
          </a:stretch>
        </p:blipFill>
        <p:spPr bwMode="auto">
          <a:xfrm>
            <a:off x="6948488" y="3933825"/>
            <a:ext cx="2195512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 bwMode="auto">
          <a:xfrm>
            <a:off x="6350" y="3863975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+mj-lt"/>
              <a:ea typeface="ＭＳ Ｐゴシック" pitchFamily="-111" charset="-128"/>
            </a:endParaRPr>
          </a:p>
        </p:txBody>
      </p:sp>
      <p:sp>
        <p:nvSpPr>
          <p:cNvPr id="14342" name="Rectangle 3"/>
          <p:cNvSpPr>
            <a:spLocks noGrp="1"/>
          </p:cNvSpPr>
          <p:nvPr>
            <p:ph type="body"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sr-Cyrl-CS" altLang="zh-CN" sz="2000" smtClean="0"/>
              <a:t>Интензитет ФА се односи на то до ког степена се изводи активност,</a:t>
            </a:r>
            <a:endParaRPr lang="sr-Latn-CS" altLang="zh-CN" sz="2000" smtClean="0"/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sr-Cyrl-CS" altLang="zh-CN" sz="2000" smtClean="0"/>
              <a:t>односно колико енергично и снажно се изводи активност.</a:t>
            </a:r>
            <a:endParaRPr lang="sr-Latn-CS" altLang="zh-CN" sz="2000" smtClean="0"/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sr-Cyrl-CS" altLang="zh-CN" sz="2000" smtClean="0"/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sr-Cyrl-CS" altLang="zh-CN" sz="2000" smtClean="0"/>
              <a:t>Интензитет различитих облика ФА се разликује од особе до особе.</a:t>
            </a:r>
            <a:endParaRPr lang="sr-Latn-CS" altLang="zh-CN" sz="2000" smtClean="0"/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sr-Cyrl-CS" altLang="zh-CN" sz="2000" smtClean="0"/>
              <a:t>Зависно од релативног нивоа кондиције појединца - 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sr-Cyrl-CS" altLang="zh-CN" sz="2000" smtClean="0"/>
              <a:t>Примери умерене ФА су:</a:t>
            </a:r>
            <a:endParaRPr lang="sr-Latn-CS" altLang="zh-CN" sz="2000" smtClean="0"/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sr-Cyrl-CS" altLang="zh-CN" sz="2000" smtClean="0"/>
          </a:p>
          <a:p>
            <a:pPr lvl="2" algn="just" eaLnBrk="1" hangingPunct="1">
              <a:lnSpc>
                <a:spcPct val="80000"/>
              </a:lnSpc>
            </a:pPr>
            <a:r>
              <a:rPr lang="sr-Cyrl-CS" altLang="zh-CN" sz="2000" smtClean="0">
                <a:solidFill>
                  <a:schemeClr val="folHlink"/>
                </a:solidFill>
              </a:rPr>
              <a:t>(захтева умерену количину напора и приметно убрзава рад срца)</a:t>
            </a:r>
          </a:p>
          <a:p>
            <a:pPr lvl="2" algn="just" eaLnBrk="1" hangingPunct="1">
              <a:lnSpc>
                <a:spcPct val="80000"/>
              </a:lnSpc>
            </a:pPr>
            <a:r>
              <a:rPr lang="sr-Cyrl-CS" altLang="zh-CN" sz="2000" smtClean="0">
                <a:solidFill>
                  <a:schemeClr val="folHlink"/>
                </a:solidFill>
              </a:rPr>
              <a:t>Брза шетња</a:t>
            </a:r>
          </a:p>
          <a:p>
            <a:pPr lvl="2" algn="just" eaLnBrk="1" hangingPunct="1">
              <a:lnSpc>
                <a:spcPct val="80000"/>
              </a:lnSpc>
            </a:pPr>
            <a:r>
              <a:rPr lang="sr-Cyrl-CS" altLang="zh-CN" sz="2000" smtClean="0">
                <a:solidFill>
                  <a:schemeClr val="folHlink"/>
                </a:solidFill>
              </a:rPr>
              <a:t>Плес</a:t>
            </a:r>
          </a:p>
          <a:p>
            <a:pPr lvl="2" algn="just" eaLnBrk="1" hangingPunct="1">
              <a:lnSpc>
                <a:spcPct val="80000"/>
              </a:lnSpc>
            </a:pPr>
            <a:r>
              <a:rPr lang="sr-Cyrl-CS" altLang="zh-CN" sz="2000" smtClean="0">
                <a:solidFill>
                  <a:schemeClr val="folHlink"/>
                </a:solidFill>
              </a:rPr>
              <a:t>Кућни послови</a:t>
            </a:r>
          </a:p>
          <a:p>
            <a:pPr lvl="2" algn="just" eaLnBrk="1" hangingPunct="1">
              <a:lnSpc>
                <a:spcPct val="80000"/>
              </a:lnSpc>
            </a:pPr>
            <a:r>
              <a:rPr lang="sr-Cyrl-CS" altLang="zh-CN" sz="2000" smtClean="0">
                <a:solidFill>
                  <a:schemeClr val="folHlink"/>
                </a:solidFill>
              </a:rPr>
              <a:t>Шетање пса</a:t>
            </a:r>
          </a:p>
          <a:p>
            <a:pPr lvl="2" algn="just" eaLnBrk="1" hangingPunct="1">
              <a:lnSpc>
                <a:spcPct val="80000"/>
              </a:lnSpc>
            </a:pPr>
            <a:r>
              <a:rPr lang="sr-Cyrl-CS" altLang="zh-CN" sz="2000" smtClean="0">
                <a:solidFill>
                  <a:schemeClr val="folHlink"/>
                </a:solidFill>
              </a:rPr>
              <a:t>Активно учешће у игри са децом</a:t>
            </a:r>
          </a:p>
          <a:p>
            <a:pPr lvl="2" algn="just" eaLnBrk="1" hangingPunct="1">
              <a:lnSpc>
                <a:spcPct val="80000"/>
              </a:lnSpc>
            </a:pPr>
            <a:r>
              <a:rPr lang="sr-Cyrl-CS" altLang="zh-CN" sz="2000" smtClean="0">
                <a:solidFill>
                  <a:schemeClr val="folHlink"/>
                </a:solidFill>
              </a:rPr>
              <a:t>Ношење/померање умереног терета (до 20 кг)</a:t>
            </a:r>
            <a:endParaRPr lang="sr-Latn-CS" altLang="sr-Latn-RS" sz="2000" smtClean="0">
              <a:solidFill>
                <a:schemeClr val="folHlink"/>
              </a:solidFill>
            </a:endParaRPr>
          </a:p>
        </p:txBody>
      </p:sp>
      <p:sp>
        <p:nvSpPr>
          <p:cNvPr id="14343" name="TextBox 5"/>
          <p:cNvSpPr txBox="1">
            <a:spLocks noChangeArrowheads="1"/>
          </p:cNvSpPr>
          <p:nvPr/>
        </p:nvSpPr>
        <p:spPr bwMode="auto">
          <a:xfrm>
            <a:off x="215900" y="260350"/>
            <a:ext cx="8893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sr-Latn-RS" sz="2000" b="1">
                <a:solidFill>
                  <a:schemeClr val="accent1"/>
                </a:solidFill>
                <a:latin typeface="Palatino Linotype" panose="02040502050505030304" pitchFamily="18" charset="0"/>
                <a:ea typeface="MS PGothic" panose="020B0600070205080204" pitchFamily="34" charset="-128"/>
              </a:rPr>
              <a:t>КАКО?</a:t>
            </a:r>
          </a:p>
          <a:p>
            <a:pPr algn="just" eaLnBrk="1" hangingPunct="1"/>
            <a:r>
              <a:rPr lang="ru-RU" altLang="sr-Latn-RS" sz="2000">
                <a:solidFill>
                  <a:schemeClr val="accent1"/>
                </a:solidFill>
                <a:latin typeface="Palatino Linotype" panose="02040502050505030304" pitchFamily="18" charset="0"/>
                <a:ea typeface="MS PGothic" panose="020B0600070205080204" pitchFamily="34" charset="-128"/>
              </a:rPr>
              <a:t>Умерена и енергична физичка активност</a:t>
            </a:r>
            <a:endParaRPr lang="ru-RU" altLang="sr-Latn-RS" sz="2000">
              <a:solidFill>
                <a:schemeClr val="accent1"/>
              </a:solidFill>
              <a:latin typeface="Rockwell Extra Bold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6350" y="3863975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+mj-lt"/>
              <a:ea typeface="ＭＳ Ｐゴシック" pitchFamily="-111" charset="-128"/>
            </a:endParaRPr>
          </a:p>
        </p:txBody>
      </p:sp>
      <p:pic>
        <p:nvPicPr>
          <p:cNvPr id="15365" name="Picture 7" descr="14"/>
          <p:cNvPicPr>
            <a:picLocks noChangeAspect="1" noChangeArrowheads="1"/>
          </p:cNvPicPr>
          <p:nvPr/>
        </p:nvPicPr>
        <p:blipFill>
          <a:blip r:embed="rId2">
            <a:lum brigh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300" y="1484313"/>
            <a:ext cx="5473700" cy="407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Rectangle 3"/>
          <p:cNvSpPr>
            <a:spLocks noGrp="1"/>
          </p:cNvSpPr>
          <p:nvPr>
            <p:ph type="body" idx="1"/>
          </p:nvPr>
        </p:nvSpPr>
        <p:spPr>
          <a:xfrm>
            <a:off x="971550" y="981075"/>
            <a:ext cx="6983413" cy="452596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sr-Cyrl-CS" altLang="zh-CN" sz="2000" b="1" smtClean="0">
                <a:solidFill>
                  <a:schemeClr val="tx2"/>
                </a:solidFill>
              </a:rPr>
              <a:t>Примери енергичне ФА су:</a:t>
            </a:r>
            <a:endParaRPr lang="sr-Latn-CS" altLang="zh-CN" sz="2000" b="1" smtClean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sr-Cyrl-CS" altLang="zh-CN" sz="2000" b="1" smtClean="0">
              <a:solidFill>
                <a:schemeClr val="tx2"/>
              </a:solidFill>
            </a:endParaRPr>
          </a:p>
          <a:p>
            <a:pPr algn="just" eaLnBrk="1" hangingPunct="1"/>
            <a:r>
              <a:rPr lang="sr-Cyrl-CS" altLang="zh-CN" sz="2000" smtClean="0">
                <a:solidFill>
                  <a:schemeClr val="folHlink"/>
                </a:solidFill>
              </a:rPr>
              <a:t>(захтева знатну количину напора и изазива убрзање дисања и значајно убрзање рада срца)</a:t>
            </a:r>
          </a:p>
          <a:p>
            <a:pPr algn="just" eaLnBrk="1" hangingPunct="1"/>
            <a:r>
              <a:rPr lang="sr-Cyrl-CS" altLang="zh-CN" sz="2000" smtClean="0">
                <a:solidFill>
                  <a:schemeClr val="folHlink"/>
                </a:solidFill>
              </a:rPr>
              <a:t>Трчање</a:t>
            </a:r>
          </a:p>
          <a:p>
            <a:pPr algn="just" eaLnBrk="1" hangingPunct="1"/>
            <a:r>
              <a:rPr lang="sr-Cyrl-CS" altLang="zh-CN" sz="2000" smtClean="0">
                <a:solidFill>
                  <a:schemeClr val="folHlink"/>
                </a:solidFill>
              </a:rPr>
              <a:t>Брзо ходање/пењање уз брдо</a:t>
            </a:r>
          </a:p>
          <a:p>
            <a:pPr algn="just" eaLnBrk="1" hangingPunct="1"/>
            <a:r>
              <a:rPr lang="sr-Cyrl-CS" altLang="zh-CN" sz="2000" smtClean="0">
                <a:solidFill>
                  <a:schemeClr val="folHlink"/>
                </a:solidFill>
              </a:rPr>
              <a:t>Вожња бицикла (брза)</a:t>
            </a:r>
          </a:p>
          <a:p>
            <a:pPr algn="just" eaLnBrk="1" hangingPunct="1"/>
            <a:r>
              <a:rPr lang="sr-Cyrl-CS" altLang="zh-CN" sz="2000" smtClean="0">
                <a:solidFill>
                  <a:schemeClr val="folHlink"/>
                </a:solidFill>
              </a:rPr>
              <a:t>Пливање (брзо, не “плутање”)</a:t>
            </a:r>
          </a:p>
          <a:p>
            <a:pPr algn="just" eaLnBrk="1" hangingPunct="1"/>
            <a:r>
              <a:rPr lang="sr-Cyrl-CS" altLang="zh-CN" sz="2000" smtClean="0">
                <a:solidFill>
                  <a:schemeClr val="folHlink"/>
                </a:solidFill>
              </a:rPr>
              <a:t>Аеробик</a:t>
            </a:r>
          </a:p>
          <a:p>
            <a:pPr algn="just" eaLnBrk="1" hangingPunct="1"/>
            <a:r>
              <a:rPr lang="sr-Cyrl-CS" altLang="zh-CN" sz="2000" smtClean="0">
                <a:solidFill>
                  <a:schemeClr val="folHlink"/>
                </a:solidFill>
              </a:rPr>
              <a:t>Фудбал, кошарка, одбојка и сл.</a:t>
            </a:r>
          </a:p>
          <a:p>
            <a:pPr algn="just" eaLnBrk="1" hangingPunct="1"/>
            <a:r>
              <a:rPr lang="sr-Cyrl-CS" altLang="zh-CN" sz="2000" smtClean="0">
                <a:solidFill>
                  <a:schemeClr val="folHlink"/>
                </a:solidFill>
              </a:rPr>
              <a:t>Копање, окопавање баште и сл.</a:t>
            </a:r>
          </a:p>
          <a:p>
            <a:pPr algn="just" eaLnBrk="1" hangingPunct="1"/>
            <a:r>
              <a:rPr lang="sr-Cyrl-CS" altLang="zh-CN" sz="2000" smtClean="0">
                <a:solidFill>
                  <a:schemeClr val="folHlink"/>
                </a:solidFill>
              </a:rPr>
              <a:t>Ношење/померање тежег терета (преко 20 кг)</a:t>
            </a:r>
            <a:endParaRPr lang="sr-Latn-CS" altLang="sr-Latn-RS" sz="20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-6350" y="3863975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+mj-lt"/>
              <a:ea typeface="ＭＳ Ｐゴシック" pitchFamily="-111" charset="-128"/>
            </a:endParaRPr>
          </a:p>
        </p:txBody>
      </p:sp>
      <p:pic>
        <p:nvPicPr>
          <p:cNvPr id="3077" name="Picture 10" descr="2"/>
          <p:cNvPicPr>
            <a:picLocks noChangeAspect="1" noChangeArrowheads="1"/>
          </p:cNvPicPr>
          <p:nvPr/>
        </p:nvPicPr>
        <p:blipFill>
          <a:blip r:embed="rId2">
            <a:lum bright="12000"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428875"/>
            <a:ext cx="5905500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3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pPr algn="just" eaLnBrk="1" hangingPunct="1">
              <a:buFont typeface="Arial" panose="020B0604020202020204" pitchFamily="34" charset="0"/>
              <a:buNone/>
            </a:pPr>
            <a:r>
              <a:rPr lang="sr-Latn-CS" altLang="sr-Latn-RS" sz="2000" b="1" smtClean="0">
                <a:solidFill>
                  <a:srgbClr val="333333"/>
                </a:solidFill>
                <a:latin typeface="Palatino Linotype" panose="02040502050505030304" pitchFamily="18" charset="0"/>
              </a:rPr>
              <a:t>	</a:t>
            </a:r>
            <a:r>
              <a:rPr lang="sr-Cyrl-CS" altLang="sr-Latn-RS" sz="2000" b="1" smtClean="0">
                <a:solidFill>
                  <a:srgbClr val="333333"/>
                </a:solidFill>
                <a:latin typeface="Palatino Linotype" panose="02040502050505030304" pitchFamily="18" charset="0"/>
              </a:rPr>
              <a:t>Физичка неактивност</a:t>
            </a:r>
            <a:r>
              <a:rPr lang="sr-Cyrl-CS" altLang="sr-Latn-RS" sz="2000" smtClean="0">
                <a:latin typeface="Palatino Linotype" panose="02040502050505030304" pitchFamily="18" charset="0"/>
              </a:rPr>
              <a:t> </a:t>
            </a:r>
            <a:r>
              <a:rPr lang="sr-Cyrl-CS" altLang="sr-Latn-RS" sz="2000" smtClean="0">
                <a:solidFill>
                  <a:schemeClr val="folHlink"/>
                </a:solidFill>
                <a:latin typeface="Palatino Linotype" panose="02040502050505030304" pitchFamily="18" charset="0"/>
              </a:rPr>
              <a:t>се сматра четвртим водећим узроком умирања у целом свету (6% смрти глобално)</a:t>
            </a:r>
            <a:endParaRPr lang="sr-Latn-CS" altLang="sr-Latn-RS" sz="2000" smtClean="0">
              <a:solidFill>
                <a:schemeClr val="folHlink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sr-Cyrl-CS" altLang="sr-Latn-RS" sz="2000" smtClean="0">
              <a:solidFill>
                <a:schemeClr val="folHlink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sr-Latn-CS" altLang="sr-Latn-RS" sz="2000" smtClean="0">
                <a:latin typeface="Palatino Linotype" panose="02040502050505030304" pitchFamily="18" charset="0"/>
              </a:rPr>
              <a:t>	</a:t>
            </a:r>
            <a:r>
              <a:rPr lang="sr-Cyrl-CS" altLang="sr-Latn-RS" sz="2000" smtClean="0">
                <a:latin typeface="Palatino Linotype" panose="02040502050505030304" pitchFamily="18" charset="0"/>
              </a:rPr>
              <a:t>Поред тога, процењује се да је физичка неактивност главни узрок оптерећења болешћу за:</a:t>
            </a:r>
            <a:endParaRPr lang="sr-Latn-CS" altLang="sr-Latn-RS" sz="2000" smtClean="0">
              <a:latin typeface="Palatino Linotype" panose="02040502050505030304" pitchFamily="18" charset="0"/>
            </a:endParaRPr>
          </a:p>
        </p:txBody>
      </p:sp>
      <p:sp>
        <p:nvSpPr>
          <p:cNvPr id="3079" name="TextBox 5"/>
          <p:cNvSpPr txBox="1">
            <a:spLocks noChangeArrowheads="1"/>
          </p:cNvSpPr>
          <p:nvPr/>
        </p:nvSpPr>
        <p:spPr bwMode="auto">
          <a:xfrm>
            <a:off x="395288" y="260350"/>
            <a:ext cx="8424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sr-Latn-RS" sz="2000" b="1">
                <a:solidFill>
                  <a:schemeClr val="accent1"/>
                </a:solidFill>
                <a:latin typeface="Rockwell Extra Bold" pitchFamily="18" charset="0"/>
                <a:ea typeface="MS PGothic" panose="020B0600070205080204" pitchFamily="34" charset="-128"/>
              </a:rPr>
              <a:t>ЗАШТО физичка активност</a:t>
            </a:r>
          </a:p>
          <a:p>
            <a:pPr algn="just" eaLnBrk="1" hangingPunct="1"/>
            <a:endParaRPr lang="ru-RU" altLang="sr-Latn-RS" sz="2000" b="1">
              <a:solidFill>
                <a:schemeClr val="accent1"/>
              </a:solidFill>
              <a:latin typeface="Rockwell Extra Bold" pitchFamily="18" charset="0"/>
              <a:ea typeface="MS PGothic" panose="020B0600070205080204" pitchFamily="34" charset="-128"/>
            </a:endParaRPr>
          </a:p>
        </p:txBody>
      </p:sp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2124075" y="3141663"/>
            <a:ext cx="5253038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"/>
            </a:pPr>
            <a:r>
              <a:rPr lang="sr-Latn-CS" altLang="sr-Latn-RS" b="1">
                <a:solidFill>
                  <a:schemeClr val="folHlink"/>
                </a:solidFill>
              </a:rPr>
              <a:t> </a:t>
            </a:r>
            <a:r>
              <a:rPr lang="sr-Cyrl-CS" altLang="sr-Latn-RS" b="1">
                <a:solidFill>
                  <a:schemeClr val="folHlink"/>
                </a:solidFill>
              </a:rPr>
              <a:t>Око 25% карцинома дојке и дебелог црева</a:t>
            </a:r>
            <a:endParaRPr lang="sr-Latn-CS" altLang="sr-Latn-RS" b="1">
              <a:solidFill>
                <a:schemeClr val="folHlink"/>
              </a:solidFill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"/>
            </a:pPr>
            <a:r>
              <a:rPr lang="sr-Latn-CS" altLang="sr-Latn-RS" b="1">
                <a:solidFill>
                  <a:schemeClr val="folHlink"/>
                </a:solidFill>
              </a:rPr>
              <a:t> </a:t>
            </a:r>
            <a:r>
              <a:rPr lang="sr-Cyrl-CS" altLang="sr-Latn-RS" b="1">
                <a:solidFill>
                  <a:schemeClr val="folHlink"/>
                </a:solidFill>
              </a:rPr>
              <a:t>27% шећерне болести</a:t>
            </a:r>
            <a:endParaRPr lang="sr-Latn-CS" altLang="sr-Latn-RS" b="1">
              <a:solidFill>
                <a:schemeClr val="folHlink"/>
              </a:solidFill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"/>
            </a:pPr>
            <a:r>
              <a:rPr lang="sr-Latn-CS" altLang="sr-Latn-RS" b="1">
                <a:solidFill>
                  <a:schemeClr val="folHlink"/>
                </a:solidFill>
              </a:rPr>
              <a:t> </a:t>
            </a:r>
            <a:r>
              <a:rPr lang="sr-Cyrl-CS" altLang="sr-Latn-RS" b="1">
                <a:solidFill>
                  <a:schemeClr val="folHlink"/>
                </a:solidFill>
              </a:rPr>
              <a:t>30% исхемијске болести срца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6350" y="3863975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+mj-lt"/>
              <a:ea typeface="ＭＳ Ｐゴシック" pitchFamily="-111" charset="-128"/>
            </a:endParaRPr>
          </a:p>
        </p:txBody>
      </p:sp>
      <p:pic>
        <p:nvPicPr>
          <p:cNvPr id="4101" name="Picture 7" descr="3"/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8" t="2188" r="4001" b="2966"/>
          <a:stretch>
            <a:fillRect/>
          </a:stretch>
        </p:blipFill>
        <p:spPr bwMode="auto">
          <a:xfrm>
            <a:off x="2339975" y="3429000"/>
            <a:ext cx="4537075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3"/>
          <p:cNvSpPr>
            <a:spLocks noGrp="1"/>
          </p:cNvSpPr>
          <p:nvPr>
            <p:ph type="body" idx="1"/>
          </p:nvPr>
        </p:nvSpPr>
        <p:spPr>
          <a:xfrm>
            <a:off x="611188" y="908050"/>
            <a:ext cx="8229600" cy="4525963"/>
          </a:xfrm>
        </p:spPr>
        <p:txBody>
          <a:bodyPr/>
          <a:lstStyle/>
          <a:p>
            <a:pPr algn="just" eaLnBrk="1" hangingPunct="1">
              <a:buFont typeface="Arial" panose="020B0604020202020204" pitchFamily="34" charset="0"/>
              <a:buNone/>
            </a:pPr>
            <a:r>
              <a:rPr lang="sr-Latn-CS" altLang="sr-Latn-RS" sz="2000" b="1" smtClean="0">
                <a:solidFill>
                  <a:schemeClr val="folHlink"/>
                </a:solidFill>
                <a:latin typeface="Palatino Linotype" panose="02040502050505030304" pitchFamily="18" charset="0"/>
              </a:rPr>
              <a:t>	</a:t>
            </a:r>
            <a:r>
              <a:rPr lang="sr-Cyrl-CS" altLang="sr-Latn-RS" sz="2000" b="1" smtClean="0">
                <a:solidFill>
                  <a:schemeClr val="folHlink"/>
                </a:solidFill>
                <a:latin typeface="Palatino Linotype" panose="02040502050505030304" pitchFamily="18" charset="0"/>
              </a:rPr>
              <a:t>Редовна и адекватна ФА код одраслих:</a:t>
            </a:r>
            <a:endParaRPr lang="sr-Latn-CS" altLang="sr-Latn-RS" sz="2000" b="1" smtClean="0">
              <a:solidFill>
                <a:schemeClr val="folHlink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sr-Cyrl-CS" altLang="sr-Latn-RS" sz="2000" b="1" smtClean="0">
              <a:solidFill>
                <a:schemeClr val="folHlink"/>
              </a:solidFill>
              <a:latin typeface="Palatino Linotype" panose="02040502050505030304" pitchFamily="18" charset="0"/>
            </a:endParaRPr>
          </a:p>
          <a:p>
            <a:pPr lvl="2" algn="just" eaLnBrk="1" hangingPunct="1"/>
            <a:r>
              <a:rPr lang="sr-Cyrl-CS" altLang="sr-Latn-RS" sz="2000" smtClean="0">
                <a:latin typeface="Palatino Linotype" panose="02040502050505030304" pitchFamily="18" charset="0"/>
              </a:rPr>
              <a:t>Редукција ризика од повишеног крвног притиска и коронарне болести срца, шлога, дијабетеса, карцинома дојке и дебелог црева, депресије и ризика од падова</a:t>
            </a:r>
            <a:endParaRPr lang="sr-Latn-CS" altLang="sr-Latn-RS" sz="2000" smtClean="0">
              <a:latin typeface="Palatino Linotype" panose="02040502050505030304" pitchFamily="18" charset="0"/>
            </a:endParaRPr>
          </a:p>
          <a:p>
            <a:pPr lvl="2" algn="just" eaLnBrk="1" hangingPunct="1"/>
            <a:endParaRPr lang="sr-Cyrl-CS" altLang="sr-Latn-RS" sz="2000" smtClean="0">
              <a:latin typeface="Palatino Linotype" panose="02040502050505030304" pitchFamily="18" charset="0"/>
            </a:endParaRPr>
          </a:p>
          <a:p>
            <a:pPr lvl="2" algn="just" eaLnBrk="1" hangingPunct="1"/>
            <a:r>
              <a:rPr lang="sr-Cyrl-CS" altLang="sr-Latn-RS" sz="2000" smtClean="0">
                <a:latin typeface="Palatino Linotype" panose="02040502050505030304" pitchFamily="18" charset="0"/>
              </a:rPr>
              <a:t>Боље здравље и функционисање костију и зглобова</a:t>
            </a:r>
            <a:endParaRPr lang="sr-Latn-CS" altLang="sr-Latn-RS" sz="2000" smtClean="0">
              <a:latin typeface="Palatino Linotype" panose="02040502050505030304" pitchFamily="18" charset="0"/>
            </a:endParaRPr>
          </a:p>
          <a:p>
            <a:pPr lvl="2" algn="just" eaLnBrk="1" hangingPunct="1"/>
            <a:endParaRPr lang="sr-Cyrl-CS" altLang="sr-Latn-RS" sz="2000" smtClean="0">
              <a:latin typeface="Palatino Linotype" panose="02040502050505030304" pitchFamily="18" charset="0"/>
            </a:endParaRPr>
          </a:p>
          <a:p>
            <a:pPr lvl="2" algn="just" eaLnBrk="1" hangingPunct="1"/>
            <a:r>
              <a:rPr lang="sr-Cyrl-CS" altLang="sr-Latn-RS" sz="2000" smtClean="0">
                <a:latin typeface="Palatino Linotype" panose="02040502050505030304" pitchFamily="18" charset="0"/>
              </a:rPr>
              <a:t>Кључна за потрошњу енергије и стога основа контроле телесне тежине</a:t>
            </a:r>
            <a:endParaRPr lang="sr-Latn-CS" altLang="sr-Latn-RS" sz="2000" smtClean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6350" y="3863975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+mj-lt"/>
              <a:ea typeface="ＭＳ Ｐゴシック" pitchFamily="-111" charset="-128"/>
            </a:endParaRPr>
          </a:p>
        </p:txBody>
      </p:sp>
      <p:pic>
        <p:nvPicPr>
          <p:cNvPr id="5125" name="Picture 7" descr="4"/>
          <p:cNvPicPr>
            <a:picLocks noChangeAspect="1" noChangeArrowheads="1"/>
          </p:cNvPicPr>
          <p:nvPr/>
        </p:nvPicPr>
        <p:blipFill>
          <a:blip r:embed="rId2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048000"/>
            <a:ext cx="5715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3"/>
          <p:cNvSpPr>
            <a:spLocks noGrp="1"/>
          </p:cNvSpPr>
          <p:nvPr>
            <p:ph type="body" idx="1"/>
          </p:nvPr>
        </p:nvSpPr>
        <p:spPr>
          <a:xfrm>
            <a:off x="107950" y="919163"/>
            <a:ext cx="8686800" cy="2941637"/>
          </a:xfrm>
        </p:spPr>
        <p:txBody>
          <a:bodyPr/>
          <a:lstStyle/>
          <a:p>
            <a:pPr algn="just" eaLnBrk="1" hangingPunct="1">
              <a:buFont typeface="Arial" panose="020B0604020202020204" pitchFamily="34" charset="0"/>
              <a:buNone/>
            </a:pPr>
            <a:r>
              <a:rPr lang="sr-Latn-CS" altLang="sr-Latn-RS" sz="2000" smtClean="0">
                <a:solidFill>
                  <a:schemeClr val="folHlink"/>
                </a:solidFill>
                <a:latin typeface="Palatino Linotype" panose="02040502050505030304" pitchFamily="18" charset="0"/>
              </a:rPr>
              <a:t>	</a:t>
            </a:r>
            <a:r>
              <a:rPr lang="sr-Cyrl-CS" altLang="sr-Latn-RS" sz="2000" b="1" smtClean="0">
                <a:solidFill>
                  <a:schemeClr val="folHlink"/>
                </a:solidFill>
                <a:latin typeface="Palatino Linotype" panose="02040502050505030304" pitchFamily="18" charset="0"/>
              </a:rPr>
              <a:t>Користи од редовне ФА код деце и омладине:</a:t>
            </a:r>
            <a:endParaRPr lang="sr-Latn-CS" altLang="sr-Latn-RS" sz="2000" b="1" smtClean="0">
              <a:solidFill>
                <a:schemeClr val="folHlink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sr-Latn-CS" altLang="sr-Latn-RS" sz="2000" b="1" smtClean="0">
              <a:solidFill>
                <a:schemeClr val="folHlink"/>
              </a:solidFill>
              <a:latin typeface="Palatino Linotype" panose="02040502050505030304" pitchFamily="18" charset="0"/>
            </a:endParaRPr>
          </a:p>
          <a:p>
            <a:pPr lvl="2" algn="just" eaLnBrk="1" hangingPunct="1">
              <a:lnSpc>
                <a:spcPct val="120000"/>
              </a:lnSpc>
            </a:pPr>
            <a:r>
              <a:rPr lang="sr-Cyrl-CS" altLang="sr-Latn-RS" sz="2000" smtClean="0">
                <a:latin typeface="Palatino Linotype" panose="02040502050505030304" pitchFamily="18" charset="0"/>
              </a:rPr>
              <a:t>Здрав развој мишића, костију и зглобова</a:t>
            </a:r>
          </a:p>
          <a:p>
            <a:pPr lvl="2" algn="just" eaLnBrk="1" hangingPunct="1">
              <a:lnSpc>
                <a:spcPct val="120000"/>
              </a:lnSpc>
            </a:pPr>
            <a:r>
              <a:rPr lang="sr-Cyrl-CS" altLang="sr-Latn-RS" sz="2000" smtClean="0">
                <a:latin typeface="Palatino Linotype" panose="02040502050505030304" pitchFamily="18" charset="0"/>
              </a:rPr>
              <a:t>Развој здравог кардиоваскуларног система (срца и плућа)</a:t>
            </a:r>
          </a:p>
          <a:p>
            <a:pPr lvl="2" algn="just" eaLnBrk="1" hangingPunct="1">
              <a:lnSpc>
                <a:spcPct val="120000"/>
              </a:lnSpc>
            </a:pPr>
            <a:r>
              <a:rPr lang="sr-Cyrl-CS" altLang="sr-Latn-RS" sz="2000" smtClean="0">
                <a:latin typeface="Palatino Linotype" panose="02040502050505030304" pitchFamily="18" charset="0"/>
              </a:rPr>
              <a:t>Развој неуромускуларног система (координација и контрола покрета)</a:t>
            </a:r>
          </a:p>
          <a:p>
            <a:pPr lvl="2" algn="just" eaLnBrk="1" hangingPunct="1">
              <a:lnSpc>
                <a:spcPct val="120000"/>
              </a:lnSpc>
            </a:pPr>
            <a:r>
              <a:rPr lang="sr-Cyrl-CS" altLang="sr-Latn-RS" sz="2000" smtClean="0">
                <a:latin typeface="Palatino Linotype" panose="02040502050505030304" pitchFamily="18" charset="0"/>
              </a:rPr>
              <a:t>Одржавање здраве телесне масе</a:t>
            </a:r>
            <a:endParaRPr lang="sr-Latn-CS" altLang="sr-Latn-RS" sz="2000" smtClean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6350" y="3863975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+mj-lt"/>
              <a:ea typeface="ＭＳ Ｐゴシック" pitchFamily="-111" charset="-128"/>
            </a:endParaRPr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>
          <a:xfrm>
            <a:off x="179388" y="909638"/>
            <a:ext cx="8686800" cy="482441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sr-Latn-CS" altLang="sr-Latn-RS" sz="2000" b="1" smtClean="0">
                <a:solidFill>
                  <a:schemeClr val="folHlink"/>
                </a:solidFill>
                <a:latin typeface="Palatino Linotype" panose="02040502050505030304" pitchFamily="18" charset="0"/>
              </a:rPr>
              <a:t>	</a:t>
            </a:r>
            <a:r>
              <a:rPr lang="sr-Cyrl-CS" altLang="sr-Latn-RS" sz="2000" b="1" smtClean="0">
                <a:solidFill>
                  <a:schemeClr val="folHlink"/>
                </a:solidFill>
                <a:latin typeface="Palatino Linotype" panose="02040502050505030304" pitchFamily="18" charset="0"/>
              </a:rPr>
              <a:t>ФА је такође повезана са психолошким користима као што су:</a:t>
            </a:r>
            <a:endParaRPr lang="sr-Latn-CS" altLang="sr-Latn-RS" sz="2000" b="1" smtClean="0">
              <a:solidFill>
                <a:schemeClr val="folHlink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sr-Cyrl-CS" altLang="sr-Latn-RS" sz="2000" b="1" smtClean="0">
              <a:solidFill>
                <a:schemeClr val="folHlink"/>
              </a:solidFill>
              <a:latin typeface="Palatino Linotype" panose="02040502050505030304" pitchFamily="18" charset="0"/>
            </a:endParaRPr>
          </a:p>
          <a:p>
            <a:pPr lvl="2" algn="just" eaLnBrk="1" hangingPunct="1">
              <a:lnSpc>
                <a:spcPct val="110000"/>
              </a:lnSpc>
            </a:pPr>
            <a:r>
              <a:rPr lang="sr-Cyrl-CS" altLang="sr-Latn-RS" sz="2000" smtClean="0">
                <a:latin typeface="Palatino Linotype" panose="02040502050505030304" pitchFamily="18" charset="0"/>
              </a:rPr>
              <a:t>Помаже у социјалном развоју</a:t>
            </a:r>
            <a:endParaRPr lang="sr-Latn-CS" altLang="sr-Latn-RS" sz="2000" smtClean="0">
              <a:latin typeface="Palatino Linotype" panose="02040502050505030304" pitchFamily="18" charset="0"/>
            </a:endParaRPr>
          </a:p>
          <a:p>
            <a:pPr lvl="2" algn="just" eaLnBrk="1" hangingPunct="1">
              <a:lnSpc>
                <a:spcPct val="110000"/>
              </a:lnSpc>
            </a:pPr>
            <a:endParaRPr lang="sr-Cyrl-CS" altLang="sr-Latn-RS" sz="2000" smtClean="0">
              <a:latin typeface="Palatino Linotype" panose="02040502050505030304" pitchFamily="18" charset="0"/>
            </a:endParaRPr>
          </a:p>
          <a:p>
            <a:pPr lvl="2" algn="just" eaLnBrk="1" hangingPunct="1">
              <a:lnSpc>
                <a:spcPct val="110000"/>
              </a:lnSpc>
            </a:pPr>
            <a:r>
              <a:rPr lang="sr-Cyrl-CS" altLang="sr-Latn-RS" sz="2000" smtClean="0">
                <a:latin typeface="Palatino Linotype" panose="02040502050505030304" pitchFamily="18" charset="0"/>
              </a:rPr>
              <a:t>Побољшава самопоуздање, социјалне интеракције и интеграције, самоизражавање</a:t>
            </a:r>
            <a:endParaRPr lang="sr-Latn-CS" altLang="sr-Latn-RS" sz="2000" smtClean="0">
              <a:latin typeface="Palatino Linotype" panose="02040502050505030304" pitchFamily="18" charset="0"/>
            </a:endParaRPr>
          </a:p>
          <a:p>
            <a:pPr lvl="2" algn="just" eaLnBrk="1" hangingPunct="1">
              <a:lnSpc>
                <a:spcPct val="110000"/>
              </a:lnSpc>
            </a:pPr>
            <a:endParaRPr lang="sr-Cyrl-CS" altLang="sr-Latn-RS" sz="2000" smtClean="0">
              <a:latin typeface="Palatino Linotype" panose="02040502050505030304" pitchFamily="18" charset="0"/>
            </a:endParaRPr>
          </a:p>
          <a:p>
            <a:pPr lvl="2" algn="just" eaLnBrk="1" hangingPunct="1">
              <a:lnSpc>
                <a:spcPct val="110000"/>
              </a:lnSpc>
            </a:pPr>
            <a:r>
              <a:rPr lang="sr-Cyrl-CS" altLang="sr-Latn-RS" sz="2000" smtClean="0">
                <a:latin typeface="Palatino Linotype" panose="02040502050505030304" pitchFamily="18" charset="0"/>
              </a:rPr>
              <a:t>Већа контрола над симптомима анксиозности(узнемиреност, тескоба, страх) и депресије</a:t>
            </a:r>
            <a:endParaRPr lang="sr-Latn-CS" altLang="sr-Latn-RS" sz="2000" smtClean="0">
              <a:latin typeface="Palatino Linotype" panose="02040502050505030304" pitchFamily="18" charset="0"/>
            </a:endParaRPr>
          </a:p>
          <a:p>
            <a:pPr lvl="2" algn="just" eaLnBrk="1" hangingPunct="1">
              <a:lnSpc>
                <a:spcPct val="110000"/>
              </a:lnSpc>
            </a:pPr>
            <a:endParaRPr lang="sr-Cyrl-CS" altLang="sr-Latn-RS" sz="2000" smtClean="0">
              <a:latin typeface="Palatino Linotype" panose="02040502050505030304" pitchFamily="18" charset="0"/>
            </a:endParaRPr>
          </a:p>
          <a:p>
            <a:pPr lvl="2" algn="just" eaLnBrk="1" hangingPunct="1">
              <a:lnSpc>
                <a:spcPct val="110000"/>
              </a:lnSpc>
            </a:pPr>
            <a:r>
              <a:rPr lang="sr-Cyrl-CS" altLang="sr-Latn-RS" sz="2000" smtClean="0">
                <a:latin typeface="Palatino Linotype" panose="02040502050505030304" pitchFamily="18" charset="0"/>
              </a:rPr>
              <a:t>Физички активна деца и омладина су више спремна да усвоје и остале здраве навике (избегавање пушења, алкохола и дрога) и показују бољи успех у школи</a:t>
            </a:r>
            <a:endParaRPr lang="sr-Latn-CS" altLang="sr-Latn-RS" sz="2000" smtClean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6350" y="3863975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+mj-lt"/>
              <a:ea typeface="ＭＳ Ｐゴシック" pitchFamily="-111" charset="-128"/>
            </a:endParaRPr>
          </a:p>
        </p:txBody>
      </p:sp>
      <p:pic>
        <p:nvPicPr>
          <p:cNvPr id="7173" name="Picture 12" descr="exercise_2190595b"/>
          <p:cNvPicPr>
            <a:picLocks noChangeAspect="1" noChangeArrowheads="1"/>
          </p:cNvPicPr>
          <p:nvPr/>
        </p:nvPicPr>
        <p:blipFill>
          <a:blip r:embed="rId2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0" r="3600"/>
          <a:stretch>
            <a:fillRect/>
          </a:stretch>
        </p:blipFill>
        <p:spPr bwMode="auto">
          <a:xfrm>
            <a:off x="6227763" y="4365625"/>
            <a:ext cx="2303462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Rectangle 3"/>
          <p:cNvSpPr>
            <a:spLocks noGrp="1"/>
          </p:cNvSpPr>
          <p:nvPr>
            <p:ph type="body" idx="1"/>
          </p:nvPr>
        </p:nvSpPr>
        <p:spPr>
          <a:xfrm>
            <a:off x="539750" y="1628775"/>
            <a:ext cx="8229600" cy="4525963"/>
          </a:xfrm>
        </p:spPr>
        <p:txBody>
          <a:bodyPr/>
          <a:lstStyle/>
          <a:p>
            <a:pPr algn="just" eaLnBrk="1" hangingPunct="1">
              <a:buFont typeface="Arial" panose="020B0604020202020204" pitchFamily="34" charset="0"/>
              <a:buNone/>
            </a:pPr>
            <a:r>
              <a:rPr lang="sr-Latn-CS" altLang="sr-Latn-RS" sz="2000" smtClean="0">
                <a:latin typeface="Palatino Linotype" panose="02040502050505030304" pitchFamily="18" charset="0"/>
              </a:rPr>
              <a:t>	</a:t>
            </a:r>
            <a:r>
              <a:rPr lang="sr-Cyrl-CS" altLang="sr-Latn-RS" sz="2000" smtClean="0">
                <a:solidFill>
                  <a:schemeClr val="folHlink"/>
                </a:solidFill>
                <a:latin typeface="Palatino Linotype" panose="02040502050505030304" pitchFamily="18" charset="0"/>
              </a:rPr>
              <a:t>Светска здравствена организација (СЗО):</a:t>
            </a:r>
            <a:r>
              <a:rPr lang="sr-Cyrl-CS" altLang="sr-Latn-RS" sz="2000" smtClean="0">
                <a:latin typeface="Palatino Linotype" panose="02040502050505030304" pitchFamily="18" charset="0"/>
              </a:rPr>
              <a:t> Глобална стратегија о исхрани, физичкој активности и здрављу (Светска здравствена скупштина усвојила 2004 године)</a:t>
            </a:r>
            <a:endParaRPr lang="sr-Latn-CS" altLang="sr-Latn-RS" sz="2000" smtClean="0">
              <a:latin typeface="Palatino Linotype" panose="0204050205050503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sr-Cyrl-CS" altLang="sr-Latn-RS" sz="2000" smtClean="0">
              <a:latin typeface="Palatino Linotype" panose="0204050205050503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sr-Latn-CS" altLang="sr-Latn-RS" sz="2000" smtClean="0">
                <a:latin typeface="Palatino Linotype" panose="02040502050505030304" pitchFamily="18" charset="0"/>
              </a:rPr>
              <a:t>	</a:t>
            </a:r>
            <a:r>
              <a:rPr lang="sr-Cyrl-CS" altLang="sr-Latn-RS" sz="2000" smtClean="0">
                <a:latin typeface="Palatino Linotype" panose="02040502050505030304" pitchFamily="18" charset="0"/>
              </a:rPr>
              <a:t>СЗО 2010. Глобалне препоруке о физичкој активности и здрављу </a:t>
            </a:r>
            <a:endParaRPr lang="sr-Latn-CS" altLang="sr-Latn-RS" sz="2000" smtClean="0">
              <a:latin typeface="Palatino Linotype" panose="02040502050505030304" pitchFamily="18" charset="0"/>
            </a:endParaRPr>
          </a:p>
        </p:txBody>
      </p:sp>
      <p:sp>
        <p:nvSpPr>
          <p:cNvPr id="7175" name="TextBox 5"/>
          <p:cNvSpPr txBox="1">
            <a:spLocks noChangeArrowheads="1"/>
          </p:cNvSpPr>
          <p:nvPr/>
        </p:nvSpPr>
        <p:spPr bwMode="auto">
          <a:xfrm>
            <a:off x="468313" y="549275"/>
            <a:ext cx="8424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sr-Latn-RS" sz="2000" b="1">
                <a:solidFill>
                  <a:schemeClr val="accent1"/>
                </a:solidFill>
                <a:latin typeface="Rockwell Extra Bold" pitchFamily="18" charset="0"/>
                <a:ea typeface="MS PGothic" panose="020B0600070205080204" pitchFamily="34" charset="-128"/>
              </a:rPr>
              <a:t>КОЛИКО физичке активности</a:t>
            </a:r>
          </a:p>
          <a:p>
            <a:pPr algn="just" eaLnBrk="1" hangingPunct="1"/>
            <a:endParaRPr lang="ru-RU" altLang="sr-Latn-RS" sz="2000" b="1">
              <a:solidFill>
                <a:schemeClr val="accent1"/>
              </a:solidFill>
              <a:latin typeface="Rockwell Extra Bold" pitchFamily="18" charset="0"/>
              <a:ea typeface="MS PGothic" panose="020B0600070205080204" pitchFamily="34" charset="-128"/>
            </a:endParaRPr>
          </a:p>
        </p:txBody>
      </p:sp>
      <p:sp>
        <p:nvSpPr>
          <p:cNvPr id="7176" name="Rectangle 11"/>
          <p:cNvSpPr>
            <a:spLocks noChangeArrowheads="1"/>
          </p:cNvSpPr>
          <p:nvPr/>
        </p:nvSpPr>
        <p:spPr bwMode="auto">
          <a:xfrm>
            <a:off x="1476375" y="3573463"/>
            <a:ext cx="712787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r-Cyrl-CS" altLang="sr-Latn-RS" sz="2000" b="1">
                <a:solidFill>
                  <a:schemeClr val="accent1"/>
                </a:solidFill>
              </a:rPr>
              <a:t>Препоруке се односе на три специфичне добне групе:</a:t>
            </a:r>
            <a:endParaRPr lang="sr-Latn-CS" altLang="sr-Latn-RS" sz="2000" b="1">
              <a:solidFill>
                <a:schemeClr val="accent1"/>
              </a:solidFill>
            </a:endParaRPr>
          </a:p>
          <a:p>
            <a:pPr eaLnBrk="1" hangingPunct="1"/>
            <a:endParaRPr lang="sr-Latn-CS" altLang="sr-Latn-RS" sz="2000" b="1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"/>
            </a:pPr>
            <a:r>
              <a:rPr lang="sr-Latn-CS" altLang="sr-Latn-RS" sz="2000"/>
              <a:t> </a:t>
            </a:r>
            <a:r>
              <a:rPr lang="sr-Cyrl-CS" altLang="sr-Latn-RS" sz="2000">
                <a:solidFill>
                  <a:srgbClr val="333333"/>
                </a:solidFill>
              </a:rPr>
              <a:t>деца и омладина 5-17 година</a:t>
            </a:r>
            <a:endParaRPr lang="sr-Latn-CS" altLang="sr-Latn-RS" sz="2000">
              <a:solidFill>
                <a:srgbClr val="333333"/>
              </a:solidFill>
            </a:endParaRPr>
          </a:p>
          <a:p>
            <a:pPr>
              <a:buFont typeface="Wingdings" panose="05000000000000000000" pitchFamily="2" charset="2"/>
              <a:buChar char=""/>
            </a:pPr>
            <a:r>
              <a:rPr lang="sr-Latn-CS" altLang="sr-Latn-RS" sz="2000">
                <a:solidFill>
                  <a:srgbClr val="333333"/>
                </a:solidFill>
              </a:rPr>
              <a:t> </a:t>
            </a:r>
            <a:r>
              <a:rPr lang="sr-Cyrl-CS" altLang="sr-Latn-RS" sz="2000">
                <a:solidFill>
                  <a:srgbClr val="333333"/>
                </a:solidFill>
              </a:rPr>
              <a:t>Одрасли 18-64 године</a:t>
            </a:r>
            <a:endParaRPr lang="sr-Latn-CS" altLang="sr-Latn-RS" sz="2000">
              <a:solidFill>
                <a:srgbClr val="333333"/>
              </a:solidFill>
            </a:endParaRPr>
          </a:p>
          <a:p>
            <a:pPr>
              <a:buFont typeface="Wingdings" panose="05000000000000000000" pitchFamily="2" charset="2"/>
              <a:buChar char=""/>
            </a:pPr>
            <a:r>
              <a:rPr lang="sr-Latn-CS" altLang="sr-Latn-RS" sz="2000">
                <a:solidFill>
                  <a:srgbClr val="333333"/>
                </a:solidFill>
              </a:rPr>
              <a:t> </a:t>
            </a:r>
            <a:r>
              <a:rPr lang="sr-Cyrl-CS" altLang="sr-Latn-RS" sz="2000">
                <a:solidFill>
                  <a:srgbClr val="333333"/>
                </a:solidFill>
              </a:rPr>
              <a:t>Стари преко 65 година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algn="just" eaLnBrk="1" hangingPunct="1">
              <a:buFont typeface="Arial" panose="020B0604020202020204" pitchFamily="34" charset="0"/>
              <a:buNone/>
            </a:pPr>
            <a:r>
              <a:rPr lang="sr-Latn-CS" altLang="sr-Latn-RS" sz="2000" smtClean="0">
                <a:latin typeface="Palatino Linotype" panose="02040502050505030304" pitchFamily="18" charset="0"/>
              </a:rPr>
              <a:t>	</a:t>
            </a:r>
            <a:r>
              <a:rPr lang="sr-Cyrl-CS" altLang="sr-Latn-RS" sz="2000" smtClean="0">
                <a:solidFill>
                  <a:schemeClr val="folHlink"/>
                </a:solidFill>
                <a:latin typeface="Palatino Linotype" panose="02040502050505030304" pitchFamily="18" charset="0"/>
              </a:rPr>
              <a:t>Препоруке за децу 5-17 година</a:t>
            </a:r>
            <a:endParaRPr lang="sr-Latn-CS" altLang="sr-Latn-RS" sz="2000" smtClean="0">
              <a:solidFill>
                <a:schemeClr val="folHlink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sr-Cyrl-CS" altLang="sr-Latn-RS" sz="2000" smtClean="0">
              <a:solidFill>
                <a:schemeClr val="folHlink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sr-Latn-CS" altLang="sr-Latn-RS" sz="2000" smtClean="0">
                <a:latin typeface="Palatino Linotype" panose="02040502050505030304" pitchFamily="18" charset="0"/>
              </a:rPr>
              <a:t>	</a:t>
            </a:r>
            <a:r>
              <a:rPr lang="sr-Cyrl-CS" altLang="sr-Latn-RS" sz="2000" smtClean="0">
                <a:latin typeface="Palatino Linotype" panose="02040502050505030304" pitchFamily="18" charset="0"/>
              </a:rPr>
              <a:t>За децу и младе ФА укључује играње, спорт, рекреацију, транспорт, обављање различитих послова, физичко васпитање и друге планиране ФА, све у контексту породице, школе и активности у заједници</a:t>
            </a:r>
            <a:endParaRPr lang="sr-Latn-CS" altLang="sr-Latn-RS" sz="2000" smtClean="0">
              <a:latin typeface="Palatino Linotype" panose="02040502050505030304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350" y="3863975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+mj-lt"/>
              <a:ea typeface="ＭＳ Ｐゴシック" pitchFamily="-111" charset="-128"/>
            </a:endParaRPr>
          </a:p>
        </p:txBody>
      </p:sp>
      <p:pic>
        <p:nvPicPr>
          <p:cNvPr id="8198" name="Picture 7" descr="prednosti aerobnih vjezbi za djecu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3617913"/>
            <a:ext cx="4319588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6350" y="3863975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+mj-lt"/>
              <a:ea typeface="ＭＳ Ｐゴシック" pitchFamily="-111" charset="-128"/>
            </a:endParaRPr>
          </a:p>
        </p:txBody>
      </p:sp>
      <p:pic>
        <p:nvPicPr>
          <p:cNvPr id="9221" name="Picture 8" descr="Starije-dame-brzo-hodaju-502x350"/>
          <p:cNvPicPr>
            <a:picLocks noChangeAspect="1" noChangeArrowheads="1"/>
          </p:cNvPicPr>
          <p:nvPr/>
        </p:nvPicPr>
        <p:blipFill>
          <a:blip r:embed="rId2">
            <a:lum bright="6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765175"/>
            <a:ext cx="7777163" cy="525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Rectangle 3"/>
          <p:cNvSpPr>
            <a:spLocks noGrp="1"/>
          </p:cNvSpPr>
          <p:nvPr>
            <p:ph type="body" idx="1"/>
          </p:nvPr>
        </p:nvSpPr>
        <p:spPr>
          <a:xfrm>
            <a:off x="684213" y="981075"/>
            <a:ext cx="8229600" cy="4525963"/>
          </a:xfrm>
        </p:spPr>
        <p:txBody>
          <a:bodyPr/>
          <a:lstStyle/>
          <a:p>
            <a:pPr algn="just" eaLnBrk="1" hangingPunct="1">
              <a:buFont typeface="Arial" panose="020B0604020202020204" pitchFamily="34" charset="0"/>
              <a:buNone/>
            </a:pPr>
            <a:r>
              <a:rPr lang="sr-Latn-CS" altLang="sr-Latn-RS" sz="2000" smtClean="0">
                <a:solidFill>
                  <a:schemeClr val="folHlink"/>
                </a:solidFill>
                <a:latin typeface="Palatino Linotype" panose="02040502050505030304" pitchFamily="18" charset="0"/>
              </a:rPr>
              <a:t>	</a:t>
            </a:r>
            <a:r>
              <a:rPr lang="sr-Cyrl-CS" altLang="sr-Latn-RS" sz="2000" smtClean="0">
                <a:solidFill>
                  <a:schemeClr val="folHlink"/>
                </a:solidFill>
                <a:latin typeface="Palatino Linotype" panose="02040502050505030304" pitchFamily="18" charset="0"/>
              </a:rPr>
              <a:t>За здрав развој мишића, костију, зглобова, срца и плућа, и метаболизма, препоруке су:</a:t>
            </a:r>
            <a:endParaRPr lang="sr-Latn-CS" altLang="sr-Latn-RS" sz="2000" smtClean="0">
              <a:solidFill>
                <a:schemeClr val="folHlink"/>
              </a:solidFill>
              <a:latin typeface="Palatino Linotype" panose="02040502050505030304" pitchFamily="18" charset="0"/>
            </a:endParaRPr>
          </a:p>
          <a:p>
            <a:pPr algn="just" eaLnBrk="1" hangingPunct="1"/>
            <a:endParaRPr lang="sr-Latn-CS" altLang="sr-Latn-RS" sz="2000" smtClean="0">
              <a:solidFill>
                <a:schemeClr val="folHlink"/>
              </a:solidFill>
              <a:latin typeface="Palatino Linotype" panose="02040502050505030304" pitchFamily="18" charset="0"/>
            </a:endParaRPr>
          </a:p>
          <a:p>
            <a:pPr lvl="2" algn="just" eaLnBrk="1" hangingPunct="1"/>
            <a:r>
              <a:rPr lang="sr-Cyrl-CS" altLang="sr-Latn-RS" sz="2000" smtClean="0">
                <a:solidFill>
                  <a:srgbClr val="333333"/>
                </a:solidFill>
                <a:latin typeface="Palatino Linotype" panose="02040502050505030304" pitchFamily="18" charset="0"/>
              </a:rPr>
              <a:t>Да акумулирају најмање 60 минута умерене до интензивне ФА дневно</a:t>
            </a:r>
            <a:endParaRPr lang="sr-Latn-CS" altLang="sr-Latn-RS" sz="2000" smtClean="0">
              <a:solidFill>
                <a:srgbClr val="333333"/>
              </a:solidFill>
              <a:latin typeface="Palatino Linotype" panose="02040502050505030304" pitchFamily="18" charset="0"/>
            </a:endParaRPr>
          </a:p>
          <a:p>
            <a:pPr lvl="2" algn="just" eaLnBrk="1" hangingPunct="1"/>
            <a:endParaRPr lang="sr-Cyrl-CS" altLang="sr-Latn-RS" sz="2000" smtClean="0">
              <a:solidFill>
                <a:srgbClr val="333333"/>
              </a:solidFill>
              <a:latin typeface="Palatino Linotype" panose="02040502050505030304" pitchFamily="18" charset="0"/>
            </a:endParaRPr>
          </a:p>
          <a:p>
            <a:pPr lvl="2" algn="just" eaLnBrk="1" hangingPunct="1"/>
            <a:r>
              <a:rPr lang="sr-Cyrl-CS" altLang="sr-Latn-RS" sz="2000" smtClean="0">
                <a:solidFill>
                  <a:srgbClr val="333333"/>
                </a:solidFill>
                <a:latin typeface="Palatino Linotype" panose="02040502050505030304" pitchFamily="18" charset="0"/>
              </a:rPr>
              <a:t>Све преко 60 минута доноси додатне користи за здравље</a:t>
            </a:r>
            <a:endParaRPr lang="sr-Latn-CS" altLang="sr-Latn-RS" sz="2000" smtClean="0">
              <a:solidFill>
                <a:srgbClr val="333333"/>
              </a:solidFill>
              <a:latin typeface="Palatino Linotype" panose="02040502050505030304" pitchFamily="18" charset="0"/>
            </a:endParaRPr>
          </a:p>
          <a:p>
            <a:pPr lvl="2" algn="just" eaLnBrk="1" hangingPunct="1"/>
            <a:endParaRPr lang="sr-Cyrl-CS" altLang="sr-Latn-RS" sz="2000" smtClean="0">
              <a:solidFill>
                <a:srgbClr val="333333"/>
              </a:solidFill>
              <a:latin typeface="Palatino Linotype" panose="02040502050505030304" pitchFamily="18" charset="0"/>
            </a:endParaRPr>
          </a:p>
          <a:p>
            <a:pPr lvl="2" algn="just" eaLnBrk="1" hangingPunct="1"/>
            <a:r>
              <a:rPr lang="sr-Cyrl-CS" altLang="sr-Latn-RS" sz="2000" smtClean="0">
                <a:solidFill>
                  <a:srgbClr val="333333"/>
                </a:solidFill>
                <a:latin typeface="Palatino Linotype" panose="02040502050505030304" pitchFamily="18" charset="0"/>
              </a:rPr>
              <a:t>Већина свакодневне физичке активности треба да буде аеробна; интензивана ФА траба да буде укључена, посебно она која јача мишиће и кости*, најмање 3 пута недељно</a:t>
            </a:r>
            <a:endParaRPr lang="sr-Latn-CS" altLang="sr-Latn-RS" sz="2000" smtClean="0">
              <a:solidFill>
                <a:srgbClr val="333333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95288" y="6021388"/>
            <a:ext cx="8605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r-Cyrl-CS" altLang="sr-Latn-RS"/>
              <a:t>*активности које јачају кости (уградња калцијума) су игре, трчање, скакање, вртење и др.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/>
          </p:cNvSpPr>
          <p:nvPr>
            <p:ph type="body" idx="1"/>
          </p:nvPr>
        </p:nvSpPr>
        <p:spPr>
          <a:xfrm>
            <a:off x="611188" y="1341438"/>
            <a:ext cx="8229600" cy="2592387"/>
          </a:xfrm>
        </p:spPr>
        <p:txBody>
          <a:bodyPr/>
          <a:lstStyle/>
          <a:p>
            <a:pPr algn="just" eaLnBrk="1" hangingPunct="1">
              <a:buFont typeface="Arial" panose="020B0604020202020204" pitchFamily="34" charset="0"/>
              <a:buNone/>
            </a:pPr>
            <a:r>
              <a:rPr lang="sr-Cyrl-CS" altLang="sr-Latn-RS" sz="2000" b="1" smtClean="0">
                <a:solidFill>
                  <a:schemeClr val="folHlink"/>
                </a:solidFill>
                <a:latin typeface="Palatino Linotype" panose="02040502050505030304" pitchFamily="18" charset="0"/>
              </a:rPr>
              <a:t>Шта значи акумулирање?</a:t>
            </a:r>
            <a:endParaRPr lang="sr-Latn-CS" altLang="sr-Latn-RS" sz="2000" b="1" smtClean="0">
              <a:solidFill>
                <a:schemeClr val="folHlink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sr-Cyrl-CS" altLang="sr-Latn-RS" sz="2000" smtClean="0">
              <a:latin typeface="Palatino Linotype" panose="02040502050505030304" pitchFamily="18" charset="0"/>
            </a:endParaRPr>
          </a:p>
          <a:p>
            <a:pPr algn="just" eaLnBrk="1" hangingPunct="1"/>
            <a:r>
              <a:rPr lang="sr-Cyrl-CS" altLang="sr-Latn-RS" sz="2000" smtClean="0">
                <a:latin typeface="Palatino Linotype" panose="02040502050505030304" pitchFamily="18" charset="0"/>
              </a:rPr>
              <a:t>То значи да се циљ од </a:t>
            </a:r>
            <a:r>
              <a:rPr lang="sr-Cyrl-CS" altLang="sr-Latn-RS" sz="2000" smtClean="0">
                <a:solidFill>
                  <a:srgbClr val="3333FF"/>
                </a:solidFill>
                <a:latin typeface="Palatino Linotype" panose="02040502050505030304" pitchFamily="18" charset="0"/>
              </a:rPr>
              <a:t>препоручених 60 минута дневно</a:t>
            </a:r>
            <a:r>
              <a:rPr lang="sr-Cyrl-CS" altLang="sr-Latn-RS" sz="2000" smtClean="0">
                <a:latin typeface="Palatino Linotype" panose="02040502050505030304" pitchFamily="18" charset="0"/>
              </a:rPr>
              <a:t> може постићи сабирањем неколико краћих трајања физичке активности распоређеник током целог дана </a:t>
            </a:r>
            <a:r>
              <a:rPr lang="sr-Cyrl-CS" altLang="sr-Latn-RS" sz="2000" smtClean="0">
                <a:solidFill>
                  <a:schemeClr val="folHlink"/>
                </a:solidFill>
                <a:latin typeface="Palatino Linotype" panose="02040502050505030304" pitchFamily="18" charset="0"/>
              </a:rPr>
              <a:t>(нпр 2 пута по 30 минута)</a:t>
            </a:r>
            <a:endParaRPr lang="sr-Latn-CS" altLang="sr-Latn-RS" sz="2000" smtClean="0">
              <a:solidFill>
                <a:schemeClr val="folHlink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-6350" y="3863975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+mj-lt"/>
              <a:ea typeface="ＭＳ Ｐゴシック" pitchFamily="-111" charset="-128"/>
            </a:endParaRPr>
          </a:p>
        </p:txBody>
      </p:sp>
      <p:pic>
        <p:nvPicPr>
          <p:cNvPr id="10246" name="Picture 7" descr="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854450"/>
            <a:ext cx="5464175" cy="300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838</Words>
  <Application>Microsoft Office PowerPoint</Application>
  <PresentationFormat>On-screen Show (4:3)</PresentationFormat>
  <Paragraphs>103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MS PGothic</vt:lpstr>
      <vt:lpstr>Palatino Linotype</vt:lpstr>
      <vt:lpstr>Times New Roman</vt:lpstr>
      <vt:lpstr>Rockwell Extra Bold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Svetlana</dc:creator>
  <cp:lastModifiedBy>korisnik</cp:lastModifiedBy>
  <cp:revision>12</cp:revision>
  <dcterms:created xsi:type="dcterms:W3CDTF">2014-01-24T08:41:33Z</dcterms:created>
  <dcterms:modified xsi:type="dcterms:W3CDTF">2020-05-08T10:30:05Z</dcterms:modified>
</cp:coreProperties>
</file>